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6E952-5986-4F37-8497-458F78EFC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4928" y="1404891"/>
            <a:ext cx="9800099" cy="2262781"/>
          </a:xfrm>
        </p:spPr>
        <p:txBody>
          <a:bodyPr/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"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Органічна</a:t>
            </a:r>
            <a:r>
              <a:rPr lang="ru-RU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речовина</a:t>
            </a:r>
            <a:r>
              <a:rPr lang="ru-RU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грунту"</a:t>
            </a:r>
            <a:endParaRPr lang="ru-UA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E6DC21-5174-4131-A8A5-5656495E08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Яковенко Тетяна 6.0911-Б 3 курс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924645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07ACA9-202C-41F3-854D-1F51F97E8F2C}"/>
              </a:ext>
            </a:extLst>
          </p:cNvPr>
          <p:cNvSpPr txBox="1"/>
          <p:nvPr/>
        </p:nvSpPr>
        <p:spPr>
          <a:xfrm>
            <a:off x="2654423" y="662217"/>
            <a:ext cx="71265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Найважливіші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в </a:t>
            </a:r>
            <a:r>
              <a:rPr lang="ru-RU" dirty="0" err="1"/>
              <a:t>складі</a:t>
            </a:r>
            <a:r>
              <a:rPr lang="ru-RU" dirty="0"/>
              <a:t> гумусу: </a:t>
            </a:r>
            <a:r>
              <a:rPr lang="ru-RU" dirty="0" err="1"/>
              <a:t>гумінові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, </a:t>
            </a:r>
            <a:r>
              <a:rPr lang="ru-RU" dirty="0" err="1"/>
              <a:t>фульвокислоти</a:t>
            </a:r>
            <a:r>
              <a:rPr lang="ru-RU" dirty="0"/>
              <a:t> й </a:t>
            </a:r>
            <a:r>
              <a:rPr lang="ru-RU" dirty="0" err="1"/>
              <a:t>гумін</a:t>
            </a:r>
            <a:r>
              <a:rPr lang="ru-RU" dirty="0"/>
              <a:t>.</a:t>
            </a:r>
          </a:p>
          <a:p>
            <a:r>
              <a:rPr lang="ru-RU" dirty="0"/>
              <a:t> ◼ </a:t>
            </a:r>
            <a:r>
              <a:rPr lang="ru-RU" dirty="0" err="1"/>
              <a:t>Груповий</a:t>
            </a:r>
            <a:r>
              <a:rPr lang="ru-RU" dirty="0"/>
              <a:t> склад гумусу – </a:t>
            </a:r>
            <a:r>
              <a:rPr lang="ru-RU" dirty="0" err="1"/>
              <a:t>сумарна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гумінових</a:t>
            </a:r>
            <a:r>
              <a:rPr lang="ru-RU" dirty="0"/>
              <a:t>, фульвокислот та </a:t>
            </a:r>
            <a:r>
              <a:rPr lang="ru-RU" dirty="0" err="1"/>
              <a:t>гуміну</a:t>
            </a:r>
            <a:r>
              <a:rPr lang="ru-RU" dirty="0"/>
              <a:t>.</a:t>
            </a:r>
          </a:p>
          <a:p>
            <a:r>
              <a:rPr lang="ru-RU" dirty="0"/>
              <a:t> ◼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кількісного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гумінових</a:t>
            </a:r>
            <a:r>
              <a:rPr lang="ru-RU" dirty="0"/>
              <a:t> кислот і </a:t>
            </a:r>
            <a:r>
              <a:rPr lang="ru-RU" dirty="0" err="1"/>
              <a:t>групи</a:t>
            </a:r>
            <a:r>
              <a:rPr lang="ru-RU" dirty="0"/>
              <a:t> фульвокислот </a:t>
            </a:r>
            <a:r>
              <a:rPr lang="ru-RU" dirty="0" err="1"/>
              <a:t>розрізняють</a:t>
            </a:r>
            <a:r>
              <a:rPr lang="ru-RU" dirty="0"/>
              <a:t> типи гумусу </a:t>
            </a:r>
            <a:r>
              <a:rPr lang="ru-RU" dirty="0" err="1"/>
              <a:t>ґрунту</a:t>
            </a:r>
            <a:endParaRPr lang="ru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C5BA41-B4B6-4095-B5E7-30E78CFD0599}"/>
              </a:ext>
            </a:extLst>
          </p:cNvPr>
          <p:cNvSpPr txBox="1"/>
          <p:nvPr/>
        </p:nvSpPr>
        <p:spPr>
          <a:xfrm>
            <a:off x="2203881" y="4731733"/>
            <a:ext cx="852922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прогумінові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речовини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- "</a:t>
            </a:r>
            <a:r>
              <a:rPr lang="ru-RU" dirty="0" err="1"/>
              <a:t>молоді</a:t>
            </a:r>
            <a:r>
              <a:rPr lang="ru-RU" dirty="0"/>
              <a:t>" </a:t>
            </a:r>
            <a:r>
              <a:rPr lang="ru-RU" dirty="0" err="1"/>
              <a:t>гуміноподібні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схожі</a:t>
            </a:r>
            <a:r>
              <a:rPr lang="ru-RU" dirty="0"/>
              <a:t> на </a:t>
            </a:r>
            <a:r>
              <a:rPr lang="ru-RU" dirty="0" err="1"/>
              <a:t>проміжні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розпаду</a:t>
            </a:r>
            <a:r>
              <a:rPr lang="ru-RU" dirty="0"/>
              <a:t>, </a:t>
            </a:r>
            <a:r>
              <a:rPr lang="ru-RU" dirty="0" err="1"/>
              <a:t>вивчені</a:t>
            </a:r>
            <a:r>
              <a:rPr lang="ru-RU" dirty="0"/>
              <a:t> слабо. 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негідролізований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залишок</a:t>
            </a:r>
            <a:r>
              <a:rPr lang="ru-RU" b="1" dirty="0">
                <a:solidFill>
                  <a:srgbClr val="FF0000"/>
                </a:solidFill>
              </a:rPr>
              <a:t> (</a:t>
            </a:r>
            <a:r>
              <a:rPr lang="ru-RU" b="1" dirty="0" err="1">
                <a:solidFill>
                  <a:srgbClr val="FF0000"/>
                </a:solidFill>
              </a:rPr>
              <a:t>гумін</a:t>
            </a:r>
            <a:r>
              <a:rPr lang="ru-RU" b="1" dirty="0">
                <a:solidFill>
                  <a:srgbClr val="FF0000"/>
                </a:solidFill>
              </a:rPr>
              <a:t>) </a:t>
            </a:r>
            <a:r>
              <a:rPr lang="ru-RU" dirty="0"/>
              <a:t>- </a:t>
            </a:r>
            <a:r>
              <a:rPr lang="ru-RU" dirty="0" err="1"/>
              <a:t>частина</a:t>
            </a:r>
            <a:r>
              <a:rPr lang="ru-RU" dirty="0"/>
              <a:t> гумусу,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гумусові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, </a:t>
            </a:r>
            <a:r>
              <a:rPr lang="ru-RU" dirty="0" err="1"/>
              <a:t>міцно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мінеральною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endParaRPr lang="ru-RU" dirty="0"/>
          </a:p>
          <a:p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гумусові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кислоти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особливий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нітрогеновмісних</a:t>
            </a:r>
            <a:r>
              <a:rPr lang="ru-RU" dirty="0"/>
              <a:t> </a:t>
            </a:r>
            <a:r>
              <a:rPr lang="ru-RU" dirty="0" err="1"/>
              <a:t>високомолекулярних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 </a:t>
            </a:r>
            <a:r>
              <a:rPr lang="ru-RU" dirty="0" err="1"/>
              <a:t>циклічної</a:t>
            </a:r>
            <a:r>
              <a:rPr lang="ru-RU" dirty="0"/>
              <a:t> </a:t>
            </a:r>
            <a:r>
              <a:rPr lang="ru-RU" dirty="0" err="1"/>
              <a:t>будови</a:t>
            </a:r>
            <a:r>
              <a:rPr lang="ru-RU" dirty="0"/>
              <a:t> й </a:t>
            </a:r>
            <a:r>
              <a:rPr lang="ru-RU" dirty="0" err="1"/>
              <a:t>кислотної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endParaRPr lang="ru-UA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87F4F10-A2A3-4304-B1F8-73CC722F7751}"/>
              </a:ext>
            </a:extLst>
          </p:cNvPr>
          <p:cNvSpPr/>
          <p:nvPr/>
        </p:nvSpPr>
        <p:spPr>
          <a:xfrm>
            <a:off x="4447713" y="2512381"/>
            <a:ext cx="4234648" cy="5504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Специфічні гумусові речовини</a:t>
            </a:r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7ED25FF-60F8-41BA-8984-EDDE683C4359}"/>
              </a:ext>
            </a:extLst>
          </p:cNvPr>
          <p:cNvSpPr/>
          <p:nvPr/>
        </p:nvSpPr>
        <p:spPr>
          <a:xfrm>
            <a:off x="781235" y="3293616"/>
            <a:ext cx="2512381" cy="7918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Прогумінові речовини</a:t>
            </a:r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51D9E88-72AF-4D7C-99E4-B5702D4E79B5}"/>
              </a:ext>
            </a:extLst>
          </p:cNvPr>
          <p:cNvSpPr/>
          <p:nvPr/>
        </p:nvSpPr>
        <p:spPr>
          <a:xfrm>
            <a:off x="3852909" y="3293616"/>
            <a:ext cx="3417903" cy="7918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Гумусові кислоти </a:t>
            </a:r>
            <a:endParaRPr lang="ru-UA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E51ADCB-BC3D-4BFB-A350-515382379D46}"/>
              </a:ext>
            </a:extLst>
          </p:cNvPr>
          <p:cNvSpPr/>
          <p:nvPr/>
        </p:nvSpPr>
        <p:spPr>
          <a:xfrm>
            <a:off x="8087557" y="3364637"/>
            <a:ext cx="3870664" cy="72084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Негідролізований залишок (гумін)</a:t>
            </a:r>
            <a:endParaRPr lang="ru-UA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019B3364-81D8-4E2F-ABC3-D9DB66413D03}"/>
              </a:ext>
            </a:extLst>
          </p:cNvPr>
          <p:cNvCxnSpPr/>
          <p:nvPr/>
        </p:nvCxnSpPr>
        <p:spPr>
          <a:xfrm flipH="1">
            <a:off x="2299317" y="2718384"/>
            <a:ext cx="1633491" cy="440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20ED4C2-4F94-4A48-974E-B11A11DBAE2C}"/>
              </a:ext>
            </a:extLst>
          </p:cNvPr>
          <p:cNvCxnSpPr/>
          <p:nvPr/>
        </p:nvCxnSpPr>
        <p:spPr>
          <a:xfrm>
            <a:off x="8904303" y="2718384"/>
            <a:ext cx="1924236" cy="440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900E0F67-F0FB-497B-A481-F47BFFC1A62E}"/>
              </a:ext>
            </a:extLst>
          </p:cNvPr>
          <p:cNvCxnSpPr/>
          <p:nvPr/>
        </p:nvCxnSpPr>
        <p:spPr>
          <a:xfrm>
            <a:off x="6096000" y="3062796"/>
            <a:ext cx="73981" cy="230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440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D9795-0518-40AA-B682-6CF537D24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080" y="2861283"/>
            <a:ext cx="8911687" cy="1280890"/>
          </a:xfrm>
        </p:spPr>
        <p:txBody>
          <a:bodyPr/>
          <a:lstStyle/>
          <a:p>
            <a:r>
              <a:rPr lang="uk-UA" b="1" dirty="0"/>
              <a:t>Дякую за увагу!!!!!</a:t>
            </a:r>
            <a:endParaRPr lang="ru-UA" b="1" dirty="0"/>
          </a:p>
        </p:txBody>
      </p:sp>
    </p:spTree>
    <p:extLst>
      <p:ext uri="{BB962C8B-B14F-4D97-AF65-F5344CB8AC3E}">
        <p14:creationId xmlns:p14="http://schemas.microsoft.com/office/powerpoint/2010/main" val="170420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86E8B-F532-46D5-BCA3-8DA651448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План: </a:t>
            </a:r>
            <a:endParaRPr lang="ru-UA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0322A1-0D72-41F7-884E-A62AD6DF4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- Склад органічної частини </a:t>
            </a:r>
            <a:r>
              <a:rPr lang="uk-UA" dirty="0" err="1"/>
              <a:t>грунту</a:t>
            </a:r>
            <a:endParaRPr lang="uk-UA" dirty="0"/>
          </a:p>
          <a:p>
            <a:r>
              <a:rPr lang="uk-UA" dirty="0"/>
              <a:t>- Джерела гумусу у </a:t>
            </a:r>
            <a:r>
              <a:rPr lang="uk-UA" dirty="0" err="1"/>
              <a:t>грунті</a:t>
            </a:r>
            <a:endParaRPr lang="uk-UA" dirty="0"/>
          </a:p>
          <a:p>
            <a:r>
              <a:rPr lang="uk-UA" dirty="0"/>
              <a:t>-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в </a:t>
            </a:r>
            <a:r>
              <a:rPr lang="ru-RU" dirty="0" err="1"/>
              <a:t>ґрунті</a:t>
            </a:r>
            <a:r>
              <a:rPr lang="ru-RU" dirty="0"/>
              <a:t> та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гумусоутворення</a:t>
            </a:r>
            <a:r>
              <a:rPr lang="ru-RU" dirty="0"/>
              <a:t> </a:t>
            </a:r>
            <a:endParaRPr lang="uk-UA" dirty="0"/>
          </a:p>
          <a:p>
            <a:r>
              <a:rPr lang="uk-UA" dirty="0"/>
              <a:t>- Склад гумусу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069503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93BA8-9F70-480E-909B-143954F6D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675" y="677376"/>
            <a:ext cx="8911687" cy="1280890"/>
          </a:xfrm>
        </p:spPr>
        <p:txBody>
          <a:bodyPr/>
          <a:lstStyle/>
          <a:p>
            <a:r>
              <a:rPr lang="ru-RU" b="1" dirty="0"/>
              <a:t>СКЛАД ОРГАНІЧНОЇ ЧАСТИНИ ҐРУНТУ</a:t>
            </a:r>
            <a:endParaRPr lang="ru-UA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04FC0F-A2C4-4FD8-B7EF-0BF6267CDAD4}"/>
              </a:ext>
            </a:extLst>
          </p:cNvPr>
          <p:cNvSpPr/>
          <p:nvPr/>
        </p:nvSpPr>
        <p:spPr>
          <a:xfrm>
            <a:off x="3764132" y="1775534"/>
            <a:ext cx="5166804" cy="6658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ОРГАНІЧНА ЧАСТИНА ҐРУНТУ</a:t>
            </a:r>
            <a:endParaRPr lang="ru-UA" b="1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A69716-828C-43E6-BE88-12C1BFBF3D61}"/>
              </a:ext>
            </a:extLst>
          </p:cNvPr>
          <p:cNvSpPr/>
          <p:nvPr/>
        </p:nvSpPr>
        <p:spPr>
          <a:xfrm>
            <a:off x="1722268" y="2929631"/>
            <a:ext cx="2911876" cy="9055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НЕРОЗКЛАДЕНІ (СВІЖІ) ОРГАНІЧНІ РЕШКИ</a:t>
            </a:r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EBD7A92-1424-49B5-A036-057441511D7E}"/>
              </a:ext>
            </a:extLst>
          </p:cNvPr>
          <p:cNvSpPr/>
          <p:nvPr/>
        </p:nvSpPr>
        <p:spPr>
          <a:xfrm>
            <a:off x="7226423" y="3056424"/>
            <a:ext cx="3320249" cy="840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ВЛАСНЕ ГУМУСОВІ РЕЧОВИНИ </a:t>
            </a:r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1A6A7F-AA25-46CD-8CA5-975134F33A7E}"/>
              </a:ext>
            </a:extLst>
          </p:cNvPr>
          <p:cNvSpPr/>
          <p:nvPr/>
        </p:nvSpPr>
        <p:spPr>
          <a:xfrm>
            <a:off x="2376256" y="4323425"/>
            <a:ext cx="3719744" cy="18571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НИЗЬКОМОЛЕКУЛЯРНІ І ВИСОКОМОЛЕКУЛЯРНІ ОРГАНІЧНІ РЕЧОВИНИ - ПЕРВИННІ ПРОДУКТИ РОЗКЛАДУ ОРГАНІЧНИХ РЕШТОК </a:t>
            </a:r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4980BB-F630-4C2A-BFC2-DD7C3B81DDC6}"/>
              </a:ext>
            </a:extLst>
          </p:cNvPr>
          <p:cNvSpPr/>
          <p:nvPr/>
        </p:nvSpPr>
        <p:spPr>
          <a:xfrm>
            <a:off x="6525087" y="4323425"/>
            <a:ext cx="3187084" cy="14293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НАПІВРОЗКЛАДЕНІ ОРГАНІЧНІ РЕШТКИ, ЩО ВТРАТИЛИ ФОРМУ І АНАТОМІЧНУ БУДОВУ ДЕТРИТ</a:t>
            </a:r>
            <a:endParaRPr lang="ru-UA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F289265E-0B24-46C0-A21C-1A2DE3C6603D}"/>
              </a:ext>
            </a:extLst>
          </p:cNvPr>
          <p:cNvCxnSpPr/>
          <p:nvPr/>
        </p:nvCxnSpPr>
        <p:spPr>
          <a:xfrm flipH="1">
            <a:off x="4864963" y="2630296"/>
            <a:ext cx="825623" cy="645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E2B7562-2E9D-46C2-9EB5-6BA56C8068C2}"/>
              </a:ext>
            </a:extLst>
          </p:cNvPr>
          <p:cNvCxnSpPr/>
          <p:nvPr/>
        </p:nvCxnSpPr>
        <p:spPr>
          <a:xfrm flipH="1">
            <a:off x="5761608" y="2814221"/>
            <a:ext cx="79899" cy="1280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D159A4D-C74C-4C68-9D93-2CC8AF85A264}"/>
              </a:ext>
            </a:extLst>
          </p:cNvPr>
          <p:cNvCxnSpPr/>
          <p:nvPr/>
        </p:nvCxnSpPr>
        <p:spPr>
          <a:xfrm>
            <a:off x="6501416" y="2814221"/>
            <a:ext cx="396534" cy="1180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A8A8C9C2-1436-4A90-A3B9-08EF5D00B812}"/>
              </a:ext>
            </a:extLst>
          </p:cNvPr>
          <p:cNvCxnSpPr/>
          <p:nvPr/>
        </p:nvCxnSpPr>
        <p:spPr>
          <a:xfrm>
            <a:off x="6818050" y="2630296"/>
            <a:ext cx="949911" cy="299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04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49035A-3DA4-48B8-8F07-DF23F78F64D2}"/>
              </a:ext>
            </a:extLst>
          </p:cNvPr>
          <p:cNvSpPr txBox="1"/>
          <p:nvPr/>
        </p:nvSpPr>
        <p:spPr>
          <a:xfrm>
            <a:off x="3011749" y="920578"/>
            <a:ext cx="7792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Уся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 у межах </a:t>
            </a:r>
            <a:r>
              <a:rPr lang="ru-RU" dirty="0" err="1"/>
              <a:t>ґрунтового</a:t>
            </a:r>
            <a:r>
              <a:rPr lang="ru-RU" dirty="0"/>
              <a:t> </a:t>
            </a:r>
            <a:r>
              <a:rPr lang="ru-RU" dirty="0" err="1"/>
              <a:t>профілю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органічною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речовиною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ґрунту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endParaRPr lang="ru-UA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6CAB75-48B5-4B85-B9B7-F659F7F1517E}"/>
              </a:ext>
            </a:extLst>
          </p:cNvPr>
          <p:cNvSpPr txBox="1"/>
          <p:nvPr/>
        </p:nvSpPr>
        <p:spPr>
          <a:xfrm>
            <a:off x="2825319" y="2531862"/>
            <a:ext cx="445437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органічні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 за </a:t>
            </a:r>
            <a:r>
              <a:rPr lang="ru-RU" dirty="0" err="1"/>
              <a:t>винятком</a:t>
            </a:r>
            <a:r>
              <a:rPr lang="ru-RU" dirty="0"/>
              <a:t> тих,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до складу </a:t>
            </a:r>
            <a:r>
              <a:rPr lang="ru-RU" dirty="0" err="1"/>
              <a:t>живої</a:t>
            </a:r>
            <a:r>
              <a:rPr lang="ru-RU" dirty="0"/>
              <a:t> </a:t>
            </a:r>
            <a:r>
              <a:rPr lang="ru-RU" dirty="0" err="1"/>
              <a:t>біомаси</a:t>
            </a:r>
            <a:r>
              <a:rPr lang="ru-RU" dirty="0"/>
              <a:t>. 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err="1">
                <a:solidFill>
                  <a:srgbClr val="FF0000"/>
                </a:solidFill>
              </a:rPr>
              <a:t>Джерела</a:t>
            </a:r>
            <a:r>
              <a:rPr lang="ru-RU" b="1" dirty="0">
                <a:solidFill>
                  <a:srgbClr val="FF0000"/>
                </a:solidFill>
              </a:rPr>
              <a:t> гумусу у </a:t>
            </a:r>
            <a:r>
              <a:rPr lang="ru-RU" b="1" dirty="0" err="1">
                <a:solidFill>
                  <a:srgbClr val="FF0000"/>
                </a:solidFill>
              </a:rPr>
              <a:t>ґрунті</a:t>
            </a:r>
            <a:r>
              <a:rPr lang="ru-RU" b="1" dirty="0">
                <a:solidFill>
                  <a:srgbClr val="FF0000"/>
                </a:solidFill>
              </a:rPr>
              <a:t>: </a:t>
            </a:r>
            <a:r>
              <a:rPr lang="ru-RU" dirty="0" err="1"/>
              <a:t>органічні</a:t>
            </a:r>
            <a:r>
              <a:rPr lang="ru-RU" dirty="0"/>
              <a:t> 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мікроорганізмів</a:t>
            </a:r>
            <a:r>
              <a:rPr lang="ru-RU" dirty="0"/>
              <a:t> і </a:t>
            </a:r>
            <a:r>
              <a:rPr lang="ru-RU" dirty="0" err="1"/>
              <a:t>ґрунтових</a:t>
            </a:r>
            <a:r>
              <a:rPr lang="ru-RU" dirty="0"/>
              <a:t> тварин,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прижиттєві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метаболізму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. </a:t>
            </a:r>
            <a:endParaRPr lang="ru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1BE4D3-6F98-44A0-BD39-0CF14F1C9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693" y="2141673"/>
            <a:ext cx="2807783" cy="3149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31577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1B230-909E-4F4E-B9D8-4689D470A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Джерела </a:t>
            </a:r>
            <a:r>
              <a:rPr lang="uk-UA" b="1" dirty="0"/>
              <a:t>гумусу</a:t>
            </a:r>
            <a:r>
              <a:rPr lang="uk-UA" dirty="0"/>
              <a:t> у </a:t>
            </a:r>
            <a:r>
              <a:rPr lang="uk-UA" dirty="0" err="1"/>
              <a:t>грунті</a:t>
            </a:r>
            <a:endParaRPr lang="ru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94CA73-DB11-4408-92B1-5E8666D89321}"/>
              </a:ext>
            </a:extLst>
          </p:cNvPr>
          <p:cNvSpPr txBox="1"/>
          <p:nvPr/>
        </p:nvSpPr>
        <p:spPr>
          <a:xfrm>
            <a:off x="3047260" y="2004497"/>
            <a:ext cx="60945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Головне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органічної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 в </a:t>
            </a:r>
            <a:r>
              <a:rPr lang="ru-RU" dirty="0" err="1"/>
              <a:t>природних</a:t>
            </a:r>
            <a:r>
              <a:rPr lang="ru-RU" dirty="0"/>
              <a:t> ценозах – </a:t>
            </a:r>
            <a:r>
              <a:rPr lang="ru-RU" b="1" dirty="0" err="1">
                <a:solidFill>
                  <a:srgbClr val="FF0000"/>
                </a:solidFill>
              </a:rPr>
              <a:t>рослинні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залишки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у </a:t>
            </a:r>
            <a:r>
              <a:rPr lang="ru-RU" dirty="0" err="1"/>
              <a:t>вигляді</a:t>
            </a:r>
            <a:r>
              <a:rPr lang="ru-RU" dirty="0"/>
              <a:t> наземного й </a:t>
            </a:r>
            <a:r>
              <a:rPr lang="ru-RU" dirty="0" err="1"/>
              <a:t>кореневого</a:t>
            </a:r>
            <a:r>
              <a:rPr lang="ru-RU" dirty="0"/>
              <a:t> опаду. </a:t>
            </a:r>
          </a:p>
          <a:p>
            <a:r>
              <a:rPr lang="ru-RU" dirty="0"/>
              <a:t>• В агроценозах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рослинний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опад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надходження</a:t>
            </a:r>
            <a:r>
              <a:rPr lang="ru-RU" dirty="0"/>
              <a:t> в </a:t>
            </a:r>
            <a:r>
              <a:rPr lang="ru-RU" dirty="0" err="1"/>
              <a:t>ґрунт</a:t>
            </a:r>
            <a:r>
              <a:rPr lang="ru-RU" dirty="0"/>
              <a:t> </a:t>
            </a:r>
            <a:r>
              <a:rPr lang="ru-RU" dirty="0" err="1"/>
              <a:t>післязбиральних</a:t>
            </a:r>
            <a:r>
              <a:rPr lang="ru-RU" dirty="0"/>
              <a:t> </a:t>
            </a:r>
            <a:r>
              <a:rPr lang="ru-RU" dirty="0" err="1"/>
              <a:t>залишків</a:t>
            </a:r>
            <a:r>
              <a:rPr lang="ru-RU" dirty="0"/>
              <a:t> </a:t>
            </a:r>
            <a:r>
              <a:rPr lang="ru-RU" dirty="0" err="1"/>
              <a:t>незначне</a:t>
            </a:r>
            <a:endParaRPr lang="ru-RU" dirty="0"/>
          </a:p>
          <a:p>
            <a:r>
              <a:rPr lang="ru-RU" dirty="0"/>
              <a:t> • В </a:t>
            </a:r>
            <a:r>
              <a:rPr lang="ru-RU" dirty="0" err="1"/>
              <a:t>орних</a:t>
            </a:r>
            <a:r>
              <a:rPr lang="ru-RU" dirty="0"/>
              <a:t> </a:t>
            </a:r>
            <a:r>
              <a:rPr lang="ru-RU" dirty="0" err="1"/>
              <a:t>ґрунтах</a:t>
            </a:r>
            <a:r>
              <a:rPr lang="ru-RU" dirty="0"/>
              <a:t> - </a:t>
            </a:r>
            <a:r>
              <a:rPr lang="ru-RU" b="1" dirty="0" err="1">
                <a:solidFill>
                  <a:srgbClr val="FF0000"/>
                </a:solidFill>
              </a:rPr>
              <a:t>органічні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добрива</a:t>
            </a:r>
            <a:r>
              <a:rPr lang="ru-RU" dirty="0"/>
              <a:t>. </a:t>
            </a:r>
          </a:p>
          <a:p>
            <a:r>
              <a:rPr lang="ru-RU" dirty="0"/>
              <a:t>•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лісовою</a:t>
            </a:r>
            <a:r>
              <a:rPr lang="ru-RU" dirty="0"/>
              <a:t> </a:t>
            </a:r>
            <a:r>
              <a:rPr lang="ru-RU" dirty="0" err="1"/>
              <a:t>рослинністю</a:t>
            </a:r>
            <a:r>
              <a:rPr lang="ru-RU" dirty="0"/>
              <a:t> </a:t>
            </a:r>
            <a:r>
              <a:rPr lang="ru-RU" dirty="0" err="1"/>
              <a:t>рослинний</a:t>
            </a:r>
            <a:r>
              <a:rPr lang="ru-RU" dirty="0"/>
              <a:t> </a:t>
            </a:r>
            <a:r>
              <a:rPr lang="ru-RU" dirty="0" err="1"/>
              <a:t>опад</a:t>
            </a:r>
            <a:r>
              <a:rPr lang="ru-RU" dirty="0"/>
              <a:t>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підстилку</a:t>
            </a:r>
            <a:r>
              <a:rPr lang="ru-RU" dirty="0"/>
              <a:t>, участь </a:t>
            </a:r>
            <a:r>
              <a:rPr lang="ru-RU" dirty="0" err="1"/>
              <a:t>коренів</a:t>
            </a:r>
            <a:r>
              <a:rPr lang="ru-RU" dirty="0"/>
              <a:t> у </a:t>
            </a:r>
            <a:r>
              <a:rPr lang="ru-RU" dirty="0" err="1"/>
              <a:t>гумусоутворенні</a:t>
            </a:r>
            <a:r>
              <a:rPr lang="ru-RU" dirty="0"/>
              <a:t> </a:t>
            </a:r>
            <a:r>
              <a:rPr lang="ru-RU" dirty="0" err="1"/>
              <a:t>незначна</a:t>
            </a:r>
            <a:r>
              <a:rPr lang="ru-RU" dirty="0"/>
              <a:t>.</a:t>
            </a:r>
          </a:p>
          <a:p>
            <a:r>
              <a:rPr lang="ru-RU" dirty="0"/>
              <a:t> • </a:t>
            </a:r>
            <a:r>
              <a:rPr lang="ru-RU" dirty="0" err="1"/>
              <a:t>Під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трав'янистою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err="1"/>
              <a:t>рослинністю</a:t>
            </a:r>
            <a:r>
              <a:rPr lang="ru-RU" dirty="0"/>
              <a:t>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гумусу є </a:t>
            </a:r>
            <a:r>
              <a:rPr lang="ru-RU" dirty="0" err="1"/>
              <a:t>корені</a:t>
            </a:r>
            <a:endParaRPr lang="ru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DA2ACA-5120-4D53-ADBA-98EAA11EC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976" y="624110"/>
            <a:ext cx="2367160" cy="3275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C2B769-C68C-47BE-AD46-002B74069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36" y="3712657"/>
            <a:ext cx="1990889" cy="25264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28662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D8F19-D7CD-421C-8698-897AB4F6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65" y="624110"/>
            <a:ext cx="9462748" cy="128089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Значна</a:t>
            </a:r>
            <a:r>
              <a:rPr lang="ru-RU" b="1" dirty="0"/>
              <a:t> роль у </a:t>
            </a:r>
            <a:r>
              <a:rPr lang="ru-RU" b="1" dirty="0" err="1"/>
              <a:t>гумусоутворенні</a:t>
            </a:r>
            <a:r>
              <a:rPr lang="ru-RU" b="1" dirty="0"/>
              <a:t> </a:t>
            </a:r>
            <a:r>
              <a:rPr lang="ru-RU" b="1" dirty="0" err="1"/>
              <a:t>належить</a:t>
            </a:r>
            <a:r>
              <a:rPr lang="ru-RU" b="1" dirty="0"/>
              <a:t> </a:t>
            </a:r>
            <a:r>
              <a:rPr lang="ru-RU" b="1" dirty="0" err="1"/>
              <a:t>ґрунтовій</a:t>
            </a:r>
            <a:r>
              <a:rPr lang="ru-RU" b="1" dirty="0"/>
              <a:t> </a:t>
            </a:r>
            <a:r>
              <a:rPr lang="ru-RU" b="1" dirty="0" err="1"/>
              <a:t>фауні</a:t>
            </a:r>
            <a:r>
              <a:rPr lang="ru-RU" b="1" dirty="0"/>
              <a:t>. </a:t>
            </a:r>
            <a:r>
              <a:rPr lang="ru-RU" b="1" dirty="0" err="1"/>
              <a:t>Чотири</a:t>
            </a:r>
            <a:r>
              <a:rPr lang="ru-RU" b="1" dirty="0"/>
              <a:t> </a:t>
            </a:r>
            <a:r>
              <a:rPr lang="ru-RU" b="1" dirty="0" err="1"/>
              <a:t>групи</a:t>
            </a:r>
            <a:r>
              <a:rPr lang="ru-RU" b="1" dirty="0"/>
              <a:t>: </a:t>
            </a:r>
            <a:r>
              <a:rPr lang="ru-RU" b="1" dirty="0" err="1"/>
              <a:t>мікро</a:t>
            </a:r>
            <a:r>
              <a:rPr lang="ru-RU" b="1" dirty="0"/>
              <a:t>–, мезо–, макро–, мегафауна (жива фаза)</a:t>
            </a:r>
            <a:endParaRPr lang="ru-UA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8DD648-77A7-4899-A7DD-EE55E3F8A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66" y="2324334"/>
            <a:ext cx="2085690" cy="1606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B2A968-36A5-4E09-A79E-B91F64CE7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128" y="2420408"/>
            <a:ext cx="2085690" cy="1510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DDF403-770D-4E3C-84DF-66B66F98D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126" y="2420407"/>
            <a:ext cx="2410678" cy="1423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576D65-8819-4789-A771-01C9141E4F96}"/>
              </a:ext>
            </a:extLst>
          </p:cNvPr>
          <p:cNvSpPr txBox="1"/>
          <p:nvPr/>
        </p:nvSpPr>
        <p:spPr>
          <a:xfrm>
            <a:off x="1890944" y="4012707"/>
            <a:ext cx="163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бактерії</a:t>
            </a:r>
            <a:endParaRPr lang="ru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2BC2E9-0D40-4855-826A-AA22585A419D}"/>
              </a:ext>
            </a:extLst>
          </p:cNvPr>
          <p:cNvSpPr txBox="1"/>
          <p:nvPr/>
        </p:nvSpPr>
        <p:spPr>
          <a:xfrm>
            <a:off x="4602623" y="4003830"/>
            <a:ext cx="190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актиноміцети</a:t>
            </a:r>
            <a:endParaRPr lang="ru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CE8D2D-73CE-456F-8427-3D50F58D138A}"/>
              </a:ext>
            </a:extLst>
          </p:cNvPr>
          <p:cNvSpPr txBox="1"/>
          <p:nvPr/>
        </p:nvSpPr>
        <p:spPr>
          <a:xfrm>
            <a:off x="7563775" y="3931221"/>
            <a:ext cx="208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гриби</a:t>
            </a:r>
            <a:endParaRPr lang="ru-UA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87FEC42-B727-4941-A070-055C7B97A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1126" y="4463524"/>
            <a:ext cx="1994330" cy="135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5CA8285-2427-4996-BA03-D68E929640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945" y="4558092"/>
            <a:ext cx="2228063" cy="1256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C315B3E-6EBE-4DB2-987D-F6F9E370A0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8497" y="4558092"/>
            <a:ext cx="2645545" cy="1280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418A324-8EAF-4F1E-955F-314960CAF122}"/>
              </a:ext>
            </a:extLst>
          </p:cNvPr>
          <p:cNvSpPr txBox="1"/>
          <p:nvPr/>
        </p:nvSpPr>
        <p:spPr>
          <a:xfrm>
            <a:off x="1748901" y="5939161"/>
            <a:ext cx="155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водорості</a:t>
            </a:r>
            <a:endParaRPr lang="ru-U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D64E6D-96ED-4E5C-9153-FE08ECE3DE51}"/>
              </a:ext>
            </a:extLst>
          </p:cNvPr>
          <p:cNvSpPr txBox="1"/>
          <p:nvPr/>
        </p:nvSpPr>
        <p:spPr>
          <a:xfrm>
            <a:off x="4447945" y="5939161"/>
            <a:ext cx="206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безхребетні</a:t>
            </a:r>
            <a:endParaRPr lang="ru-U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0C2B8B-BE72-4ED8-BC02-2EC73B8A02F6}"/>
              </a:ext>
            </a:extLst>
          </p:cNvPr>
          <p:cNvSpPr txBox="1"/>
          <p:nvPr/>
        </p:nvSpPr>
        <p:spPr>
          <a:xfrm>
            <a:off x="7767961" y="5939161"/>
            <a:ext cx="222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хребетні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796494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8985C-55AA-4A69-BB4C-EE9D09AC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268" y="603682"/>
            <a:ext cx="9782345" cy="1301318"/>
          </a:xfrm>
        </p:spPr>
        <p:txBody>
          <a:bodyPr/>
          <a:lstStyle/>
          <a:p>
            <a:r>
              <a:rPr lang="ru-RU" b="1" dirty="0" err="1"/>
              <a:t>Середній</a:t>
            </a:r>
            <a:r>
              <a:rPr lang="ru-RU" b="1" dirty="0"/>
              <a:t> склад </a:t>
            </a:r>
            <a:r>
              <a:rPr lang="ru-RU" b="1" dirty="0" err="1"/>
              <a:t>органічної</a:t>
            </a:r>
            <a:r>
              <a:rPr lang="ru-RU" b="1" dirty="0"/>
              <a:t> </a:t>
            </a:r>
            <a:r>
              <a:rPr lang="ru-RU" b="1" dirty="0" err="1"/>
              <a:t>речовини</a:t>
            </a:r>
            <a:r>
              <a:rPr lang="ru-RU" b="1" dirty="0"/>
              <a:t> </a:t>
            </a:r>
            <a:r>
              <a:rPr lang="ru-RU" b="1" dirty="0" err="1"/>
              <a:t>ґрунту</a:t>
            </a:r>
            <a:endParaRPr lang="ru-UA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765810-A220-4DF5-A0BA-CAD5ACA2E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51"/>
          <a:stretch/>
        </p:blipFill>
        <p:spPr>
          <a:xfrm>
            <a:off x="1890944" y="2060749"/>
            <a:ext cx="8849960" cy="4193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521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189B5-905D-4D1E-A3E4-B26F2F307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779" y="624110"/>
            <a:ext cx="9746833" cy="1280890"/>
          </a:xfrm>
        </p:spPr>
        <p:txBody>
          <a:bodyPr/>
          <a:lstStyle/>
          <a:p>
            <a:r>
              <a:rPr lang="ru-RU" b="1" dirty="0" err="1"/>
              <a:t>Перетворення</a:t>
            </a:r>
            <a:r>
              <a:rPr lang="ru-RU" b="1" dirty="0"/>
              <a:t> </a:t>
            </a:r>
            <a:r>
              <a:rPr lang="ru-RU" b="1" dirty="0" err="1"/>
              <a:t>органічних</a:t>
            </a:r>
            <a:r>
              <a:rPr lang="ru-RU" b="1" dirty="0"/>
              <a:t> </a:t>
            </a:r>
            <a:r>
              <a:rPr lang="ru-RU" b="1" dirty="0" err="1"/>
              <a:t>речовин</a:t>
            </a:r>
            <a:r>
              <a:rPr lang="ru-RU" b="1" dirty="0"/>
              <a:t> в </a:t>
            </a:r>
            <a:r>
              <a:rPr lang="ru-RU" b="1" dirty="0" err="1"/>
              <a:t>ґрунті</a:t>
            </a:r>
            <a:r>
              <a:rPr lang="ru-RU" b="1" dirty="0"/>
              <a:t> та </a:t>
            </a:r>
            <a:r>
              <a:rPr lang="ru-RU" b="1" dirty="0" err="1"/>
              <a:t>процес</a:t>
            </a:r>
            <a:r>
              <a:rPr lang="ru-RU" b="1" dirty="0"/>
              <a:t> </a:t>
            </a:r>
            <a:r>
              <a:rPr lang="ru-RU" b="1" dirty="0" err="1"/>
              <a:t>гумусоутворення</a:t>
            </a:r>
            <a:r>
              <a:rPr lang="ru-RU" b="1" dirty="0"/>
              <a:t> </a:t>
            </a:r>
            <a:endParaRPr lang="ru-UA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D6FC4D-6FB9-48D5-AD74-C54C08B0D1DF}"/>
              </a:ext>
            </a:extLst>
          </p:cNvPr>
          <p:cNvSpPr txBox="1"/>
          <p:nvPr/>
        </p:nvSpPr>
        <p:spPr>
          <a:xfrm>
            <a:off x="2057770" y="1981446"/>
            <a:ext cx="80764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трансформації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у </a:t>
            </a:r>
            <a:r>
              <a:rPr lang="ru-RU" dirty="0" err="1"/>
              <a:t>ґрунтах</a:t>
            </a:r>
            <a:r>
              <a:rPr lang="ru-RU" dirty="0"/>
              <a:t> – </a:t>
            </a:r>
            <a:r>
              <a:rPr lang="ru-RU" b="1" dirty="0" err="1">
                <a:solidFill>
                  <a:srgbClr val="FF0000"/>
                </a:solidFill>
              </a:rPr>
              <a:t>гумусоутворення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Гумус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гетерогенна </a:t>
            </a:r>
            <a:r>
              <a:rPr lang="ru-RU" dirty="0" err="1"/>
              <a:t>динамічна</a:t>
            </a:r>
            <a:r>
              <a:rPr lang="ru-RU" dirty="0"/>
              <a:t> </a:t>
            </a:r>
            <a:r>
              <a:rPr lang="ru-RU" dirty="0" err="1"/>
              <a:t>полідисперсна</a:t>
            </a:r>
            <a:r>
              <a:rPr lang="ru-RU" dirty="0"/>
              <a:t> система </a:t>
            </a:r>
            <a:r>
              <a:rPr lang="ru-RU" dirty="0" err="1"/>
              <a:t>високомолекулярних</a:t>
            </a:r>
            <a:r>
              <a:rPr lang="ru-RU" dirty="0"/>
              <a:t> </a:t>
            </a:r>
            <a:r>
              <a:rPr lang="ru-RU" dirty="0" err="1"/>
              <a:t>азотистих</a:t>
            </a:r>
            <a:r>
              <a:rPr lang="ru-RU" dirty="0"/>
              <a:t> </a:t>
            </a:r>
            <a:r>
              <a:rPr lang="ru-RU" dirty="0" err="1"/>
              <a:t>ароматичних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 </a:t>
            </a:r>
            <a:r>
              <a:rPr lang="ru-RU" dirty="0" err="1"/>
              <a:t>кислотної</a:t>
            </a:r>
            <a:endParaRPr lang="ru-RU" dirty="0"/>
          </a:p>
          <a:p>
            <a:r>
              <a:rPr lang="ru-RU" dirty="0" err="1"/>
              <a:t>природи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/>
              <a:t>Схема </a:t>
            </a:r>
            <a:r>
              <a:rPr lang="ru-RU" dirty="0" err="1"/>
              <a:t>гумусоутворення</a:t>
            </a:r>
            <a:r>
              <a:rPr lang="ru-RU" dirty="0"/>
              <a:t>:</a:t>
            </a:r>
            <a:endParaRPr lang="ru-UA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F6E48F-DFBC-4672-80AB-AE6E96FE7B10}"/>
              </a:ext>
            </a:extLst>
          </p:cNvPr>
          <p:cNvSpPr/>
          <p:nvPr/>
        </p:nvSpPr>
        <p:spPr>
          <a:xfrm>
            <a:off x="843379" y="4465468"/>
            <a:ext cx="2219417" cy="9232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надходження в ґрунт органічних залишків</a:t>
            </a:r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910A3C-BFFF-4A1C-978A-22765ECF1BC1}"/>
              </a:ext>
            </a:extLst>
          </p:cNvPr>
          <p:cNvSpPr/>
          <p:nvPr/>
        </p:nvSpPr>
        <p:spPr>
          <a:xfrm>
            <a:off x="3959441" y="4366217"/>
            <a:ext cx="2219417" cy="8822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Розклад</a:t>
            </a:r>
            <a:r>
              <a:rPr lang="ru-RU" dirty="0"/>
              <a:t> орг. </a:t>
            </a:r>
            <a:r>
              <a:rPr lang="ru-RU" dirty="0" err="1"/>
              <a:t>залишків</a:t>
            </a:r>
            <a:endParaRPr lang="ru-UA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DDAB14D-9890-49D2-B950-E860B0E9AD4D}"/>
              </a:ext>
            </a:extLst>
          </p:cNvPr>
          <p:cNvSpPr/>
          <p:nvPr/>
        </p:nvSpPr>
        <p:spPr>
          <a:xfrm>
            <a:off x="6942338" y="4465468"/>
            <a:ext cx="3675355" cy="6036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Мінералізація орг.залишків</a:t>
            </a:r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9BA5CC5-360E-4B78-8DD7-955474AB2446}"/>
              </a:ext>
            </a:extLst>
          </p:cNvPr>
          <p:cNvSpPr/>
          <p:nvPr/>
        </p:nvSpPr>
        <p:spPr>
          <a:xfrm>
            <a:off x="1953087" y="5557421"/>
            <a:ext cx="2325950" cy="9232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Мінералізація гумусових речовин</a:t>
            </a:r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469E956-D306-4EF9-9B65-0BB3DEC7BA09}"/>
              </a:ext>
            </a:extLst>
          </p:cNvPr>
          <p:cNvSpPr/>
          <p:nvPr/>
        </p:nvSpPr>
        <p:spPr>
          <a:xfrm>
            <a:off x="6178858" y="5557420"/>
            <a:ext cx="3391270" cy="11984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Взаємодія органічних речовин із мінеральною частиною</a:t>
            </a:r>
            <a:endParaRPr lang="ru-UA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134C3D58-9AD1-4564-A062-CA5766C5BDE9}"/>
              </a:ext>
            </a:extLst>
          </p:cNvPr>
          <p:cNvCxnSpPr/>
          <p:nvPr/>
        </p:nvCxnSpPr>
        <p:spPr>
          <a:xfrm>
            <a:off x="3249227" y="4714043"/>
            <a:ext cx="5326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F8B05EBD-F710-449F-A87B-6F747178A47B}"/>
              </a:ext>
            </a:extLst>
          </p:cNvPr>
          <p:cNvCxnSpPr/>
          <p:nvPr/>
        </p:nvCxnSpPr>
        <p:spPr>
          <a:xfrm>
            <a:off x="6347534" y="4714043"/>
            <a:ext cx="4350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A7FE0280-C4CC-4B6A-BC65-6995B10C0C34}"/>
              </a:ext>
            </a:extLst>
          </p:cNvPr>
          <p:cNvCxnSpPr/>
          <p:nvPr/>
        </p:nvCxnSpPr>
        <p:spPr>
          <a:xfrm>
            <a:off x="10937289" y="4714043"/>
            <a:ext cx="8433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040B3D25-0BC7-4EE2-98BA-4F8D8804328E}"/>
              </a:ext>
            </a:extLst>
          </p:cNvPr>
          <p:cNvCxnSpPr/>
          <p:nvPr/>
        </p:nvCxnSpPr>
        <p:spPr>
          <a:xfrm>
            <a:off x="1180730" y="5788241"/>
            <a:ext cx="5770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FB67C1DD-BEB7-4824-B8F2-68874F7CAC84}"/>
              </a:ext>
            </a:extLst>
          </p:cNvPr>
          <p:cNvCxnSpPr/>
          <p:nvPr/>
        </p:nvCxnSpPr>
        <p:spPr>
          <a:xfrm>
            <a:off x="4554245" y="5788241"/>
            <a:ext cx="13316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274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386CC-AC0D-48A3-A4B7-1C0B5CDEA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294" y="546060"/>
            <a:ext cx="8911687" cy="1280890"/>
          </a:xfrm>
        </p:spPr>
        <p:txBody>
          <a:bodyPr/>
          <a:lstStyle/>
          <a:p>
            <a:r>
              <a:rPr lang="uk-UA" b="1" dirty="0"/>
              <a:t>Склад гумусу</a:t>
            </a:r>
            <a:endParaRPr lang="ru-UA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A34951-A1B3-4C13-809D-3D80C80AD392}"/>
              </a:ext>
            </a:extLst>
          </p:cNvPr>
          <p:cNvSpPr/>
          <p:nvPr/>
        </p:nvSpPr>
        <p:spPr>
          <a:xfrm>
            <a:off x="4687410" y="1455938"/>
            <a:ext cx="2574524" cy="4490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ГУМУС</a:t>
            </a:r>
            <a:endParaRPr lang="ru-UA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5D8035E-3779-475D-B99C-D2D6D0E05A97}"/>
              </a:ext>
            </a:extLst>
          </p:cNvPr>
          <p:cNvSpPr/>
          <p:nvPr/>
        </p:nvSpPr>
        <p:spPr>
          <a:xfrm>
            <a:off x="1455938" y="2166151"/>
            <a:ext cx="2148396" cy="8636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Проміжні продукти розкладу</a:t>
            </a:r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BB0BDBD-AE66-4FE1-947E-0FF6E4F6443A}"/>
              </a:ext>
            </a:extLst>
          </p:cNvPr>
          <p:cNvSpPr/>
          <p:nvPr/>
        </p:nvSpPr>
        <p:spPr>
          <a:xfrm>
            <a:off x="4518734" y="2166151"/>
            <a:ext cx="2911876" cy="5706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Специфічні гумусові речовини</a:t>
            </a:r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F52E08-FC14-4D96-8F60-81E7837465C0}"/>
              </a:ext>
            </a:extLst>
          </p:cNvPr>
          <p:cNvSpPr/>
          <p:nvPr/>
        </p:nvSpPr>
        <p:spPr>
          <a:xfrm>
            <a:off x="8149701" y="2166151"/>
            <a:ext cx="2831977" cy="5706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Неспецифічні сполуки</a:t>
            </a:r>
            <a:endParaRPr lang="ru-UA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785607F8-0A3C-487E-A7AB-CF7E6D85786A}"/>
              </a:ext>
            </a:extLst>
          </p:cNvPr>
          <p:cNvCxnSpPr/>
          <p:nvPr/>
        </p:nvCxnSpPr>
        <p:spPr>
          <a:xfrm flipH="1">
            <a:off x="3284738" y="1748901"/>
            <a:ext cx="878889" cy="156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C1B1BA5-5B54-4CD8-84F3-C6C562E6E344}"/>
              </a:ext>
            </a:extLst>
          </p:cNvPr>
          <p:cNvCxnSpPr/>
          <p:nvPr/>
        </p:nvCxnSpPr>
        <p:spPr>
          <a:xfrm>
            <a:off x="7714695" y="1606858"/>
            <a:ext cx="1091954" cy="220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D040BB39-A180-4AE2-99FA-1C68FBC57E0B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5974672" y="1905000"/>
            <a:ext cx="0" cy="261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A81D3BD-9358-4776-886A-DB899212311F}"/>
              </a:ext>
            </a:extLst>
          </p:cNvPr>
          <p:cNvSpPr txBox="1"/>
          <p:nvPr/>
        </p:nvSpPr>
        <p:spPr>
          <a:xfrm>
            <a:off x="2293398" y="3531457"/>
            <a:ext cx="79314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Неспецифічні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органічні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сполуки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– велика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надходять</a:t>
            </a:r>
            <a:r>
              <a:rPr lang="ru-RU" dirty="0"/>
              <a:t> у </a:t>
            </a:r>
            <a:r>
              <a:rPr lang="ru-RU" dirty="0" err="1"/>
              <a:t>ґрунт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рослинних</a:t>
            </a:r>
            <a:r>
              <a:rPr lang="ru-RU" dirty="0"/>
              <a:t> і </a:t>
            </a:r>
            <a:r>
              <a:rPr lang="ru-RU" dirty="0" err="1"/>
              <a:t>тваринних</a:t>
            </a:r>
            <a:r>
              <a:rPr lang="ru-RU" dirty="0"/>
              <a:t> </a:t>
            </a:r>
            <a:r>
              <a:rPr lang="ru-RU" dirty="0" err="1"/>
              <a:t>залишків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виділень</a:t>
            </a:r>
            <a:r>
              <a:rPr lang="ru-RU" dirty="0"/>
              <a:t> </a:t>
            </a:r>
            <a:r>
              <a:rPr lang="ru-RU" dirty="0" err="1"/>
              <a:t>коренів</a:t>
            </a:r>
            <a:r>
              <a:rPr lang="ru-RU" dirty="0"/>
              <a:t>, макро- і </a:t>
            </a:r>
            <a:r>
              <a:rPr lang="ru-RU" dirty="0" err="1"/>
              <a:t>мікроорганізмів</a:t>
            </a:r>
            <a:r>
              <a:rPr lang="ru-RU" dirty="0"/>
              <a:t> (</a:t>
            </a:r>
            <a:r>
              <a:rPr lang="ru-RU" dirty="0" err="1"/>
              <a:t>лігнін</a:t>
            </a:r>
            <a:r>
              <a:rPr lang="ru-RU" dirty="0"/>
              <a:t>, </a:t>
            </a:r>
            <a:r>
              <a:rPr lang="ru-RU" dirty="0" err="1"/>
              <a:t>це-люлоза</a:t>
            </a:r>
            <a:r>
              <a:rPr lang="ru-RU" dirty="0"/>
              <a:t>, </a:t>
            </a:r>
            <a:r>
              <a:rPr lang="ru-RU" dirty="0" err="1"/>
              <a:t>білки</a:t>
            </a:r>
            <a:r>
              <a:rPr lang="ru-RU" dirty="0"/>
              <a:t>, </a:t>
            </a:r>
            <a:r>
              <a:rPr lang="ru-RU" dirty="0" err="1"/>
              <a:t>ліпіди</a:t>
            </a:r>
            <a:r>
              <a:rPr lang="ru-RU" dirty="0"/>
              <a:t>, </a:t>
            </a:r>
            <a:r>
              <a:rPr lang="ru-RU" dirty="0" err="1"/>
              <a:t>вуглеводи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 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Проміжні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продукти</a:t>
            </a:r>
            <a:r>
              <a:rPr lang="ru-RU" b="1" dirty="0">
                <a:solidFill>
                  <a:srgbClr val="FF0000"/>
                </a:solidFill>
              </a:rPr>
              <a:t> -</a:t>
            </a:r>
            <a:r>
              <a:rPr lang="ru-RU" b="1" dirty="0" err="1">
                <a:solidFill>
                  <a:srgbClr val="FF0000"/>
                </a:solidFill>
              </a:rPr>
              <a:t>розкладу</a:t>
            </a:r>
            <a:r>
              <a:rPr lang="ru-RU" b="1" dirty="0">
                <a:solidFill>
                  <a:srgbClr val="FF0000"/>
                </a:solidFill>
              </a:rPr>
              <a:t> й </a:t>
            </a:r>
            <a:r>
              <a:rPr lang="ru-RU" b="1" dirty="0" err="1">
                <a:solidFill>
                  <a:srgbClr val="FF0000"/>
                </a:solidFill>
              </a:rPr>
              <a:t>гуміфікації</a:t>
            </a:r>
            <a:r>
              <a:rPr lang="ru-RU" b="1" dirty="0">
                <a:solidFill>
                  <a:srgbClr val="FF0000"/>
                </a:solidFill>
              </a:rPr>
              <a:t>  -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і погано </a:t>
            </a:r>
            <a:r>
              <a:rPr lang="ru-RU" dirty="0" err="1"/>
              <a:t>вивчених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не є </a:t>
            </a:r>
            <a:r>
              <a:rPr lang="ru-RU" dirty="0" err="1"/>
              <a:t>гумусовими</a:t>
            </a:r>
            <a:r>
              <a:rPr lang="ru-RU" dirty="0"/>
              <a:t> </a:t>
            </a:r>
            <a:r>
              <a:rPr lang="ru-RU" dirty="0" err="1"/>
              <a:t>речовинами</a:t>
            </a:r>
            <a:r>
              <a:rPr lang="ru-RU" dirty="0"/>
              <a:t>, але й </a:t>
            </a:r>
            <a:r>
              <a:rPr lang="ru-RU" dirty="0" err="1"/>
              <a:t>характерні</a:t>
            </a:r>
            <a:r>
              <a:rPr lang="ru-RU" dirty="0"/>
              <a:t> для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(</a:t>
            </a:r>
            <a:r>
              <a:rPr lang="ru-RU" dirty="0" err="1"/>
              <a:t>амінокислоти</a:t>
            </a:r>
            <a:r>
              <a:rPr lang="ru-RU" dirty="0"/>
              <a:t>, </a:t>
            </a:r>
            <a:r>
              <a:rPr lang="ru-RU" dirty="0" err="1"/>
              <a:t>моноцукри</a:t>
            </a:r>
            <a:r>
              <a:rPr lang="ru-RU" dirty="0"/>
              <a:t>, </a:t>
            </a:r>
            <a:r>
              <a:rPr lang="ru-RU" dirty="0" err="1"/>
              <a:t>сполуки</a:t>
            </a:r>
            <a:r>
              <a:rPr lang="ru-RU" dirty="0"/>
              <a:t> </a:t>
            </a:r>
            <a:r>
              <a:rPr lang="ru-RU" dirty="0" err="1"/>
              <a:t>фенольної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й </a:t>
            </a:r>
            <a:r>
              <a:rPr lang="ru-RU" dirty="0" err="1"/>
              <a:t>ін</a:t>
            </a:r>
            <a:r>
              <a:rPr lang="ru-RU" dirty="0"/>
              <a:t>.)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15608331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117</TotalTime>
  <Words>483</Words>
  <Application>Microsoft Office PowerPoint</Application>
  <PresentationFormat>Широкоэкранный</PresentationFormat>
  <Paragraphs>61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Open Sans</vt:lpstr>
      <vt:lpstr>Wingdings 3</vt:lpstr>
      <vt:lpstr>Легкий дым</vt:lpstr>
      <vt:lpstr>"Органічна речовина грунту"</vt:lpstr>
      <vt:lpstr>План: </vt:lpstr>
      <vt:lpstr>СКЛАД ОРГАНІЧНОЇ ЧАСТИНИ ҐРУНТУ</vt:lpstr>
      <vt:lpstr>Презентация PowerPoint</vt:lpstr>
      <vt:lpstr>Джерела гумусу у грунті</vt:lpstr>
      <vt:lpstr>Значна роль у гумусоутворенні належить ґрунтовій фауні. Чотири групи: мікро–, мезо–, макро–, мегафауна (жива фаза)</vt:lpstr>
      <vt:lpstr>Середній склад органічної речовини ґрунту</vt:lpstr>
      <vt:lpstr>Перетворення органічних речовин в ґрунті та процес гумусоутворення </vt:lpstr>
      <vt:lpstr>Склад гумусу</vt:lpstr>
      <vt:lpstr>Презентация PowerPoint</vt:lpstr>
      <vt:lpstr>Дякую за увагу!!!!!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Home-PC</dc:creator>
  <cp:lastModifiedBy>Home-PC</cp:lastModifiedBy>
  <cp:revision>8</cp:revision>
  <dcterms:created xsi:type="dcterms:W3CDTF">2023-11-07T11:52:59Z</dcterms:created>
  <dcterms:modified xsi:type="dcterms:W3CDTF">2023-11-08T09:11:11Z</dcterms:modified>
</cp:coreProperties>
</file>