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3" r:id="rId5"/>
    <p:sldId id="264" r:id="rId6"/>
    <p:sldId id="265" r:id="rId7"/>
    <p:sldId id="266" r:id="rId8"/>
    <p:sldId id="267" r:id="rId9"/>
    <p:sldId id="268" r:id="rId10"/>
    <p:sldId id="26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2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150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2B0E8-CA04-4A04-A297-E9994C61C513}" type="datetimeFigureOut">
              <a:rPr lang="ru-UA" smtClean="0"/>
              <a:t>11.04.2020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46B4E345-D27E-49EA-B7E1-4A3E3A06236A}" type="slidenum">
              <a:rPr lang="ru-UA" smtClean="0"/>
              <a:t>‹#›</a:t>
            </a:fld>
            <a:endParaRPr lang="ru-UA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0102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2B0E8-CA04-4A04-A297-E9994C61C513}" type="datetimeFigureOut">
              <a:rPr lang="ru-UA" smtClean="0"/>
              <a:t>11.04.2020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4E345-D27E-49EA-B7E1-4A3E3A06236A}" type="slidenum">
              <a:rPr lang="ru-UA" smtClean="0"/>
              <a:t>‹#›</a:t>
            </a:fld>
            <a:endParaRPr lang="ru-UA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3416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2B0E8-CA04-4A04-A297-E9994C61C513}" type="datetimeFigureOut">
              <a:rPr lang="ru-UA" smtClean="0"/>
              <a:t>11.04.2020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4E345-D27E-49EA-B7E1-4A3E3A06236A}" type="slidenum">
              <a:rPr lang="ru-UA" smtClean="0"/>
              <a:t>‹#›</a:t>
            </a:fld>
            <a:endParaRPr lang="ru-UA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2773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2B0E8-CA04-4A04-A297-E9994C61C513}" type="datetimeFigureOut">
              <a:rPr lang="ru-UA" smtClean="0"/>
              <a:t>11.04.2020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4E345-D27E-49EA-B7E1-4A3E3A06236A}" type="slidenum">
              <a:rPr lang="ru-UA" smtClean="0"/>
              <a:t>‹#›</a:t>
            </a:fld>
            <a:endParaRPr lang="ru-UA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9820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2B0E8-CA04-4A04-A297-E9994C61C513}" type="datetimeFigureOut">
              <a:rPr lang="ru-UA" smtClean="0"/>
              <a:t>11.04.2020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4E345-D27E-49EA-B7E1-4A3E3A06236A}" type="slidenum">
              <a:rPr lang="ru-UA" smtClean="0"/>
              <a:t>‹#›</a:t>
            </a:fld>
            <a:endParaRPr lang="ru-UA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5234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2B0E8-CA04-4A04-A297-E9994C61C513}" type="datetimeFigureOut">
              <a:rPr lang="ru-UA" smtClean="0"/>
              <a:t>11.04.2020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4E345-D27E-49EA-B7E1-4A3E3A06236A}" type="slidenum">
              <a:rPr lang="ru-UA" smtClean="0"/>
              <a:t>‹#›</a:t>
            </a:fld>
            <a:endParaRPr lang="ru-UA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957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2B0E8-CA04-4A04-A297-E9994C61C513}" type="datetimeFigureOut">
              <a:rPr lang="ru-UA" smtClean="0"/>
              <a:t>11.04.2020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4E345-D27E-49EA-B7E1-4A3E3A06236A}" type="slidenum">
              <a:rPr lang="ru-UA" smtClean="0"/>
              <a:t>‹#›</a:t>
            </a:fld>
            <a:endParaRPr lang="ru-UA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6967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2B0E8-CA04-4A04-A297-E9994C61C513}" type="datetimeFigureOut">
              <a:rPr lang="ru-UA" smtClean="0"/>
              <a:t>11.04.2020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4E345-D27E-49EA-B7E1-4A3E3A06236A}" type="slidenum">
              <a:rPr lang="ru-UA" smtClean="0"/>
              <a:t>‹#›</a:t>
            </a:fld>
            <a:endParaRPr lang="ru-UA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2573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2B0E8-CA04-4A04-A297-E9994C61C513}" type="datetimeFigureOut">
              <a:rPr lang="ru-UA" smtClean="0"/>
              <a:t>11.04.2020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4E345-D27E-49EA-B7E1-4A3E3A06236A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60215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2B0E8-CA04-4A04-A297-E9994C61C513}" type="datetimeFigureOut">
              <a:rPr lang="ru-UA" smtClean="0"/>
              <a:t>11.04.2020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4E345-D27E-49EA-B7E1-4A3E3A06236A}" type="slidenum">
              <a:rPr lang="ru-UA" smtClean="0"/>
              <a:t>‹#›</a:t>
            </a:fld>
            <a:endParaRPr lang="ru-UA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3022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0DD2B0E8-CA04-4A04-A297-E9994C61C513}" type="datetimeFigureOut">
              <a:rPr lang="ru-UA" smtClean="0"/>
              <a:t>11.04.2020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4E345-D27E-49EA-B7E1-4A3E3A06236A}" type="slidenum">
              <a:rPr lang="ru-UA" smtClean="0"/>
              <a:t>‹#›</a:t>
            </a:fld>
            <a:endParaRPr lang="ru-UA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9479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2B0E8-CA04-4A04-A297-E9994C61C513}" type="datetimeFigureOut">
              <a:rPr lang="ru-UA" smtClean="0"/>
              <a:t>11.04.2020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46B4E345-D27E-49EA-B7E1-4A3E3A06236A}" type="slidenum">
              <a:rPr lang="ru-UA" smtClean="0"/>
              <a:t>‹#›</a:t>
            </a:fld>
            <a:endParaRPr lang="ru-UA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7003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1C712C-E377-40B1-8032-942BCA0B8C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>
            <a:normAutofit/>
          </a:bodyPr>
          <a:lstStyle/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Турбіни для комбінованого вироблення електричної та теплової енергії</a:t>
            </a:r>
            <a:endParaRPr lang="ru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0DD48A0-C793-441D-9905-0141479572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79" y="4718737"/>
            <a:ext cx="8637072" cy="977621"/>
          </a:xfrm>
        </p:spPr>
        <p:txBody>
          <a:bodyPr>
            <a:normAutofit/>
          </a:bodyPr>
          <a:lstStyle/>
          <a:p>
            <a:pPr algn="r"/>
            <a:r>
              <a:rPr lang="uk-UA" sz="1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Виконав: </a:t>
            </a:r>
            <a:r>
              <a:rPr lang="uk-UA" sz="1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ст.гр</a:t>
            </a:r>
            <a:r>
              <a:rPr lang="uk-UA" sz="1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ТЕ-17-1бд</a:t>
            </a:r>
          </a:p>
          <a:p>
            <a:pPr algn="r"/>
            <a:r>
              <a:rPr lang="uk-UA" sz="1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Лагутін</a:t>
            </a:r>
            <a:r>
              <a:rPr lang="uk-UA" sz="1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Роман</a:t>
            </a:r>
          </a:p>
        </p:txBody>
      </p:sp>
    </p:spTree>
    <p:extLst>
      <p:ext uri="{BB962C8B-B14F-4D97-AF65-F5344CB8AC3E}">
        <p14:creationId xmlns:p14="http://schemas.microsoft.com/office/powerpoint/2010/main" val="1154891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72D62879-CB5C-4638-BEC3-F8E512F9B9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ДЯКУю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увагу!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9889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52265D-DA1D-4DC2-8C8E-877E428B6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 таке теплофікація?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2295EA1-39A4-4DD4-AD4D-0B1840B4009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Теплофікація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комбіноване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електроенергії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тепла,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відпрацьованого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приводних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теплових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двигунах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електростанцій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централізованого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теплопостачання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себе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тепла по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теплових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мережах, так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тепла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опалювальних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апаратах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пристроях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Теплова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електростанція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комбінованим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теплової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теплофікаційною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Комбіноване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ТЕЦ тепла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палива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роздільним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виробленням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конденсаційних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електростанціях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тепла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котельних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установках.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Объект 10">
            <a:extLst>
              <a:ext uri="{FF2B5EF4-FFF2-40B4-BE49-F238E27FC236}">
                <a16:creationId xmlns:a16="http://schemas.microsoft.com/office/drawing/2014/main" id="{663F45B6-0E9C-4BF5-9091-698DC870663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9827" y="2010878"/>
            <a:ext cx="4645025" cy="2654300"/>
          </a:xfr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E0B5A616-2521-4BB3-B557-D255CEC358D2}"/>
              </a:ext>
            </a:extLst>
          </p:cNvPr>
          <p:cNvSpPr txBox="1"/>
          <p:nvPr/>
        </p:nvSpPr>
        <p:spPr>
          <a:xfrm>
            <a:off x="7304320" y="4627727"/>
            <a:ext cx="2856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Рисунок 1. - Київська ТЕЦ-5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087477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0E7C72-8975-49AD-8154-658E7BCA0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uk-UA" dirty="0"/>
              <a:t> ТЕЦ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ED68251-79AD-4B3A-961B-FFA229958D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теплофікації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типи ТЕЦ: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Паротурбінні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турбіною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протитиском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відпуском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тепловим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всієї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відпрацьованої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пари;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Паротурбінні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конденсаційною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турбіною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теплофікаційний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відбори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відпуску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тепловим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Газотурбінні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(ГТУ)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тепла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вихлопних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газів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котлі-утилізаторі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Дизельні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(ДЕС)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високопотенційного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тепла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вихлопних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газів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низькопотенційного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контурів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охолодження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двигуна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Парогазові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(ПГУ)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тепла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вихлопних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газів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ГТУ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пари,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частково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одну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турбін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3771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46F692-A7D0-457B-AD6D-F1EC371DC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Комбіноване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теплової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енергії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F344694-C9E7-4340-94BF-99525E404F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нашій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теплоелектроцентралях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широке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знайшли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конденсаційні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турбіни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регульованими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відборами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пари,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турбіни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противотиском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комбінованої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виработки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теплової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Конденсаційні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турбіни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регульованими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відборами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одночасно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електричною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тепловою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них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теплового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навантаження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турбін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широких межах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електричне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теплове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навантаження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турбіни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противодавлением нормально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працюють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тепловому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графіку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виробітка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теплового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навантаження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810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483E10-3A63-4677-B032-1049170E4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Конденсаційна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турбіна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одним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регульованим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відбором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пари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Объект 4">
                <a:extLst>
                  <a:ext uri="{FF2B5EF4-FFF2-40B4-BE49-F238E27FC236}">
                    <a16:creationId xmlns:a16="http://schemas.microsoft.com/office/drawing/2014/main" id="{F18C8E15-1515-43A7-A008-D599711467F6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 fontScale="55000" lnSpcReduction="20000"/>
              </a:bodyPr>
              <a:lstStyle/>
              <a:p>
                <a:pPr algn="just"/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 рис. 2: 1-клапан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свіжої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пари; 2 -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хлипак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регулювання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тиску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у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відборі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3 - камера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відбору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algn="just"/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Корисно використовувана кількість теплової енергії в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конденсаційній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турбіні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без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регенерації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з одним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регульованим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відбором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пари</a:t>
                </a:r>
                <a:endPara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k-UA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k-UA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п.т.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uk-UA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uk-UA" b="0" i="1" smtClean="0">
                                  <a:latin typeface="Cambria Math" panose="02040503050406030204" pitchFamily="18" charset="0"/>
                                </a:rPr>
                                <m:t>п.т.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uk-UA" b="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Рівняння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внутрішньої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потужності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турбіни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з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регульованим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відбором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пари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має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вигляд</a:t>
                </a:r>
                <a:endPara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п.т.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п.т.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ru-RU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uk-UA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uk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Різниця між кількістю теплової енергії, що фактично витрачається зовнішніми споживачами, і її кількістю, необхідною для компенсації втрати потужності, складе величину: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  <m:t>э.к.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uk-UA" b="0" i="1" smtClean="0">
                                  <a:latin typeface="Cambria Math" panose="02040503050406030204" pitchFamily="18" charset="0"/>
                                </a:rPr>
                                <m:t>п.т.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п.т.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п.т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r>
                        <a:rPr lang="en-US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Ця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величина для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турбіни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з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регульованим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відбором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пари є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економією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теплової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енергії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за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рахунок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використання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тепла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конденсації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пари,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що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відпрацювала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у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теплових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споживачів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endParaRPr lang="uk-UA" dirty="0"/>
              </a:p>
            </p:txBody>
          </p:sp>
        </mc:Choice>
        <mc:Fallback>
          <p:sp>
            <p:nvSpPr>
              <p:cNvPr id="5" name="Объект 4">
                <a:extLst>
                  <a:ext uri="{FF2B5EF4-FFF2-40B4-BE49-F238E27FC236}">
                    <a16:creationId xmlns:a16="http://schemas.microsoft.com/office/drawing/2014/main" id="{F18C8E15-1515-43A7-A008-D599711467F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Объект 7">
            <a:extLst>
              <a:ext uri="{FF2B5EF4-FFF2-40B4-BE49-F238E27FC236}">
                <a16:creationId xmlns:a16="http://schemas.microsoft.com/office/drawing/2014/main" id="{59195B2F-D16F-4096-843F-685C90DBD29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4620" y="2010878"/>
            <a:ext cx="3991532" cy="2057687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E0E7F1C-9B94-4055-B97A-BF596278E03E}"/>
              </a:ext>
            </a:extLst>
          </p:cNvPr>
          <p:cNvSpPr txBox="1"/>
          <p:nvPr/>
        </p:nvSpPr>
        <p:spPr>
          <a:xfrm>
            <a:off x="6704620" y="4068565"/>
            <a:ext cx="39915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Рисунок 2.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схема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конденсаційної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турбіни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регульованим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відбором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пари.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741108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993989-A87C-4DC1-9054-37AD11EFC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Конденсаційна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турбіна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трьома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регенеративними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одним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регульованим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відборами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пари</a:t>
            </a:r>
            <a:endParaRPr lang="ru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Объект 3">
                <a:extLst>
                  <a:ext uri="{FF2B5EF4-FFF2-40B4-BE49-F238E27FC236}">
                    <a16:creationId xmlns:a16="http://schemas.microsoft.com/office/drawing/2014/main" id="{6D6E9FEF-04F0-40B3-A929-4EE7831B8A7A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 fontScale="40000" lnSpcReduction="20000"/>
              </a:bodyPr>
              <a:lstStyle/>
              <a:p>
                <a:pPr algn="just"/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 рис.3: 1-парогенератор; 2 -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пароперегрівач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3 -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турбіна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4 - генератор, 5 - бойлер; 6 - конденсатор; 7 –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конденсатний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насос, 8 -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ежектор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9 і 10 -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підігрівачі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низького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тиску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11 -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деаератор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: 12 -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живильний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насос, 13 -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підігрівач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високого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тиску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algn="just"/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регенеративних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підігрівачах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поживна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вода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нагрівається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від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температури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конденсату t к до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її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кінцевого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значення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tп.ст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Кількість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тепла,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що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витрачається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в котельному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агрегаті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на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отримання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одного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кілограма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свіжої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пари,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складає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k-UA" sz="1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k-UA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18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1800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ru-RU" sz="1800" b="0" i="1" smtClean="0">
                              <a:latin typeface="Cambria Math" panose="02040503050406030204" pitchFamily="18" charset="0"/>
                            </a:rPr>
                            <m:t>п.в.</m:t>
                          </m:r>
                        </m:sub>
                      </m:sSub>
                    </m:oMath>
                  </m:oMathPara>
                </a14:m>
                <a:endParaRPr lang="ru-RU" sz="1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Це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кількість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тепла,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що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споживається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на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виробництво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електричної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та</a:t>
                </a:r>
              </a:p>
              <a:p>
                <a:pPr algn="just"/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теплової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енергії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та на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різні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види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втрат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зокрема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втрати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тепла з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конденсацією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пара в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конденсаторі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algn="just"/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Кількість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теплової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енергії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яка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витрачається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на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постачання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виробничих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або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теплофікаційних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споживачів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склада</a:t>
                </a:r>
                <a:r>
                  <a:rPr lang="uk-UA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є:</a:t>
                </a:r>
                <a:endParaRPr lang="ru-RU" sz="1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k-UA" sz="1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k-UA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ru-RU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п.т.</m:t>
                          </m:r>
                        </m:sub>
                      </m:sSub>
                      <m:r>
                        <a:rPr lang="en-US" sz="18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ru-RU" sz="1800" b="0" i="1" smtClean="0">
                              <a:latin typeface="Cambria Math" panose="02040503050406030204" pitchFamily="18" charset="0"/>
                            </a:rPr>
                            <m:t>п.т.</m:t>
                          </m:r>
                        </m:sub>
                      </m:sSub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uk-UA" sz="1800" b="0" i="1" smtClean="0">
                              <a:latin typeface="Cambria Math" panose="02040503050406030204" pitchFamily="18" charset="0"/>
                            </a:rPr>
                            <m:t>п.</m:t>
                          </m:r>
                          <m:r>
                            <a:rPr lang="ru-RU" sz="1800" b="0" i="1" smtClean="0">
                              <a:latin typeface="Cambria Math" panose="02040503050406030204" pitchFamily="18" charset="0"/>
                            </a:rPr>
                            <m:t>т</m:t>
                          </m:r>
                          <m:r>
                            <a:rPr lang="uk-UA" sz="1800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</m:sub>
                      </m:sSub>
                      <m:r>
                        <a:rPr lang="en-US" sz="1800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sz="1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Втрата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тепла на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дроселювання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в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регулюючому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ступені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ЧНД :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k-UA" sz="1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k-UA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ru-RU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д</m:t>
                          </m:r>
                        </m:sub>
                      </m:sSub>
                      <m:r>
                        <a:rPr lang="en-US" sz="18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ru-RU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д</m:t>
                          </m:r>
                        </m:sub>
                      </m:sSub>
                      <m:r>
                        <a:rPr lang="en-US" sz="1800" i="1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uk-UA" sz="1800" i="1">
                              <a:latin typeface="Cambria Math" panose="02040503050406030204" pitchFamily="18" charset="0"/>
                            </a:rPr>
                            <m:t>п.</m:t>
                          </m:r>
                          <m:r>
                            <a:rPr lang="ru-RU" sz="1800" i="1">
                              <a:latin typeface="Cambria Math" panose="02040503050406030204" pitchFamily="18" charset="0"/>
                            </a:rPr>
                            <m:t>т</m:t>
                          </m:r>
                          <m:r>
                            <a:rPr lang="uk-UA" sz="1800" i="1">
                              <a:latin typeface="Cambria Math" panose="02040503050406030204" pitchFamily="18" charset="0"/>
                            </a:rPr>
                            <m:t>.</m:t>
                          </m:r>
                        </m:sub>
                      </m:sSub>
                      <m:r>
                        <a:rPr lang="en-US" sz="1800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ru-RU" sz="1800" b="0" i="1" smtClean="0">
                              <a:latin typeface="Cambria Math" panose="02040503050406030204" pitchFamily="18" charset="0"/>
                            </a:rPr>
                            <m:t>1п.т.</m:t>
                          </m:r>
                        </m:sub>
                      </m:sSub>
                      <m:r>
                        <a:rPr lang="en-US" sz="18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sz="1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Втрата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теплової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енергії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із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-за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нижчого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к.п.д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регулюючого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ступеня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ЧНД :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k-UA" sz="1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k-UA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ru-RU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р</m:t>
                          </m:r>
                          <m:r>
                            <a:rPr lang="ru-RU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ru-RU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с</m:t>
                          </m:r>
                          <m:r>
                            <a:rPr lang="ru-RU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</m:sub>
                      </m:sSub>
                      <m:r>
                        <a:rPr lang="en-US" sz="18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ru-RU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р</m:t>
                          </m:r>
                          <m:r>
                            <a:rPr lang="ru-RU" sz="1800" i="1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ru-RU" sz="1800" b="0" i="1" smtClean="0">
                              <a:latin typeface="Cambria Math" panose="02040503050406030204" pitchFamily="18" charset="0"/>
                            </a:rPr>
                            <m:t>с</m:t>
                          </m:r>
                          <m:r>
                            <a:rPr lang="ru-RU" sz="1800" i="1">
                              <a:latin typeface="Cambria Math" panose="02040503050406030204" pitchFamily="18" charset="0"/>
                            </a:rPr>
                            <m:t>.</m:t>
                          </m:r>
                        </m:sub>
                      </m:sSub>
                      <m:sSub>
                        <m:sSubPr>
                          <m:ctrlPr>
                            <a:rPr lang="ru-RU" sz="1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ru-RU" sz="1800" b="0" i="1" smtClean="0">
                              <a:latin typeface="Cambria Math" panose="02040503050406030204" pitchFamily="18" charset="0"/>
                            </a:rPr>
                            <m:t>р.с.</m:t>
                          </m:r>
                        </m:sub>
                      </m:sSub>
                      <m:r>
                        <a:rPr lang="en-US" sz="1800" i="1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𝜂</m:t>
                          </m:r>
                        </m:e>
                        <m:sub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1800" i="1">
                          <a:latin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en-US" sz="18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𝜂</m:t>
                          </m:r>
                        </m:e>
                        <m:sub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>
                          <m:r>
                            <a:rPr lang="uk-UA" sz="1800" b="0" i="1" smtClean="0">
                              <a:latin typeface="Cambria Math" panose="02040503050406030204" pitchFamily="18" charset="0"/>
                            </a:rPr>
                            <m:t>р.с.</m:t>
                          </m:r>
                        </m:sup>
                      </m:sSubSup>
                      <m:r>
                        <a:rPr lang="en-US" sz="18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1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Витрати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тепла на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підігрівання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конденсату,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повертаного</a:t>
                </a:r>
                <a:r>
                  <a:rPr lang="en-US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тепловим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споживачем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з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ентальпією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і'п.т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до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температури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поживної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води t </a:t>
                </a:r>
                <a:r>
                  <a:rPr lang="ru-RU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п.в</a:t>
                </a:r>
                <a:r>
                  <a:rPr lang="ru-RU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.</a:t>
                </a:r>
                <a:endParaRPr lang="en-US" sz="1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k-UA" sz="1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k-UA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ru-RU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п.</m:t>
                          </m:r>
                          <m:r>
                            <a:rPr lang="uk-UA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в</m:t>
                          </m:r>
                          <m:r>
                            <a:rPr lang="ru-RU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</m:sub>
                      </m:sSub>
                      <m:r>
                        <a:rPr lang="en-US" sz="18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ru-RU" sz="1800" i="1">
                              <a:latin typeface="Cambria Math" panose="02040503050406030204" pitchFamily="18" charset="0"/>
                            </a:rPr>
                            <m:t>п.</m:t>
                          </m:r>
                          <m:r>
                            <a:rPr lang="uk-UA" sz="1800" b="0" i="1" smtClean="0">
                              <a:latin typeface="Cambria Math" panose="02040503050406030204" pitchFamily="18" charset="0"/>
                            </a:rPr>
                            <m:t>в</m:t>
                          </m:r>
                          <m:r>
                            <a:rPr lang="ru-RU" sz="1800" i="1">
                              <a:latin typeface="Cambria Math" panose="02040503050406030204" pitchFamily="18" charset="0"/>
                            </a:rPr>
                            <m:t>.</m:t>
                          </m:r>
                        </m:sub>
                      </m:sSub>
                      <m:r>
                        <a:rPr lang="en-US" sz="1800" i="1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uk-UA" sz="1800" i="1">
                              <a:latin typeface="Cambria Math" panose="02040503050406030204" pitchFamily="18" charset="0"/>
                            </a:rPr>
                            <m:t>п.</m:t>
                          </m:r>
                          <m:r>
                            <a:rPr lang="uk-UA" sz="1800" b="0" i="1" smtClean="0">
                              <a:latin typeface="Cambria Math" panose="02040503050406030204" pitchFamily="18" charset="0"/>
                            </a:rPr>
                            <m:t>в</m:t>
                          </m:r>
                          <m:r>
                            <a:rPr lang="uk-UA" sz="1800" i="1">
                              <a:latin typeface="Cambria Math" panose="02040503050406030204" pitchFamily="18" charset="0"/>
                            </a:rPr>
                            <m:t>.</m:t>
                          </m:r>
                        </m:sub>
                      </m:sSub>
                      <m:r>
                        <a:rPr lang="en-US" sz="1800" i="1">
                          <a:latin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en-US" sz="18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uk-UA" sz="1800" b="0" i="1" smtClean="0">
                              <a:latin typeface="Cambria Math" panose="02040503050406030204" pitchFamily="18" charset="0"/>
                            </a:rPr>
                            <m:t>п.т.</m:t>
                          </m:r>
                        </m:sub>
                        <m:sup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r>
                        <a:rPr lang="en-US" sz="18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sz="1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sz="1500" dirty="0"/>
              </a:p>
              <a:p>
                <a:pPr marL="0" indent="0">
                  <a:buNone/>
                </a:pPr>
                <a:endParaRPr lang="ru-RU" dirty="0"/>
              </a:p>
              <a:p>
                <a:pPr marL="0" indent="0">
                  <a:buNone/>
                </a:pPr>
                <a:endParaRPr lang="ru-UA" dirty="0"/>
              </a:p>
            </p:txBody>
          </p:sp>
        </mc:Choice>
        <mc:Fallback>
          <p:sp>
            <p:nvSpPr>
              <p:cNvPr id="4" name="Объект 3">
                <a:extLst>
                  <a:ext uri="{FF2B5EF4-FFF2-40B4-BE49-F238E27FC236}">
                    <a16:creationId xmlns:a16="http://schemas.microsoft.com/office/drawing/2014/main" id="{6D6E9FEF-04F0-40B3-A929-4EE7831B8A7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Объект 6">
            <a:extLst>
              <a:ext uri="{FF2B5EF4-FFF2-40B4-BE49-F238E27FC236}">
                <a16:creationId xmlns:a16="http://schemas.microsoft.com/office/drawing/2014/main" id="{D5FD75E3-9EC6-437D-B202-B59F8398797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7679" y="2010878"/>
            <a:ext cx="4132612" cy="2329553"/>
          </a:xfr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14B43DB-D33A-45E0-BC49-291A94E28D96}"/>
              </a:ext>
            </a:extLst>
          </p:cNvPr>
          <p:cNvSpPr txBox="1"/>
          <p:nvPr/>
        </p:nvSpPr>
        <p:spPr>
          <a:xfrm>
            <a:off x="6501740" y="4340431"/>
            <a:ext cx="45471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Рисунок 3.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схема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теплової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установки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трьомарегенеративним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і одним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регульо-ваним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відбором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пари.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755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817BBD-9A17-4424-A4DA-24A8DE534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Конденсаційна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турбіна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регульованими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відборами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пари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72DE2B43-9BE6-45ED-B228-97BE38338A61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 fontScale="62500" lnSpcReduction="20000"/>
              </a:bodyPr>
              <a:lstStyle/>
              <a:p>
                <a:pPr algn="just"/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 рис.4: 1 — парогенератор; 2 —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пароперегрівач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3 —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турбіна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4 — генератор, 5 – конденсатор, 6 –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конденсатний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насос, 7 –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деаератор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8 –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живильний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насос, 9 – насос,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що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відкачує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П1, П2 і П8 –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підігрівачі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низького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тиску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П4,П5 –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підігрівачі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високого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тиску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algn="just"/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Перший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регульований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відбір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пари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підвищеного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потенціалу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призначений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для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постачання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зовнішніх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споживачів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тепла,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другий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— для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теплофікації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algn="just"/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Витрати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тепла на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підігрівання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конденсату,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повертаного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споживачем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виробничого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відбору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пари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п.в.</m:t>
                          </m:r>
                        </m:sub>
                        <m:sup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п</m:t>
                          </m:r>
                        </m:sup>
                      </m:sSubSup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п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п.</m:t>
                          </m:r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в</m:t>
                          </m:r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.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п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r>
                        <a:rPr lang="en-US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аналогії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з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попереднім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теплофікаційний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відбір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пари з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турбіни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пов'язаний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з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наступними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втратами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і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витратами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теплової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енергії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на 1 кг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свіжої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пари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dirty="0"/>
              </a:p>
              <a:p>
                <a:endParaRPr lang="ru-UA" dirty="0"/>
              </a:p>
            </p:txBody>
          </p:sp>
        </mc:Choice>
        <mc:Fallback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72DE2B43-9BE6-45ED-B228-97BE38338A6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2"/>
                <a:stretch>
                  <a:fillRect t="-177" r="-262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Объект 5">
            <a:extLst>
              <a:ext uri="{FF2B5EF4-FFF2-40B4-BE49-F238E27FC236}">
                <a16:creationId xmlns:a16="http://schemas.microsoft.com/office/drawing/2014/main" id="{F2175607-7186-4150-B7C4-B053CEBD97F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0087" y="2017712"/>
            <a:ext cx="3934582" cy="2226855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13C9394-5438-4B1C-98D1-382A79A3510C}"/>
              </a:ext>
            </a:extLst>
          </p:cNvPr>
          <p:cNvSpPr txBox="1"/>
          <p:nvPr/>
        </p:nvSpPr>
        <p:spPr>
          <a:xfrm>
            <a:off x="6810086" y="4244568"/>
            <a:ext cx="39345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Рисунок 4.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схема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теплової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установки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двома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регульованими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п'ятьма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нерегульованими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відборами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пари.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72000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4BD985-2D4C-4143-9991-02DAFE1BC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Турбіна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противотиском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регульованим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відбором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пари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A922A740-56D4-4F4F-8108-76AE7C756765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 fontScale="62500" lnSpcReduction="20000"/>
              </a:bodyPr>
              <a:lstStyle/>
              <a:p>
                <a:pPr algn="just"/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 рис.5: 1 – парогенератор, 2 –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пароперегрівач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3 –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турбіна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4 –генератор, 5 –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деаератор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6 –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живильний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насос, П1 і П2 –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підігрівачі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високого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тиску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algn="just"/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Як і в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розглянутих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вище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випадках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наявність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регульованого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відбору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пари з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турбіни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пов'язана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з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наступними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втратами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телла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віднесеними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до 1 кг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свіжої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пари.</a:t>
                </a:r>
              </a:p>
              <a:p>
                <a:pPr algn="just"/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випускного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патрубка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турбіни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пар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прямує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другому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споживачеві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теплової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енергії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При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цьому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втрата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енергії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турбіни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що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розташовується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складає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величину: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k-UA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k-U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ru-RU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п</m:t>
                          </m:r>
                          <m:r>
                            <a:rPr lang="uk-U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р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п</m:t>
                          </m:r>
                          <m:r>
                            <a:rPr lang="uk-UA" b="0" i="1" smtClean="0">
                              <a:latin typeface="Cambria Math" panose="02040503050406030204" pitchFamily="18" charset="0"/>
                            </a:rPr>
                            <m:t>р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п</m:t>
                          </m:r>
                          <m:r>
                            <a:rPr lang="uk-UA" b="0" i="1" smtClean="0">
                              <a:latin typeface="Cambria Math" panose="02040503050406030204" pitchFamily="18" charset="0"/>
                            </a:rPr>
                            <m:t>р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Витрати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тепла на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підігрівання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конденсату,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повертаного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другим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споживачем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теплової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енергії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п.в.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"</m:t>
                          </m:r>
                        </m:sup>
                      </m:sSubSup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пр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r>
                        <a:rPr lang="en-US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п.</m:t>
                          </m:r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в</m:t>
                          </m:r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.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п</m:t>
                          </m:r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р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r>
                        <a:rPr lang="en-US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UA" dirty="0"/>
              </a:p>
            </p:txBody>
          </p:sp>
        </mc:Choice>
        <mc:Fallback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A922A740-56D4-4F4F-8108-76AE7C75676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2"/>
                <a:stretch>
                  <a:fillRect t="-177" r="-262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Объект 5">
            <a:extLst>
              <a:ext uri="{FF2B5EF4-FFF2-40B4-BE49-F238E27FC236}">
                <a16:creationId xmlns:a16="http://schemas.microsoft.com/office/drawing/2014/main" id="{A82FBEDD-36B3-4EC8-AE48-46FEA6F1CC9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3501" y="2036178"/>
            <a:ext cx="4641352" cy="2417070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B126290-CFB6-4621-A3C6-60F94EF076AD}"/>
              </a:ext>
            </a:extLst>
          </p:cNvPr>
          <p:cNvSpPr txBox="1"/>
          <p:nvPr/>
        </p:nvSpPr>
        <p:spPr>
          <a:xfrm>
            <a:off x="6413500" y="4532142"/>
            <a:ext cx="46413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Рисунок 5.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схема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теплової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установи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регульованим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відбором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противотиском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83650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E0108F-24B7-4A8A-8479-A53901817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палива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теплової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енергії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Объект 5">
                <a:extLst>
                  <a:ext uri="{FF2B5EF4-FFF2-40B4-BE49-F238E27FC236}">
                    <a16:creationId xmlns:a16="http://schemas.microsoft.com/office/drawing/2014/main" id="{33B23450-EBBF-4EF1-85F0-3AA148DA18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55000" lnSpcReduction="20000"/>
              </a:bodyPr>
              <a:lstStyle/>
              <a:p>
                <a:pPr algn="just"/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Витрата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умовного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палива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що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витрачається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на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паротурбінну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установку, з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розрахунку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на 1 кг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свіжої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пари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визначається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по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рівнянню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UA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UA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29330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𝜂</m:t>
                              </m:r>
                            </m:e>
                            <m:sub>
                              <m: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  <m:t>к.у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ru-RU" b="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Сумарна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витрата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умовного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палива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з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розрахунку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на 1 кг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свіжої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пари,що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витрачається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на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постачання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зовнішніх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споживачів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тепла, для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конденсаційної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турбіни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з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двома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регульованими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відборами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пари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знаходиться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по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рівнянню</a:t>
                </a: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UA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U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uk-U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п.т</m:t>
                          </m:r>
                        </m:sub>
                      </m:sSub>
                      <m:r>
                        <a:rPr lang="uk-UA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ru-UA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U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uk-U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п</m:t>
                          </m:r>
                        </m:sub>
                      </m:sSub>
                      <m:r>
                        <a:rPr lang="uk-UA" b="0" i="0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ru-UA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U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uk-U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т</m:t>
                          </m:r>
                        </m:sub>
                      </m:sSub>
                      <m:r>
                        <a:rPr lang="uk-UA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uk-UA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uk-U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п.с</m:t>
                              </m:r>
                            </m:sub>
                          </m:sSub>
                          <m:r>
                            <a:rPr lang="uk-U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uk-U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т.с</m:t>
                              </m:r>
                            </m:sub>
                          </m:sSub>
                        </m:num>
                        <m:den>
                          <m:r>
                            <a:rPr lang="uk-UA" b="0" i="1" smtClean="0">
                              <a:latin typeface="Cambria Math" panose="02040503050406030204" pitchFamily="18" charset="0"/>
                            </a:rPr>
                            <m:t>29330</m:t>
                          </m:r>
                        </m:den>
                      </m:f>
                    </m:oMath>
                  </m:oMathPara>
                </a14:m>
                <a:endParaRPr lang="uk-UA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Витрата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умовного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палива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що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йде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на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задоволення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теплових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споживачів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для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турбіни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з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регульованим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відбором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і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противотиском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з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розрахунку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на 1 кг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свіжої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пари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складає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UA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U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uk-U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п.</m:t>
                          </m:r>
                          <m:r>
                            <a:rPr lang="uk-U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п</m:t>
                          </m:r>
                        </m:sub>
                      </m:sSub>
                      <m:r>
                        <a:rPr lang="uk-UA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ru-UA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U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uk-U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п</m:t>
                          </m:r>
                        </m:sub>
                      </m:sSub>
                      <m:r>
                        <a:rPr lang="uk-UA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ru-UA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U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uk-U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пр</m:t>
                          </m:r>
                        </m:sub>
                      </m:sSub>
                      <m:r>
                        <a:rPr lang="uk-UA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uk-UA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uk-UA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uk-UA" b="0" i="1" smtClean="0">
                                  <a:latin typeface="Cambria Math" panose="02040503050406030204" pitchFamily="18" charset="0"/>
                                </a:rPr>
                                <m:t>п.с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r>
                            <a:rPr lang="uk-U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uk-U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uk-U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ru-RU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п.с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"</m:t>
                              </m:r>
                            </m:sup>
                          </m:sSubSup>
                        </m:num>
                        <m:den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29330</m:t>
                          </m:r>
                        </m:den>
                      </m:f>
                    </m:oMath>
                  </m:oMathPara>
                </a14:m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Витрата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умовного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палива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що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йде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на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вироблення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електричної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енергії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складає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UA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U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ru-R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э</m:t>
                          </m:r>
                        </m:sub>
                      </m:sSub>
                      <m:r>
                        <a:rPr lang="uk-UA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ru-UA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U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ru-R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ru-RU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ru-UA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U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uk-U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п</m:t>
                          </m:r>
                          <m:r>
                            <a:rPr lang="ru-RU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.п.</m:t>
                          </m:r>
                        </m:sub>
                      </m:sSub>
                    </m:oMath>
                  </m:oMathPara>
                </a14:m>
                <a:endParaRPr lang="ru-UA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" name="Объект 5">
                <a:extLst>
                  <a:ext uri="{FF2B5EF4-FFF2-40B4-BE49-F238E27FC236}">
                    <a16:creationId xmlns:a16="http://schemas.microsoft.com/office/drawing/2014/main" id="{33B23450-EBBF-4EF1-85F0-3AA148DA18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81649829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Галерея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273</TotalTime>
  <Words>1138</Words>
  <Application>Microsoft Office PowerPoint</Application>
  <PresentationFormat>Широкоэкранный</PresentationFormat>
  <Paragraphs>72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Cambria Math</vt:lpstr>
      <vt:lpstr>Gill Sans MT</vt:lpstr>
      <vt:lpstr>Times New Roman</vt:lpstr>
      <vt:lpstr>Галерея</vt:lpstr>
      <vt:lpstr>Турбіни для комбінованого вироблення електричної та теплової енергії</vt:lpstr>
      <vt:lpstr>Що таке теплофікація?</vt:lpstr>
      <vt:lpstr>Класифікація ТЕЦ</vt:lpstr>
      <vt:lpstr>Комбіноване вироблення електричної і теплової енергії</vt:lpstr>
      <vt:lpstr>Конденсаційна турбіна з одним регульованим відбором пари</vt:lpstr>
      <vt:lpstr>Конденсаційна турбіна з трьома регенеративними і одним регульованим відборами пари</vt:lpstr>
      <vt:lpstr>Конденсаційна турбіна з двома регульованими відборами пари</vt:lpstr>
      <vt:lpstr>Турбіна з противотиском і регульованим відбором пари</vt:lpstr>
      <vt:lpstr>Витрати палива на вироблення електричної і теплової енергії</vt:lpstr>
      <vt:lpstr>ДЯКУю за увагу!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Турбіни для комбінованого вироблення електричної та теплової енергії</dc:title>
  <dc:creator>Godfa3er</dc:creator>
  <cp:lastModifiedBy>Godfa3er</cp:lastModifiedBy>
  <cp:revision>19</cp:revision>
  <dcterms:created xsi:type="dcterms:W3CDTF">2020-04-09T11:27:07Z</dcterms:created>
  <dcterms:modified xsi:type="dcterms:W3CDTF">2020-04-11T17:38:53Z</dcterms:modified>
</cp:coreProperties>
</file>