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6"/>
  </p:notesMasterIdLst>
  <p:sldIdLst>
    <p:sldId id="256" r:id="rId3"/>
    <p:sldId id="257" r:id="rId4"/>
    <p:sldId id="260" r:id="rId5"/>
    <p:sldId id="289" r:id="rId6"/>
    <p:sldId id="265" r:id="rId7"/>
    <p:sldId id="290" r:id="rId8"/>
    <p:sldId id="291" r:id="rId9"/>
    <p:sldId id="292" r:id="rId10"/>
    <p:sldId id="261" r:id="rId11"/>
    <p:sldId id="258" r:id="rId12"/>
    <p:sldId id="298" r:id="rId13"/>
    <p:sldId id="299" r:id="rId14"/>
    <p:sldId id="300" r:id="rId15"/>
    <p:sldId id="262" r:id="rId16"/>
    <p:sldId id="263" r:id="rId17"/>
    <p:sldId id="267" r:id="rId18"/>
    <p:sldId id="302" r:id="rId19"/>
    <p:sldId id="301" r:id="rId20"/>
    <p:sldId id="293" r:id="rId21"/>
    <p:sldId id="296" r:id="rId22"/>
    <p:sldId id="271" r:id="rId23"/>
    <p:sldId id="272" r:id="rId24"/>
    <p:sldId id="273" r:id="rId25"/>
    <p:sldId id="303" r:id="rId26"/>
    <p:sldId id="288" r:id="rId27"/>
    <p:sldId id="276" r:id="rId28"/>
    <p:sldId id="277" r:id="rId29"/>
    <p:sldId id="278" r:id="rId30"/>
    <p:sldId id="281" r:id="rId31"/>
    <p:sldId id="282" r:id="rId32"/>
    <p:sldId id="285" r:id="rId33"/>
    <p:sldId id="287" r:id="rId34"/>
    <p:sldId id="297" r:id="rId3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DejaVu Sans"/>
        <a:cs typeface="DejaVu San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DejaVu Sans"/>
        <a:cs typeface="DejaVu San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DejaVu Sans"/>
        <a:cs typeface="DejaVu San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DejaVu Sans"/>
        <a:cs typeface="DejaVu San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DejaVu Sans"/>
        <a:cs typeface="DejaVu San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DejaVu Sans"/>
        <a:cs typeface="DejaVu San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DejaVu Sans"/>
        <a:cs typeface="DejaVu San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DejaVu Sans"/>
        <a:cs typeface="DejaVu San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DejaVu Sans"/>
        <a:cs typeface="DejaVu San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4660"/>
  </p:normalViewPr>
  <p:slideViewPr>
    <p:cSldViewPr snapToGrid="0">
      <p:cViewPr varScale="1">
        <p:scale>
          <a:sx n="49" d="100"/>
          <a:sy n="49" d="100"/>
        </p:scale>
        <p:origin x="-1224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/>
            <a:r>
              <a:rPr lang="ru-RU" noProof="0"/>
              <a:t>                                       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 noProof="0"/>
              <a:t>Для правки формата примечаний щёлкните мышью</a:t>
            </a:r>
          </a:p>
        </p:txBody>
      </p:sp>
      <p:sp>
        <p:nvSpPr>
          <p:cNvPr id="8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1363" cy="534988"/>
          </a:xfrm>
          <a:prstGeom prst="rect">
            <a:avLst/>
          </a:prstGeom>
        </p:spPr>
        <p:txBody>
          <a:bodyPr lIns="0" tIns="0" rIns="0" bIns="0"/>
          <a:lstStyle>
            <a:lvl1pPr fontAlgn="auto">
              <a:spcBef>
                <a:spcPts val="0"/>
              </a:spcBef>
              <a:spcAft>
                <a:spcPts val="0"/>
              </a:spcAft>
              <a:defRPr sz="1400" spc="-1"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 </a:t>
            </a:r>
          </a:p>
        </p:txBody>
      </p:sp>
      <p:sp>
        <p:nvSpPr>
          <p:cNvPr id="85" name="PlaceHolder 4"/>
          <p:cNvSpPr>
            <a:spLocks noGrp="1"/>
          </p:cNvSpPr>
          <p:nvPr>
            <p:ph type="dt"/>
          </p:nvPr>
        </p:nvSpPr>
        <p:spPr>
          <a:xfrm>
            <a:off x="4278313" y="0"/>
            <a:ext cx="3281362" cy="534988"/>
          </a:xfrm>
          <a:prstGeom prst="rect">
            <a:avLst/>
          </a:prstGeom>
        </p:spPr>
        <p:txBody>
          <a:bodyPr lIns="0" tIns="0" rIns="0" bIns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spc="-1"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 </a:t>
            </a:r>
          </a:p>
        </p:txBody>
      </p:sp>
      <p:sp>
        <p:nvSpPr>
          <p:cNvPr id="86" name="PlaceHolder 5"/>
          <p:cNvSpPr>
            <a:spLocks noGrp="1"/>
          </p:cNvSpPr>
          <p:nvPr>
            <p:ph type="ftr"/>
          </p:nvPr>
        </p:nvSpPr>
        <p:spPr>
          <a:xfrm>
            <a:off x="0" y="10156825"/>
            <a:ext cx="3281363" cy="534988"/>
          </a:xfrm>
          <a:prstGeom prst="rect">
            <a:avLst/>
          </a:prstGeom>
        </p:spPr>
        <p:txBody>
          <a:bodyPr lIns="0" tIns="0" rIns="0" bIns="0" anchor="b"/>
          <a:lstStyle>
            <a:lvl1pPr fontAlgn="auto">
              <a:spcBef>
                <a:spcPts val="0"/>
              </a:spcBef>
              <a:spcAft>
                <a:spcPts val="0"/>
              </a:spcAft>
              <a:defRPr sz="1400" spc="-1"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 </a:t>
            </a:r>
          </a:p>
        </p:txBody>
      </p:sp>
      <p:sp>
        <p:nvSpPr>
          <p:cNvPr id="87" name="PlaceHolder 6"/>
          <p:cNvSpPr>
            <a:spLocks noGrp="1"/>
          </p:cNvSpPr>
          <p:nvPr>
            <p:ph type="sldNum"/>
          </p:nvPr>
        </p:nvSpPr>
        <p:spPr>
          <a:xfrm>
            <a:off x="4278313" y="10156825"/>
            <a:ext cx="3281362" cy="534988"/>
          </a:xfrm>
          <a:prstGeom prst="rect">
            <a:avLst/>
          </a:prstGeom>
        </p:spPr>
        <p:txBody>
          <a:bodyPr lIns="0" tIns="0" rIns="0" bIns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spc="-1"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B3126B1F-E6BA-4451-9CEF-4B2D42C5DE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</p:spPr>
      </p:sp>
      <p:sp>
        <p:nvSpPr>
          <p:cNvPr id="18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spc="-1"/>
          </a:p>
        </p:txBody>
      </p:sp>
      <p:sp>
        <p:nvSpPr>
          <p:cNvPr id="187" name="TextShape 3"/>
          <p:cNvSpPr txBox="1"/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6C8A24E8-628C-48F1-9CD0-0EEA7E596B24}" type="slidenum">
              <a:rPr lang="en-US" sz="1200" spc="-1">
                <a:solidFill>
                  <a:srgbClr val="000000"/>
                </a:solidFill>
                <a:latin typeface="+mn-lt"/>
                <a:ea typeface="+mn-ea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12</a:t>
            </a:fld>
            <a:endParaRPr lang="en-US" sz="1200" spc="-1"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/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/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/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anchor="ctr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/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/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/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/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/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/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/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/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/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/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/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/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/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anchor="ctr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2130425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6D02237F-4F9F-4AF2-BC1A-7F63D072B5D6}" type="datetimeFigureOut">
              <a:rPr lang="en-US"/>
              <a:pPr>
                <a:defRPr/>
              </a:pPr>
              <a:t>2/10/2020</a:t>
            </a:fld>
            <a:endParaRPr lang="en-US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2400" spc="-1"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92A022E6-8574-4B02-B6E0-B23B03CD7F9E}" type="slidenum">
              <a:rPr lang="en-US"/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963"/>
            <a:ext cx="8229600" cy="3976687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r>
              <a:rPr lang="ru-RU"/>
              <a:t>Для правки структуры щёлкните мышью</a:t>
            </a:r>
          </a:p>
          <a:p>
            <a:pPr lvl="1"/>
            <a:r>
              <a:rPr lang="ru-RU"/>
              <a:t>Второй уровень структуры</a:t>
            </a:r>
          </a:p>
          <a:p>
            <a:pPr lvl="2"/>
            <a:r>
              <a:rPr lang="ru-RU"/>
              <a:t>Третий уровень структуры</a:t>
            </a:r>
          </a:p>
          <a:p>
            <a:pPr lvl="3"/>
            <a:r>
              <a:rPr lang="ru-RU"/>
              <a:t>Четвёртый уровень структуры</a:t>
            </a:r>
          </a:p>
          <a:p>
            <a:pPr lvl="4"/>
            <a:r>
              <a:rPr lang="ru-RU"/>
              <a:t>Пятый уровень структуры</a:t>
            </a:r>
          </a:p>
          <a:p>
            <a:pPr lvl="5"/>
            <a:r>
              <a:rPr lang="ru-RU"/>
              <a:t>Шестой уровень структуры</a:t>
            </a:r>
          </a:p>
          <a:p>
            <a:pPr lvl="6"/>
            <a:r>
              <a:rPr lang="ru-RU"/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339" name="PlaceHolder 2"/>
          <p:cNvSpPr>
            <a:spLocks noGrp="1"/>
          </p:cNvSpPr>
          <p:nvPr>
            <p:ph type="body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B9264401-427D-437A-99E3-E092F512765E}" type="datetimeFigureOut">
              <a:rPr lang="en-US"/>
              <a:pPr>
                <a:defRPr/>
              </a:pPr>
              <a:t>2/10/2020</a:t>
            </a:fld>
            <a:endParaRPr lang="en-US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2400" spc="-1"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6350A6EA-9C3D-4DB7-B710-CCF33F546CAC}" type="slidenum">
              <a:rPr lang="en-US"/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geomap.com.ua/images/uh10a/08/39.jpg" TargetMode="Externa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geomap.com.ua/images/uh10a/08/40.jpg" TargetMode="Externa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Shape 1"/>
          <p:cNvSpPr txBox="1"/>
          <p:nvPr/>
        </p:nvSpPr>
        <p:spPr>
          <a:xfrm>
            <a:off x="367145" y="2028738"/>
            <a:ext cx="8409710" cy="266838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0" b="1" i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УКРАЇНА</a:t>
            </a:r>
            <a:r>
              <a:rPr lang="ru-RU" sz="6000" b="1" i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i="1" dirty="0" err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чи</a:t>
            </a:r>
            <a:r>
              <a:rPr lang="ru-RU" sz="6000" b="1" i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0" b="1" i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НОВОРОСІЯ?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i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1919-1922 </a:t>
            </a:r>
            <a:r>
              <a:rPr lang="ru-RU" sz="4800" b="1" i="1" dirty="0" err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рр</a:t>
            </a:r>
            <a:r>
              <a:rPr lang="ru-RU" sz="4800" b="1" i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" name="Прямоугольник 2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3651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  <p:sp>
        <p:nvSpPr>
          <p:cNvPr id="4" name="Прямоугольник 3">
            <a:extLst>
              <a:ext uri="{FF2B5EF4-FFF2-40B4-BE49-F238E27FC236}"/>
            </a:extLst>
          </p:cNvPr>
          <p:cNvSpPr/>
          <p:nvPr/>
        </p:nvSpPr>
        <p:spPr>
          <a:xfrm>
            <a:off x="0" y="6492875"/>
            <a:ext cx="9144000" cy="3651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/>
            </a:extLst>
          </p:cNvPr>
          <p:cNvSpPr/>
          <p:nvPr/>
        </p:nvSpPr>
        <p:spPr>
          <a:xfrm>
            <a:off x="0" y="6492875"/>
            <a:ext cx="9144000" cy="3651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  <p:sp>
        <p:nvSpPr>
          <p:cNvPr id="7" name="Прямоугольник 6">
            <a:extLst>
              <a:ext uri="{FF2B5EF4-FFF2-40B4-BE49-F238E27FC236}"/>
            </a:extLst>
          </p:cNvPr>
          <p:cNvSpPr/>
          <p:nvPr/>
        </p:nvSpPr>
        <p:spPr>
          <a:xfrm>
            <a:off x="0" y="3175"/>
            <a:ext cx="9144000" cy="3651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  <p:pic>
        <p:nvPicPr>
          <p:cNvPr id="37891" name="Рисунок 3" descr="Изображение выглядит как текст, карта&#10;&#10;Автоматически созданное описание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41313"/>
            <a:ext cx="9144000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Shape 1"/>
          <p:cNvSpPr txBox="1"/>
          <p:nvPr/>
        </p:nvSpPr>
        <p:spPr>
          <a:xfrm>
            <a:off x="4381500" y="2527300"/>
            <a:ext cx="4597400" cy="43307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ctr">
              <a:spcBef>
                <a:spcPts val="563"/>
              </a:spcBef>
              <a:defRPr/>
            </a:pPr>
            <a:r>
              <a:rPr lang="ru-RU" sz="27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25 серпня 1919 р. була оприлюднена відозва генерала А. Денікіна «До населення Малоросії». </a:t>
            </a:r>
            <a:endParaRPr lang="ru-RU" sz="27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117" name="Picture 2"/>
          <p:cNvPicPr/>
          <p:nvPr/>
        </p:nvPicPr>
        <p:blipFill>
          <a:blip r:embed="rId2"/>
          <a:stretch/>
        </p:blipFill>
        <p:spPr>
          <a:xfrm>
            <a:off x="0" y="1049338"/>
            <a:ext cx="4381500" cy="4441825"/>
          </a:xfrm>
          <a:prstGeom prst="rect">
            <a:avLst/>
          </a:prstGeom>
          <a:ln>
            <a:noFill/>
          </a:ln>
          <a:effectLst>
            <a:outerShdw blurRad="292100" dist="139498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>
            <a:extLst>
              <a:ext uri="{FF2B5EF4-FFF2-40B4-BE49-F238E27FC236}"/>
            </a:extLst>
          </p:cNvPr>
          <p:cNvSpPr/>
          <p:nvPr/>
        </p:nvSpPr>
        <p:spPr>
          <a:xfrm>
            <a:off x="0" y="6492875"/>
            <a:ext cx="9144000" cy="3651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  <p:sp>
        <p:nvSpPr>
          <p:cNvPr id="5" name="Прямоугольник 4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3651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xtShape 2"/>
          <p:cNvSpPr txBox="1"/>
          <p:nvPr/>
        </p:nvSpPr>
        <p:spPr>
          <a:xfrm>
            <a:off x="44450" y="601663"/>
            <a:ext cx="5197475" cy="10033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defRPr/>
            </a:pPr>
            <a:r>
              <a:rPr lang="ru-RU" sz="3200" b="1">
                <a:solidFill>
                  <a:srgbClr val="FFC88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А. Денікін про Південь</a:t>
            </a:r>
            <a:endParaRPr lang="ru-RU" sz="3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109" name="CustomShape 4"/>
          <p:cNvSpPr/>
          <p:nvPr/>
        </p:nvSpPr>
        <p:spPr>
          <a:xfrm>
            <a:off x="177374" y="2219219"/>
            <a:ext cx="4972484" cy="3705876"/>
          </a:xfrm>
          <a:prstGeom prst="roundRect">
            <a:avLst>
              <a:gd name="adj" fmla="val 16667"/>
            </a:avLst>
          </a:prstGeom>
          <a:ln>
            <a:solidFill>
              <a:srgbClr val="46AAC4"/>
            </a:solidFill>
            <a:round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tIns="45000" rIns="90000" bIns="45000" anchor="ctr"/>
          <a:lstStyle/>
          <a:p>
            <a:pPr>
              <a:defRPr/>
            </a:pPr>
            <a:r>
              <a:rPr lang="uk-UA" sz="2000" b="1">
                <a:solidFill>
                  <a:srgbClr val="000000"/>
                </a:solidFill>
                <a:latin typeface="Calibri" pitchFamily="34" charset="0"/>
              </a:rPr>
              <a:t>А. </a:t>
            </a:r>
            <a:r>
              <a:rPr lang="en-US" sz="2000" b="1">
                <a:solidFill>
                  <a:srgbClr val="000000"/>
                </a:solidFill>
                <a:latin typeface="Calibri" pitchFamily="34" charset="0"/>
              </a:rPr>
              <a:t>Денікін не визнавав навіть назви «Україна» і використовував звичний для себе топонім «Малоросія». </a:t>
            </a:r>
            <a:endParaRPr lang="uk-UA" sz="2000" b="1">
              <a:solidFill>
                <a:srgbClr val="000000"/>
              </a:solidFill>
              <a:latin typeface="Calibri" pitchFamily="34" charset="0"/>
            </a:endParaRPr>
          </a:p>
          <a:p>
            <a:pPr>
              <a:defRPr/>
            </a:pPr>
            <a:r>
              <a:rPr lang="en-US" sz="2000" b="1">
                <a:solidFill>
                  <a:srgbClr val="000000"/>
                </a:solidFill>
                <a:latin typeface="Calibri" pitchFamily="34" charset="0"/>
              </a:rPr>
              <a:t>Але топонім «Малоросія», яким охоче користувалися білогвардійці, не поширювався на територію Півдня України. </a:t>
            </a:r>
            <a:endParaRPr lang="uk-UA" sz="2000" b="1">
              <a:solidFill>
                <a:srgbClr val="000000"/>
              </a:solidFill>
              <a:latin typeface="Calibri" pitchFamily="34" charset="0"/>
            </a:endParaRPr>
          </a:p>
          <a:p>
            <a:pPr>
              <a:defRPr/>
            </a:pPr>
            <a:r>
              <a:rPr lang="en-US" sz="2000" b="1">
                <a:solidFill>
                  <a:srgbClr val="000000"/>
                </a:solidFill>
                <a:latin typeface="Calibri" pitchFamily="34" charset="0"/>
              </a:rPr>
              <a:t>Цей регіон сприймався як «Новоросія». </a:t>
            </a:r>
            <a:endParaRPr lang="en-US" sz="2000">
              <a:latin typeface="Calibri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/>
            </a:extLst>
          </p:cNvPr>
          <p:cNvSpPr/>
          <p:nvPr/>
        </p:nvSpPr>
        <p:spPr>
          <a:xfrm>
            <a:off x="0" y="6492875"/>
            <a:ext cx="9144000" cy="3651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  <p:sp>
        <p:nvSpPr>
          <p:cNvPr id="7" name="Прямоугольник 6">
            <a:extLst>
              <a:ext uri="{FF2B5EF4-FFF2-40B4-BE49-F238E27FC236}"/>
            </a:extLst>
          </p:cNvPr>
          <p:cNvSpPr/>
          <p:nvPr/>
        </p:nvSpPr>
        <p:spPr>
          <a:xfrm>
            <a:off x="12700" y="-23813"/>
            <a:ext cx="9144000" cy="3651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  <p:pic>
        <p:nvPicPr>
          <p:cNvPr id="39943" name="Рисунок 2" descr="Изображение выглядит как текст, книга&#10;&#10;Автоматически созданное описание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48288" y="549275"/>
            <a:ext cx="3525837" cy="566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stomShape 2">
            <a:extLst>
              <a:ext uri="{FF2B5EF4-FFF2-40B4-BE49-F238E27FC236}"/>
            </a:extLst>
          </p:cNvPr>
          <p:cNvSpPr/>
          <p:nvPr/>
        </p:nvSpPr>
        <p:spPr>
          <a:xfrm>
            <a:off x="5804195" y="6121952"/>
            <a:ext cx="345600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i="1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Білогвардійський плакат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2000" i="1" spc="-1" dirty="0">
              <a:solidFill>
                <a:srgbClr val="FFFFFF"/>
              </a:solidFill>
              <a:highlight>
                <a:srgbClr val="000000"/>
              </a:highlight>
              <a:latin typeface="Times New Roman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spc="-1" dirty="0">
              <a:highlight>
                <a:srgbClr val="000000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/>
            </a:extLst>
          </p:cNvPr>
          <p:cNvSpPr/>
          <p:nvPr/>
        </p:nvSpPr>
        <p:spPr>
          <a:xfrm>
            <a:off x="0" y="3175"/>
            <a:ext cx="9144000" cy="3651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  <p:pic>
        <p:nvPicPr>
          <p:cNvPr id="41986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163"/>
            <a:ext cx="9188450" cy="682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>
            <a:extLst>
              <a:ext uri="{FF2B5EF4-FFF2-40B4-BE49-F238E27FC236}"/>
            </a:extLst>
          </p:cNvPr>
          <p:cNvSpPr/>
          <p:nvPr/>
        </p:nvSpPr>
        <p:spPr>
          <a:xfrm>
            <a:off x="0" y="6453188"/>
            <a:ext cx="9188450" cy="4016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000" b="1">
                <a:solidFill>
                  <a:schemeClr val="tx1"/>
                </a:solidFill>
              </a:rPr>
              <a:t>Карта, опублікована 1919 р. в захопленій денікінцями Одесі</a:t>
            </a:r>
            <a:endParaRPr lang="ru-RU" sz="2000" b="1">
              <a:solidFill>
                <a:schemeClr val="tx1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/>
            </a:extLst>
          </p:cNvPr>
          <p:cNvSpPr/>
          <p:nvPr/>
        </p:nvSpPr>
        <p:spPr>
          <a:xfrm>
            <a:off x="-44450" y="0"/>
            <a:ext cx="9232900" cy="4016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4427538" y="581025"/>
            <a:ext cx="4452937" cy="572135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spcBef>
                <a:spcPts val="638"/>
              </a:spcBef>
              <a:defRPr/>
            </a:pPr>
            <a:r>
              <a:rPr lang="ru-RU" sz="2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Політична програма А.Денікіна передбачала відновлення територіальної єдності Російської держави. Максимум, на що могли розраховувати регіони і території, ─ це </a:t>
            </a:r>
            <a:r>
              <a:rPr lang="ru-RU" sz="2400" b="1" i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«обласна автономія та широке місцеве самоврядування»  </a:t>
            </a:r>
            <a:endParaRPr lang="ru-RU" sz="2400" i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102" name="Picture 3"/>
          <p:cNvPicPr/>
          <p:nvPr/>
        </p:nvPicPr>
        <p:blipFill>
          <a:blip r:embed="rId2"/>
          <a:stretch/>
        </p:blipFill>
        <p:spPr>
          <a:xfrm>
            <a:off x="373063" y="515938"/>
            <a:ext cx="4054475" cy="5353050"/>
          </a:xfrm>
          <a:prstGeom prst="rect">
            <a:avLst/>
          </a:prstGeom>
          <a:ln>
            <a:noFill/>
          </a:ln>
          <a:effectLst>
            <a:outerShdw blurRad="292100" dist="139498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3" name="CustomShape 2"/>
          <p:cNvSpPr/>
          <p:nvPr/>
        </p:nvSpPr>
        <p:spPr>
          <a:xfrm>
            <a:off x="1731927" y="5809609"/>
            <a:ext cx="345600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spc="-1" dirty="0" err="1">
                <a:solidFill>
                  <a:srgbClr val="FFFFFF"/>
                </a:solidFill>
                <a:latin typeface="Times New Roman"/>
              </a:rPr>
              <a:t>Денікін</a:t>
            </a:r>
            <a:r>
              <a:rPr lang="en-US" sz="2000" b="1" spc="-1" dirty="0">
                <a:solidFill>
                  <a:srgbClr val="FFFFFF"/>
                </a:solidFill>
                <a:latin typeface="Times New Roman"/>
              </a:rPr>
              <a:t> А</a:t>
            </a:r>
            <a:r>
              <a:rPr lang="uk-UA" sz="2000" b="1" spc="-1" dirty="0">
                <a:solidFill>
                  <a:srgbClr val="FFFFFF"/>
                </a:solidFill>
                <a:latin typeface="Times New Roman"/>
              </a:rPr>
              <a:t>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2000" i="1" spc="-1" dirty="0">
              <a:solidFill>
                <a:srgbClr val="FFFFFF"/>
              </a:solidFill>
              <a:highlight>
                <a:srgbClr val="000000"/>
              </a:highlight>
              <a:latin typeface="Times New Roman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spc="-1" dirty="0">
              <a:highlight>
                <a:srgbClr val="000000"/>
              </a:highlight>
            </a:endParaRPr>
          </a:p>
        </p:txBody>
      </p:sp>
      <p:sp>
        <p:nvSpPr>
          <p:cNvPr id="5" name="Прямоугольник 4">
            <a:extLst>
              <a:ext uri="{FF2B5EF4-FFF2-40B4-BE49-F238E27FC236}"/>
            </a:extLst>
          </p:cNvPr>
          <p:cNvSpPr/>
          <p:nvPr/>
        </p:nvSpPr>
        <p:spPr>
          <a:xfrm>
            <a:off x="0" y="6492875"/>
            <a:ext cx="9144000" cy="3651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  <p:sp>
        <p:nvSpPr>
          <p:cNvPr id="6" name="Прямоугольник 5">
            <a:extLst>
              <a:ext uri="{FF2B5EF4-FFF2-40B4-BE49-F238E27FC236}"/>
            </a:extLst>
          </p:cNvPr>
          <p:cNvSpPr/>
          <p:nvPr/>
        </p:nvSpPr>
        <p:spPr>
          <a:xfrm>
            <a:off x="0" y="-36513"/>
            <a:ext cx="9144000" cy="3651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/>
            </a:extLst>
          </p:cNvPr>
          <p:cNvSpPr/>
          <p:nvPr/>
        </p:nvSpPr>
        <p:spPr>
          <a:xfrm>
            <a:off x="0" y="6492875"/>
            <a:ext cx="9144000" cy="3651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  <p:sp>
        <p:nvSpPr>
          <p:cNvPr id="5" name="Прямоугольник 4">
            <a:extLst>
              <a:ext uri="{FF2B5EF4-FFF2-40B4-BE49-F238E27FC236}"/>
            </a:extLst>
          </p:cNvPr>
          <p:cNvSpPr/>
          <p:nvPr/>
        </p:nvSpPr>
        <p:spPr>
          <a:xfrm>
            <a:off x="0" y="-12700"/>
            <a:ext cx="9144000" cy="3651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  <p:sp>
        <p:nvSpPr>
          <p:cNvPr id="7" name="CustomShape 1"/>
          <p:cNvSpPr/>
          <p:nvPr/>
        </p:nvSpPr>
        <p:spPr>
          <a:xfrm>
            <a:off x="1345114" y="3688201"/>
            <a:ext cx="7654247" cy="2632183"/>
          </a:xfrm>
          <a:prstGeom prst="roundRect">
            <a:avLst>
              <a:gd name="adj" fmla="val 16667"/>
            </a:avLst>
          </a:prstGeom>
          <a:ln>
            <a:solidFill>
              <a:srgbClr val="46AAC4"/>
            </a:solidFill>
            <a:round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tIns="45000" rIns="90000" bIns="45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Оголошуючи</a:t>
            </a:r>
            <a:r>
              <a:rPr lang="en-US" sz="2400" b="1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2400" b="1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всій</a:t>
            </a:r>
            <a:r>
              <a:rPr lang="en-US" sz="2400" b="1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території</a:t>
            </a:r>
            <a:r>
              <a:rPr lang="en-US" sz="2400" b="1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Росії</a:t>
            </a:r>
            <a:r>
              <a:rPr lang="en-US" sz="2400" b="1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державною</a:t>
            </a:r>
            <a:r>
              <a:rPr lang="en-US" sz="2400" b="1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мовою</a:t>
            </a:r>
            <a:r>
              <a:rPr lang="en-US" sz="2400" b="1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російську</a:t>
            </a:r>
            <a:r>
              <a:rPr lang="en-US" sz="2400" b="1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А. </a:t>
            </a:r>
            <a:r>
              <a:rPr lang="en-US" sz="2400" b="1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Денікін</a:t>
            </a:r>
            <a:r>
              <a:rPr lang="en-US" sz="2400" b="1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прагнув</a:t>
            </a:r>
            <a:r>
              <a:rPr lang="en-US" sz="2400" b="1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продемонструвати</a:t>
            </a:r>
            <a:r>
              <a:rPr lang="en-US" sz="2400" b="1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лояльне</a:t>
            </a:r>
            <a:r>
              <a:rPr lang="en-US" sz="2400" b="1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ставлення</a:t>
            </a:r>
            <a:r>
              <a:rPr lang="en-US" sz="2400" b="1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</a:t>
            </a:r>
            <a:r>
              <a:rPr lang="en-US" sz="2400" b="1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i="1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en-US" sz="2400" b="1" i="1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місцевих</a:t>
            </a:r>
            <a:r>
              <a:rPr lang="en-US" sz="2400" b="1" i="1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i="1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діалектів</a:t>
            </a:r>
            <a:r>
              <a:rPr lang="en-US" sz="2400" b="1" i="1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  <a:r>
              <a:rPr lang="en-US" sz="2400" b="1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</a:t>
            </a:r>
            <a:r>
              <a:rPr lang="en-US" sz="2400" b="1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яких</a:t>
            </a:r>
            <a:r>
              <a:rPr lang="en-US" sz="2400" b="1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він</a:t>
            </a:r>
            <a:r>
              <a:rPr lang="en-US" sz="2400" b="1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відносив</a:t>
            </a:r>
            <a:r>
              <a:rPr lang="en-US" sz="2400" b="1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і </a:t>
            </a:r>
            <a:r>
              <a:rPr lang="en-US" sz="2400" b="1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українську</a:t>
            </a:r>
            <a:r>
              <a:rPr lang="en-US" sz="2400" b="1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мову</a:t>
            </a:r>
            <a:r>
              <a:rPr lang="en-US" sz="2400" b="1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b="1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Нова</a:t>
            </a:r>
            <a:r>
              <a:rPr lang="en-US" sz="2400" b="1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влада</a:t>
            </a:r>
            <a:r>
              <a:rPr lang="en-US" sz="2400" b="1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дозволяла</a:t>
            </a:r>
            <a:r>
              <a:rPr lang="en-US" sz="2400" b="1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населенню</a:t>
            </a:r>
            <a:r>
              <a:rPr lang="en-US" sz="2400" b="1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спілкуватися</a:t>
            </a:r>
            <a:r>
              <a:rPr lang="en-US" sz="2400" b="1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i="1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en-US" sz="2400" b="1" i="1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малоросійською</a:t>
            </a:r>
            <a:r>
              <a:rPr lang="en-US" sz="2400" b="1" i="1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i="1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народною</a:t>
            </a:r>
            <a:r>
              <a:rPr lang="en-US" sz="2400" b="1" i="1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i="1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мовою</a:t>
            </a:r>
            <a:r>
              <a:rPr lang="en-US" sz="2400" b="1" i="1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». </a:t>
            </a:r>
            <a:endParaRPr lang="en-US" sz="2400" i="1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038" name="Рисунок 2" descr="Изображение выглядит как человек, мужчина, фотография, внешний&#10;&#10;Автоматически созданное описание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3" y="458788"/>
            <a:ext cx="6070600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975" y="587375"/>
            <a:ext cx="3754438" cy="540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>
            <a:extLst>
              <a:ext uri="{FF2B5EF4-FFF2-40B4-BE49-F238E27FC236}"/>
            </a:extLst>
          </p:cNvPr>
          <p:cNvSpPr/>
          <p:nvPr/>
        </p:nvSpPr>
        <p:spPr>
          <a:xfrm>
            <a:off x="0" y="6492875"/>
            <a:ext cx="9144000" cy="3651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  <p:sp>
        <p:nvSpPr>
          <p:cNvPr id="5" name="Прямоугольник 4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3651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  <p:sp>
        <p:nvSpPr>
          <p:cNvPr id="6" name="Прямоугольник 5">
            <a:extLst>
              <a:ext uri="{FF2B5EF4-FFF2-40B4-BE49-F238E27FC236}"/>
            </a:extLst>
          </p:cNvPr>
          <p:cNvSpPr/>
          <p:nvPr/>
        </p:nvSpPr>
        <p:spPr>
          <a:xfrm>
            <a:off x="0" y="19050"/>
            <a:ext cx="9144000" cy="3651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  <p:sp>
        <p:nvSpPr>
          <p:cNvPr id="7" name="CustomShape 5"/>
          <p:cNvSpPr/>
          <p:nvPr/>
        </p:nvSpPr>
        <p:spPr>
          <a:xfrm>
            <a:off x="4250526" y="674522"/>
            <a:ext cx="4801007" cy="2260179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accent6">
                  <a:hueOff val="0"/>
                  <a:satOff val="0"/>
                  <a:lumOff val="0"/>
                  <a:alphaOff val="0"/>
                  <a:shade val="51000"/>
                  <a:satMod val="130000"/>
                </a:schemeClr>
              </a:gs>
              <a:gs pos="80000">
                <a:schemeClr val="accent6">
                  <a:hueOff val="0"/>
                  <a:satOff val="0"/>
                  <a:lumOff val="0"/>
                  <a:alphaOff val="0"/>
                  <a:shade val="93000"/>
                  <a:satMod val="130000"/>
                </a:schemeClr>
              </a:gs>
              <a:gs pos="100000">
                <a:schemeClr val="accent6">
                  <a:hueOff val="0"/>
                  <a:satOff val="0"/>
                  <a:lumOff val="0"/>
                  <a:alphaOff val="0"/>
                  <a:shade val="94000"/>
                  <a:satMod val="135000"/>
                </a:schemeClr>
              </a:gs>
            </a:gsLst>
            <a:lin ang="16200000"/>
          </a:gra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3">
            <a:scrgbClr r="0" g="0" b="0"/>
          </a:effectRef>
          <a:fontRef idx="minor"/>
        </p:style>
        <p:txBody>
          <a:bodyPr lIns="115560" tIns="115560" rIns="68760" bIns="115200" anchor="ctr"/>
          <a:lstStyle/>
          <a:p>
            <a:pPr>
              <a:spcBef>
                <a:spcPts val="563"/>
              </a:spcBef>
              <a:defRPr/>
            </a:pPr>
            <a:r>
              <a:rPr lang="ru-RU" sz="28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П. Врангель не вживав назви «Новоросія». Південь України називав територією, населеною переважно українцями.</a:t>
            </a:r>
            <a:endParaRPr lang="ru-RU" sz="28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8" name="CustomShape 2">
            <a:extLst>
              <a:ext uri="{FF2B5EF4-FFF2-40B4-BE49-F238E27FC236}"/>
            </a:extLst>
          </p:cNvPr>
          <p:cNvSpPr/>
          <p:nvPr/>
        </p:nvSpPr>
        <p:spPr>
          <a:xfrm>
            <a:off x="1458254" y="5969304"/>
            <a:ext cx="4061535" cy="5259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spc="-1" dirty="0">
                <a:solidFill>
                  <a:srgbClr val="FFFFFF"/>
                </a:solidFill>
                <a:latin typeface="Times New Roman"/>
              </a:rPr>
              <a:t>П. Врангель</a:t>
            </a:r>
            <a:endParaRPr lang="uk-UA" sz="2000" b="1" spc="-1" dirty="0">
              <a:solidFill>
                <a:srgbClr val="FFFFFF"/>
              </a:solidFill>
              <a:highlight>
                <a:srgbClr val="000000"/>
              </a:highlight>
              <a:latin typeface="Times New Roman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spc="-1" dirty="0">
              <a:highlight>
                <a:srgbClr val="000000"/>
              </a:highlight>
            </a:endParaRPr>
          </a:p>
        </p:txBody>
      </p:sp>
      <p:sp>
        <p:nvSpPr>
          <p:cNvPr id="9" name="TextShape 1">
            <a:extLst>
              <a:ext uri="{FF2B5EF4-FFF2-40B4-BE49-F238E27FC236}"/>
            </a:extLst>
          </p:cNvPr>
          <p:cNvSpPr txBox="1"/>
          <p:nvPr/>
        </p:nvSpPr>
        <p:spPr>
          <a:xfrm>
            <a:off x="4008438" y="3287713"/>
            <a:ext cx="5135562" cy="4583112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spcBef>
                <a:spcPts val="563"/>
              </a:spcBef>
              <a:defRPr/>
            </a:pPr>
            <a:r>
              <a:rPr lang="ru-RU" sz="2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Визнавав право України на автономію.</a:t>
            </a:r>
          </a:p>
          <a:p>
            <a:pPr>
              <a:spcBef>
                <a:spcPts val="563"/>
              </a:spcBef>
              <a:defRPr/>
            </a:pPr>
            <a:r>
              <a:rPr lang="ru-RU" sz="2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У листопаді 1920 р., напередодні краху свого режиму, заявляв про визнання незалежності української держави.</a:t>
            </a:r>
            <a:r>
              <a:rPr lang="ru-RU" sz="27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endParaRPr lang="ru-RU" sz="27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/>
            </a:extLst>
          </p:cNvPr>
          <p:cNvSpPr/>
          <p:nvPr/>
        </p:nvSpPr>
        <p:spPr>
          <a:xfrm>
            <a:off x="0" y="6492875"/>
            <a:ext cx="9144000" cy="3651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  <p:sp>
        <p:nvSpPr>
          <p:cNvPr id="5" name="Прямоугольник 4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3651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  <p:sp>
        <p:nvSpPr>
          <p:cNvPr id="6" name="Прямоугольник 5">
            <a:extLst>
              <a:ext uri="{FF2B5EF4-FFF2-40B4-BE49-F238E27FC236}"/>
            </a:extLst>
          </p:cNvPr>
          <p:cNvSpPr/>
          <p:nvPr/>
        </p:nvSpPr>
        <p:spPr>
          <a:xfrm>
            <a:off x="0" y="19050"/>
            <a:ext cx="9144000" cy="3651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  <p:sp>
        <p:nvSpPr>
          <p:cNvPr id="7" name="CustomShape 5"/>
          <p:cNvSpPr/>
          <p:nvPr/>
        </p:nvSpPr>
        <p:spPr>
          <a:xfrm>
            <a:off x="2619910" y="4131846"/>
            <a:ext cx="6359704" cy="2260179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accent6">
                  <a:hueOff val="0"/>
                  <a:satOff val="0"/>
                  <a:lumOff val="0"/>
                  <a:alphaOff val="0"/>
                  <a:shade val="51000"/>
                  <a:satMod val="130000"/>
                </a:schemeClr>
              </a:gs>
              <a:gs pos="80000">
                <a:schemeClr val="accent6">
                  <a:hueOff val="0"/>
                  <a:satOff val="0"/>
                  <a:lumOff val="0"/>
                  <a:alphaOff val="0"/>
                  <a:shade val="93000"/>
                  <a:satMod val="130000"/>
                </a:schemeClr>
              </a:gs>
              <a:gs pos="100000">
                <a:schemeClr val="accent6">
                  <a:hueOff val="0"/>
                  <a:satOff val="0"/>
                  <a:lumOff val="0"/>
                  <a:alphaOff val="0"/>
                  <a:shade val="94000"/>
                  <a:satMod val="135000"/>
                </a:schemeClr>
              </a:gs>
            </a:gsLst>
            <a:lin ang="16200000"/>
          </a:gra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3">
            <a:scrgbClr r="0" g="0" b="0"/>
          </a:effectRef>
          <a:fontRef idx="minor"/>
        </p:style>
        <p:txBody>
          <a:bodyPr lIns="115560" tIns="115560" rIns="68760" bIns="115200" anchor="ctr"/>
          <a:lstStyle/>
          <a:p>
            <a:pPr>
              <a:spcBef>
                <a:spcPts val="563"/>
              </a:spcBef>
              <a:defRPr/>
            </a:pPr>
            <a:r>
              <a:rPr lang="ru-RU" sz="20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П. Врангель наказав </a:t>
            </a:r>
            <a:r>
              <a:rPr lang="ru-RU" sz="2000" b="1" i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«всім учбовим закладам як урядовим так і приватним, де навчання ведеться українською мовою надати всі права, що встановлені існуючим законодавством для учбових закладів з загальнодержавною мовою викладання».</a:t>
            </a:r>
            <a:endParaRPr lang="ru-RU" sz="2000" i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6087" name="Рисунок 2" descr="Изображение выглядит как человек, внешний, фотография, в позе&#10;&#10;Автоматически созданное описание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400" y="592138"/>
            <a:ext cx="5340350" cy="336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одзаголовок 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584200" y="3594100"/>
            <a:ext cx="8559800" cy="35639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П.Врангель</a:t>
            </a:r>
            <a:endParaRPr lang="uk-U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uk-UA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Shape 1"/>
          <p:cNvSpPr txBox="1"/>
          <p:nvPr/>
        </p:nvSpPr>
        <p:spPr>
          <a:xfrm>
            <a:off x="457200" y="2238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40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Політика П.</a:t>
            </a:r>
            <a:r>
              <a:rPr lang="ru-RU" sz="12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ru-RU" sz="40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Врангеля</a:t>
            </a:r>
            <a:endParaRPr lang="ru-RU" sz="40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grpSp>
        <p:nvGrpSpPr>
          <p:cNvPr id="47106" name="Group 2"/>
          <p:cNvGrpSpPr>
            <a:grpSpLocks/>
          </p:cNvGrpSpPr>
          <p:nvPr/>
        </p:nvGrpSpPr>
        <p:grpSpPr bwMode="auto">
          <a:xfrm>
            <a:off x="179388" y="1574800"/>
            <a:ext cx="8785225" cy="4737100"/>
            <a:chOff x="251640" y="1389754"/>
            <a:chExt cx="8784720" cy="4737446"/>
          </a:xfrm>
        </p:grpSpPr>
        <p:sp>
          <p:nvSpPr>
            <p:cNvPr id="122" name="CustomShape 3"/>
            <p:cNvSpPr/>
            <p:nvPr/>
          </p:nvSpPr>
          <p:spPr>
            <a:xfrm>
              <a:off x="251640" y="1389754"/>
              <a:ext cx="8784720" cy="1213151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6">
                    <a:hueOff val="0"/>
                    <a:satOff val="0"/>
                    <a:lumOff val="0"/>
                    <a:alphaOff val="0"/>
                    <a:shade val="51000"/>
                    <a:satMod val="130000"/>
                  </a:schemeClr>
                </a:gs>
                <a:gs pos="80000">
                  <a:schemeClr val="accent6">
                    <a:hueOff val="0"/>
                    <a:satOff val="0"/>
                    <a:lumOff val="0"/>
                    <a:alphaOff val="0"/>
                    <a:shade val="93000"/>
                    <a:satMod val="130000"/>
                  </a:schemeClr>
                </a:gs>
                <a:gs pos="100000">
                  <a:schemeClr val="accent6">
                    <a:hueOff val="0"/>
                    <a:satOff val="0"/>
                    <a:lumOff val="0"/>
                    <a:alphaOff val="0"/>
                    <a:shade val="94000"/>
                    <a:satMod val="135000"/>
                  </a:schemeClr>
                </a:gs>
              </a:gsLst>
              <a:lin ang="16200000"/>
            </a:gradFill>
            <a:ln>
              <a:noFill/>
            </a:ln>
            <a:effectLst>
              <a:outerShdw blurRad="40000" dist="2304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3">
              <a:scrgbClr r="0" g="0" b="0"/>
            </a:effectRef>
            <a:fontRef idx="minor"/>
          </p:style>
          <p:txBody>
            <a:bodyPr lIns="115560" tIns="115560" rIns="68760" bIns="115200" anchor="ctr"/>
            <a:lstStyle/>
            <a:p>
              <a:pPr>
                <a:lnSpc>
                  <a:spcPct val="90000"/>
                </a:lnSpc>
                <a:spcAft>
                  <a:spcPts val="625"/>
                </a:spcAft>
                <a:defRPr/>
              </a:pPr>
              <a:r>
                <a:rPr lang="uk-UA" sz="2400" b="1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Курс на</a:t>
              </a:r>
              <a:r>
                <a:rPr lang="en-US" sz="2400" b="1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об’єднання різних частин Росії в широку федерацію, засновану на вільній згоді та спільності інтересів</a:t>
              </a:r>
              <a:r>
                <a:rPr lang="en-US" b="1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. </a:t>
              </a:r>
              <a:endParaRPr lang="en-US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123" name="CustomShape 4"/>
            <p:cNvSpPr/>
            <p:nvPr/>
          </p:nvSpPr>
          <p:spPr>
            <a:xfrm>
              <a:off x="293321" y="2933400"/>
              <a:ext cx="8701358" cy="146752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6">
                    <a:hueOff val="0"/>
                    <a:satOff val="0"/>
                    <a:lumOff val="0"/>
                    <a:alphaOff val="0"/>
                    <a:shade val="51000"/>
                    <a:satMod val="130000"/>
                  </a:schemeClr>
                </a:gs>
                <a:gs pos="80000">
                  <a:schemeClr val="accent6">
                    <a:hueOff val="0"/>
                    <a:satOff val="0"/>
                    <a:lumOff val="0"/>
                    <a:alphaOff val="0"/>
                    <a:shade val="93000"/>
                    <a:satMod val="130000"/>
                  </a:schemeClr>
                </a:gs>
                <a:gs pos="100000">
                  <a:schemeClr val="accent6">
                    <a:hueOff val="0"/>
                    <a:satOff val="0"/>
                    <a:lumOff val="0"/>
                    <a:alphaOff val="0"/>
                    <a:shade val="94000"/>
                    <a:satMod val="135000"/>
                  </a:schemeClr>
                </a:gs>
              </a:gsLst>
              <a:lin ang="16200000"/>
            </a:gradFill>
            <a:ln>
              <a:noFill/>
            </a:ln>
            <a:effectLst>
              <a:outerShdw blurRad="40000" dist="2304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3">
              <a:scrgbClr r="0" g="0" b="0"/>
            </a:effectRef>
            <a:fontRef idx="minor"/>
          </p:style>
          <p:txBody>
            <a:bodyPr lIns="115560" tIns="115560" rIns="68760" bIns="115200" anchor="ctr"/>
            <a:lstStyle/>
            <a:p>
              <a:pPr fontAlgn="auto">
                <a:lnSpc>
                  <a:spcPct val="90000"/>
                </a:lnSpc>
                <a:spcBef>
                  <a:spcPts val="0"/>
                </a:spcBef>
                <a:spcAft>
                  <a:spcPts val="629"/>
                </a:spcAft>
                <a:defRPr/>
              </a:pPr>
              <a:r>
                <a:rPr lang="en-US" sz="2400" b="1" spc="-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Визнав</a:t>
              </a:r>
              <a:r>
                <a:rPr lang="en-US" sz="2400" b="1" spc="-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, </a:t>
              </a:r>
              <a:r>
                <a:rPr lang="en-US" sz="2400" b="1" i="1" spc="-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«</a:t>
              </a:r>
              <a:r>
                <a:rPr lang="en-US" sz="2400" b="1" i="1" spc="-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що</a:t>
              </a:r>
              <a:r>
                <a:rPr lang="en-US" sz="2400" b="1" i="1" spc="-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 </a:t>
              </a:r>
              <a:r>
                <a:rPr lang="en-US" sz="2400" b="1" i="1" spc="-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українська</a:t>
              </a:r>
              <a:r>
                <a:rPr lang="en-US" sz="2400" b="1" i="1" spc="-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 </a:t>
              </a:r>
              <a:r>
                <a:rPr lang="en-US" sz="2400" b="1" i="1" spc="-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мова</a:t>
              </a:r>
              <a:r>
                <a:rPr lang="en-US" sz="2400" b="1" i="1" spc="-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 є </a:t>
              </a:r>
              <a:r>
                <a:rPr lang="en-US" sz="2400" b="1" i="1" spc="-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нарівні</a:t>
              </a:r>
              <a:r>
                <a:rPr lang="en-US" sz="2400" b="1" i="1" spc="-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 з </a:t>
              </a:r>
              <a:r>
                <a:rPr lang="en-US" sz="2400" b="1" i="1" spc="-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російською</a:t>
              </a:r>
              <a:r>
                <a:rPr lang="en-US" sz="2400" b="1" i="1" spc="-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 </a:t>
              </a:r>
              <a:r>
                <a:rPr lang="en-US" sz="2400" b="1" i="1" spc="-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повноправною</a:t>
              </a:r>
              <a:r>
                <a:rPr lang="en-US" sz="2400" b="1" i="1" spc="-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 </a:t>
              </a:r>
              <a:r>
                <a:rPr lang="en-US" sz="2400" b="1" i="1" spc="-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мовою</a:t>
              </a:r>
              <a:r>
                <a:rPr lang="en-US" sz="2400" b="1" i="1" spc="-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 </a:t>
              </a:r>
              <a:r>
                <a:rPr lang="en-US" sz="2400" b="1" i="1" spc="-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України</a:t>
              </a:r>
              <a:r>
                <a:rPr lang="en-US" sz="2400" b="1" i="1" spc="-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»</a:t>
              </a:r>
              <a:r>
                <a:rPr lang="en-US" sz="2400" b="1" spc="-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.</a:t>
              </a:r>
              <a:endParaRPr lang="en-US" sz="2400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5" name="CustomShape 6"/>
            <p:cNvSpPr/>
            <p:nvPr/>
          </p:nvSpPr>
          <p:spPr>
            <a:xfrm>
              <a:off x="251640" y="4691865"/>
              <a:ext cx="8784720" cy="1435335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6">
                    <a:hueOff val="0"/>
                    <a:satOff val="0"/>
                    <a:lumOff val="0"/>
                    <a:alphaOff val="0"/>
                    <a:shade val="51000"/>
                    <a:satMod val="130000"/>
                  </a:schemeClr>
                </a:gs>
                <a:gs pos="80000">
                  <a:schemeClr val="accent6">
                    <a:hueOff val="0"/>
                    <a:satOff val="0"/>
                    <a:lumOff val="0"/>
                    <a:alphaOff val="0"/>
                    <a:shade val="93000"/>
                    <a:satMod val="130000"/>
                  </a:schemeClr>
                </a:gs>
                <a:gs pos="100000">
                  <a:schemeClr val="accent6">
                    <a:hueOff val="0"/>
                    <a:satOff val="0"/>
                    <a:lumOff val="0"/>
                    <a:alphaOff val="0"/>
                    <a:shade val="94000"/>
                    <a:satMod val="135000"/>
                  </a:schemeClr>
                </a:gs>
              </a:gsLst>
              <a:lin ang="16200000"/>
            </a:gradFill>
            <a:ln>
              <a:noFill/>
            </a:ln>
            <a:effectLst>
              <a:outerShdw blurRad="40000" dist="2304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3">
              <a:scrgbClr r="0" g="0" b="0"/>
            </a:effectRef>
            <a:fontRef idx="minor"/>
          </p:style>
          <p:txBody>
            <a:bodyPr lIns="115560" tIns="115560" rIns="68760" bIns="115200" anchor="ctr"/>
            <a:lstStyle/>
            <a:p>
              <a:pPr fontAlgn="auto">
                <a:lnSpc>
                  <a:spcPct val="90000"/>
                </a:lnSpc>
                <a:spcBef>
                  <a:spcPts val="0"/>
                </a:spcBef>
                <a:spcAft>
                  <a:spcPts val="629"/>
                </a:spcAft>
                <a:defRPr/>
              </a:pPr>
              <a:r>
                <a:rPr lang="en-US" sz="2400" b="1" spc="-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П. </a:t>
              </a:r>
              <a:r>
                <a:rPr lang="en-US" sz="2400" b="1" spc="-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Врангель</a:t>
              </a:r>
              <a:r>
                <a:rPr lang="en-US" sz="2400" b="1" spc="-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 </a:t>
              </a:r>
              <a:r>
                <a:rPr lang="en-US" sz="2400" b="1" spc="-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під</a:t>
              </a:r>
              <a:r>
                <a:rPr lang="en-US" sz="2400" b="1" spc="-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 </a:t>
              </a:r>
              <a:r>
                <a:rPr lang="en-US" sz="2400" b="1" spc="-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впливом</a:t>
              </a:r>
              <a:r>
                <a:rPr lang="en-US" sz="2400" b="1" spc="-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 </a:t>
              </a:r>
              <a:r>
                <a:rPr lang="en-US" sz="2400" b="1" spc="-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обставин</a:t>
              </a:r>
              <a:r>
                <a:rPr lang="en-US" sz="2400" b="1" spc="-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 </a:t>
              </a:r>
              <a:r>
                <a:rPr lang="en-US" sz="2400" b="1" spc="-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пішов</a:t>
              </a:r>
              <a:r>
                <a:rPr lang="en-US" sz="2400" b="1" spc="-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 </a:t>
              </a:r>
              <a:r>
                <a:rPr lang="en-US" sz="2400" b="1" spc="-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на</a:t>
              </a:r>
              <a:r>
                <a:rPr lang="en-US" sz="2400" b="1" spc="-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 </a:t>
              </a:r>
              <a:r>
                <a:rPr lang="en-US" sz="2400" b="1" spc="-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кардинальний</a:t>
              </a:r>
              <a:r>
                <a:rPr lang="en-US" sz="2400" b="1" spc="-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 </a:t>
              </a:r>
              <a:r>
                <a:rPr lang="en-US" sz="2400" b="1" spc="-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перегляд</a:t>
              </a:r>
              <a:r>
                <a:rPr lang="en-US" sz="2400" b="1" spc="-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 </a:t>
              </a:r>
              <a:r>
                <a:rPr lang="en-US" sz="2400" b="1" spc="-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одного</a:t>
              </a:r>
              <a:r>
                <a:rPr lang="en-US" sz="2400" b="1" spc="-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 з </a:t>
              </a:r>
              <a:r>
                <a:rPr lang="en-US" sz="2400" b="1" spc="-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найважливіших</a:t>
              </a:r>
              <a:r>
                <a:rPr lang="en-US" sz="2400" b="1" spc="-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 </a:t>
              </a:r>
              <a:r>
                <a:rPr lang="en-US" sz="2400" b="1" spc="-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постулатів</a:t>
              </a:r>
              <a:r>
                <a:rPr lang="en-US" sz="2400" b="1" spc="-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 </a:t>
              </a:r>
              <a:r>
                <a:rPr lang="en-US" sz="2400" b="1" spc="-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Білого</a:t>
              </a:r>
              <a:r>
                <a:rPr lang="en-US" sz="2400" b="1" spc="-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 </a:t>
              </a:r>
              <a:r>
                <a:rPr lang="en-US" sz="2400" b="1" spc="-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руху</a:t>
              </a:r>
              <a:r>
                <a:rPr lang="en-US" sz="2400" b="1" spc="-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 – </a:t>
              </a:r>
              <a:r>
                <a:rPr lang="en-US" sz="2400" b="1" spc="-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єдності</a:t>
              </a:r>
              <a:r>
                <a:rPr lang="en-US" sz="2400" b="1" spc="-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 </a:t>
              </a:r>
              <a:r>
                <a:rPr lang="en-US" sz="2400" b="1" spc="-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та</a:t>
              </a:r>
              <a:r>
                <a:rPr lang="en-US" sz="2400" b="1" spc="-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 </a:t>
              </a:r>
              <a:r>
                <a:rPr lang="en-US" sz="2400" b="1" spc="-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неподільності</a:t>
              </a:r>
              <a:r>
                <a:rPr lang="en-US" sz="2400" b="1" spc="-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 </a:t>
              </a:r>
              <a:r>
                <a:rPr lang="en-US" sz="2400" b="1" spc="-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Росії</a:t>
              </a:r>
              <a:r>
                <a:rPr lang="en-US" sz="2400" b="1" spc="-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.</a:t>
              </a:r>
              <a:endParaRPr lang="en-US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9" name="Прямоугольник 8">
            <a:extLst>
              <a:ext uri="{FF2B5EF4-FFF2-40B4-BE49-F238E27FC236}"/>
            </a:extLst>
          </p:cNvPr>
          <p:cNvSpPr/>
          <p:nvPr/>
        </p:nvSpPr>
        <p:spPr>
          <a:xfrm>
            <a:off x="0" y="6492875"/>
            <a:ext cx="9144000" cy="3651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  <p:sp>
        <p:nvSpPr>
          <p:cNvPr id="10" name="Прямоугольник 9">
            <a:extLst>
              <a:ext uri="{FF2B5EF4-FFF2-40B4-BE49-F238E27FC236}"/>
            </a:extLst>
          </p:cNvPr>
          <p:cNvSpPr/>
          <p:nvPr/>
        </p:nvSpPr>
        <p:spPr>
          <a:xfrm>
            <a:off x="0" y="-182563"/>
            <a:ext cx="9144000" cy="3651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/>
            </a:extLst>
          </p:cNvPr>
          <p:cNvSpPr/>
          <p:nvPr/>
        </p:nvSpPr>
        <p:spPr>
          <a:xfrm>
            <a:off x="0" y="-36513"/>
            <a:ext cx="9144000" cy="3651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  <p:sp>
        <p:nvSpPr>
          <p:cNvPr id="8" name="Прямоугольник 7">
            <a:extLst>
              <a:ext uri="{FF2B5EF4-FFF2-40B4-BE49-F238E27FC236}"/>
            </a:extLst>
          </p:cNvPr>
          <p:cNvSpPr/>
          <p:nvPr/>
        </p:nvSpPr>
        <p:spPr>
          <a:xfrm>
            <a:off x="0" y="6492875"/>
            <a:ext cx="9144000" cy="3651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  <p:pic>
        <p:nvPicPr>
          <p:cNvPr id="48131" name="Рисунок 2" descr="Изображение выглядит как текст, газета&#10;&#10;Автоматически созданное описание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1313" y="893763"/>
            <a:ext cx="3776662" cy="503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Shape 1">
            <a:extLst>
              <a:ext uri="{FF2B5EF4-FFF2-40B4-BE49-F238E27FC236}"/>
            </a:extLst>
          </p:cNvPr>
          <p:cNvSpPr txBox="1"/>
          <p:nvPr/>
        </p:nvSpPr>
        <p:spPr>
          <a:xfrm>
            <a:off x="4117975" y="2276475"/>
            <a:ext cx="4892675" cy="4581525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spcBef>
                <a:spcPts val="563"/>
              </a:spcBef>
              <a:defRPr/>
            </a:pPr>
            <a:r>
              <a:rPr lang="ru-RU" sz="2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Серед населення Півдня України поширювалися листівки за підписом П.Врангеля.</a:t>
            </a:r>
          </a:p>
          <a:p>
            <a:pPr>
              <a:spcBef>
                <a:spcPts val="563"/>
              </a:spcBef>
              <a:defRPr/>
            </a:pPr>
            <a:endParaRPr lang="ru-RU" sz="2400" b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>
              <a:spcBef>
                <a:spcPts val="563"/>
              </a:spcBef>
              <a:defRPr/>
            </a:pPr>
            <a:r>
              <a:rPr lang="ru-RU" sz="27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Він звертався до населення південного регіону, як до </a:t>
            </a:r>
            <a:r>
              <a:rPr lang="ru-RU" sz="2700" b="1" i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«Синів України».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1"/>
          <p:cNvSpPr txBox="1"/>
          <p:nvPr/>
        </p:nvSpPr>
        <p:spPr>
          <a:xfrm>
            <a:off x="107950" y="1279525"/>
            <a:ext cx="8856663" cy="446405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fontAlgn="auto">
              <a:spcBef>
                <a:spcPts val="641"/>
              </a:spcBef>
              <a:spcAft>
                <a:spcPts val="0"/>
              </a:spcAft>
              <a:defRPr/>
            </a:pPr>
            <a:r>
              <a:rPr lang="ru-RU" sz="3200" b="1" spc="-15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 </a:t>
            </a:r>
            <a:r>
              <a:rPr lang="ru-RU" sz="3200" b="1" spc="-1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Південь</a:t>
            </a:r>
            <a:r>
              <a:rPr lang="ru-RU" sz="3200" b="1" spc="-15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ru-RU" sz="3200" b="1" spc="-1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України</a:t>
            </a:r>
            <a:r>
              <a:rPr lang="ru-RU" sz="3200" b="1" spc="-15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у </a:t>
            </a:r>
            <a:r>
              <a:rPr lang="ru-RU" sz="3200" b="1" spc="-1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складі</a:t>
            </a:r>
            <a:r>
              <a:rPr lang="ru-RU" sz="3200" b="1" spc="-15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УСРР в 1919 р.: </a:t>
            </a:r>
            <a:r>
              <a:rPr lang="ru-RU" sz="3200" b="1" spc="-1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інтеграція</a:t>
            </a:r>
            <a:r>
              <a:rPr lang="ru-RU" sz="3200" b="1" spc="-15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ru-RU" sz="3200" b="1" spc="-1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по-більшовицьки</a:t>
            </a:r>
            <a:r>
              <a:rPr lang="ru-RU" sz="3200" b="1" spc="-15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lang="ru-RU" sz="3200" b="1" spc="-15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fontAlgn="auto">
              <a:spcBef>
                <a:spcPts val="641"/>
              </a:spcBef>
              <a:spcAft>
                <a:spcPts val="0"/>
              </a:spcAft>
              <a:defRPr/>
            </a:pPr>
            <a:r>
              <a:rPr lang="ru-RU" sz="3200" b="1" spc="-15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 Курс на </a:t>
            </a:r>
            <a:r>
              <a:rPr lang="ru-RU" sz="3200" b="1" spc="-1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відновлення</a:t>
            </a:r>
            <a:r>
              <a:rPr lang="ru-RU" sz="3200" b="1" spc="-15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"</a:t>
            </a:r>
            <a:r>
              <a:rPr lang="ru-RU" sz="3200" b="1" spc="-1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Новоросії</a:t>
            </a:r>
            <a:r>
              <a:rPr lang="ru-RU" sz="3200" b="1" spc="-15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": </a:t>
            </a:r>
            <a:r>
              <a:rPr lang="ru-RU" sz="3200" b="1" spc="-1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еволюція</a:t>
            </a:r>
            <a:r>
              <a:rPr lang="ru-RU" sz="3200" b="1" spc="-15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ru-RU" sz="3200" b="1" spc="-1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політики</a:t>
            </a:r>
            <a:r>
              <a:rPr lang="ru-RU" sz="3200" b="1" spc="-15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ru-RU" sz="3200" b="1" spc="-1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білогвардійських</a:t>
            </a:r>
            <a:r>
              <a:rPr lang="ru-RU" sz="3200" b="1" spc="-15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ru-RU" sz="3200" b="1" spc="-1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режимів</a:t>
            </a:r>
            <a:r>
              <a:rPr lang="ru-RU" sz="3200" b="1" spc="-15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ru-RU" sz="3200" b="1" spc="-1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щодо</a:t>
            </a:r>
            <a:r>
              <a:rPr lang="ru-RU" sz="3200" b="1" spc="-15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ru-RU" sz="3200" b="1" spc="-1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південноукраїнського</a:t>
            </a:r>
            <a:r>
              <a:rPr lang="ru-RU" sz="3200" b="1" spc="-15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ru-RU" sz="3200" b="1" spc="-1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регіону</a:t>
            </a:r>
            <a:r>
              <a:rPr lang="ru-RU" sz="3200" b="1" spc="-15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lang="ru-RU" sz="3200" b="1" spc="-15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fontAlgn="auto">
              <a:spcBef>
                <a:spcPts val="641"/>
              </a:spcBef>
              <a:spcAft>
                <a:spcPts val="0"/>
              </a:spcAft>
              <a:defRPr/>
            </a:pPr>
            <a:r>
              <a:rPr lang="ru-RU" sz="3200" b="1" spc="-15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  </a:t>
            </a:r>
            <a:r>
              <a:rPr lang="ru-RU" sz="3200" b="1" spc="-1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Махновське</a:t>
            </a:r>
            <a:r>
              <a:rPr lang="ru-RU" sz="3200" b="1" spc="-15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ru-RU" sz="3200" b="1" spc="-1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середовище</a:t>
            </a:r>
            <a:r>
              <a:rPr lang="ru-RU" sz="3200" b="1" spc="-15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й </a:t>
            </a:r>
            <a:r>
              <a:rPr lang="ru-RU" sz="3200" b="1" spc="-1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українська</a:t>
            </a:r>
            <a:r>
              <a:rPr lang="ru-RU" sz="3200" b="1" spc="-15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ru-RU" sz="3200" b="1" spc="-1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ідея</a:t>
            </a:r>
            <a:r>
              <a:rPr lang="ru-RU" sz="3200" b="1" spc="-15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lang="ru-RU" sz="3200" b="1" spc="-15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fontAlgn="auto">
              <a:spcBef>
                <a:spcPts val="641"/>
              </a:spcBef>
              <a:spcAft>
                <a:spcPts val="0"/>
              </a:spcAft>
              <a:defRPr/>
            </a:pPr>
            <a:r>
              <a:rPr lang="ru-RU" sz="3200" b="1" spc="-15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4.  </a:t>
            </a:r>
            <a:r>
              <a:rPr lang="ru-RU" sz="3200" b="1" spc="-1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Визнання</a:t>
            </a:r>
            <a:r>
              <a:rPr lang="ru-RU" sz="3200" b="1" spc="-15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ru-RU" sz="3200" b="1" spc="-1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більшовиками</a:t>
            </a:r>
            <a:r>
              <a:rPr lang="ru-RU" sz="3200" b="1" spc="-15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статусу Півдня як </a:t>
            </a:r>
            <a:r>
              <a:rPr lang="ru-RU" sz="3200" b="1" spc="-1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української</a:t>
            </a:r>
            <a:r>
              <a:rPr lang="ru-RU" sz="3200" b="1" spc="-15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ru-RU" sz="3200" b="1" spc="-1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території</a:t>
            </a:r>
            <a:r>
              <a:rPr lang="ru-RU" sz="3200" b="1" spc="-15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(1920–1922 </a:t>
            </a:r>
            <a:r>
              <a:rPr lang="ru-RU" sz="3200" b="1" spc="-1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рр</a:t>
            </a:r>
            <a:r>
              <a:rPr lang="ru-RU" sz="3200" b="1" spc="-15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.).</a:t>
            </a:r>
            <a:endParaRPr lang="ru-RU" sz="3200" b="1" spc="-15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fontAlgn="auto">
              <a:spcBef>
                <a:spcPts val="641"/>
              </a:spcBef>
              <a:spcAft>
                <a:spcPts val="0"/>
              </a:spcAft>
              <a:defRPr/>
            </a:pPr>
            <a:endParaRPr lang="ru-RU" sz="3200" spc="-1" dirty="0">
              <a:solidFill>
                <a:srgbClr val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Прямоугольник 3">
            <a:extLst>
              <a:ext uri="{FF2B5EF4-FFF2-40B4-BE49-F238E27FC236}"/>
            </a:extLst>
          </p:cNvPr>
          <p:cNvSpPr/>
          <p:nvPr/>
        </p:nvSpPr>
        <p:spPr>
          <a:xfrm>
            <a:off x="0" y="6492875"/>
            <a:ext cx="9144000" cy="3651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  <p:sp>
        <p:nvSpPr>
          <p:cNvPr id="5" name="Прямоугольник 4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3651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/>
            </a:extLst>
          </p:cNvPr>
          <p:cNvSpPr/>
          <p:nvPr/>
        </p:nvSpPr>
        <p:spPr>
          <a:xfrm>
            <a:off x="0" y="-36513"/>
            <a:ext cx="9144000" cy="3651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  <p:sp>
        <p:nvSpPr>
          <p:cNvPr id="8" name="Прямоугольник 7">
            <a:extLst>
              <a:ext uri="{FF2B5EF4-FFF2-40B4-BE49-F238E27FC236}"/>
            </a:extLst>
          </p:cNvPr>
          <p:cNvSpPr/>
          <p:nvPr/>
        </p:nvSpPr>
        <p:spPr>
          <a:xfrm>
            <a:off x="0" y="6492875"/>
            <a:ext cx="9144000" cy="3651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  <p:sp>
        <p:nvSpPr>
          <p:cNvPr id="6" name="TextShape 1">
            <a:extLst>
              <a:ext uri="{FF2B5EF4-FFF2-40B4-BE49-F238E27FC236}"/>
            </a:extLst>
          </p:cNvPr>
          <p:cNvSpPr txBox="1"/>
          <p:nvPr/>
        </p:nvSpPr>
        <p:spPr>
          <a:xfrm>
            <a:off x="-71438" y="365125"/>
            <a:ext cx="9215438" cy="4581525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defRPr/>
            </a:pPr>
            <a:r>
              <a:rPr lang="ru-RU" sz="20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П. Врангель спробував втілити в життя плани по об’єднанню антибільшовицьких сил у регіоні. </a:t>
            </a:r>
          </a:p>
          <a:p>
            <a:pPr>
              <a:defRPr/>
            </a:pPr>
            <a:r>
              <a:rPr lang="ru-RU" sz="20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Проводив роботу з установлення контактів з отаманами повстанських загонів  для спільної боротьби з більшовицькою владою. </a:t>
            </a:r>
          </a:p>
          <a:p>
            <a:pPr>
              <a:defRPr/>
            </a:pPr>
            <a:r>
              <a:rPr lang="ru-RU" sz="20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Однак загального об’єднання українських національних і білогвардійських сил, на що розраховували П. Врангель та С. Петлюра, досягти не вдалося.</a:t>
            </a:r>
            <a:endParaRPr lang="ru-RU" sz="20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" name="Рисунок 2" descr="Изображение выглядит как оружие, ружье, старый, сидит&#10;&#10;Автоматически созданное описание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088" y="2635250"/>
            <a:ext cx="6092825" cy="3375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CustomShape 2">
            <a:extLst>
              <a:ext uri="{FF2B5EF4-FFF2-40B4-BE49-F238E27FC236}"/>
            </a:extLst>
          </p:cNvPr>
          <p:cNvSpPr/>
          <p:nvPr/>
        </p:nvSpPr>
        <p:spPr>
          <a:xfrm>
            <a:off x="1191803" y="5967282"/>
            <a:ext cx="8188504" cy="5259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spc="-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Пулемет</a:t>
            </a:r>
            <a:r>
              <a:rPr lang="uk-UA" sz="1600" b="1" spc="-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«Максим». Був на озброєнні російської армії у 1914-1917 рр.</a:t>
            </a:r>
            <a:endParaRPr lang="en-US" sz="1600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0000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extShape 1"/>
          <p:cNvSpPr txBox="1"/>
          <p:nvPr/>
        </p:nvSpPr>
        <p:spPr>
          <a:xfrm>
            <a:off x="323850" y="5476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700" b="1">
                <a:solidFill>
                  <a:srgbClr val="FFC88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Офіційна позиція української сторони на переговорах з врангелівськими представниками (1920 р.)</a:t>
            </a:r>
            <a:r>
              <a:rPr lang="ru-RU" sz="1200"/>
              <a:t/>
            </a:r>
            <a:br>
              <a:rPr lang="ru-RU" sz="1200"/>
            </a:br>
            <a:endParaRPr lang="ru-RU" sz="27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2" name="TextShape 2"/>
          <p:cNvSpPr txBox="1"/>
          <p:nvPr/>
        </p:nvSpPr>
        <p:spPr>
          <a:xfrm>
            <a:off x="107950" y="1557338"/>
            <a:ext cx="9036050" cy="4884737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593725" indent="-455613">
              <a:spcBef>
                <a:spcPts val="475"/>
              </a:spcBef>
              <a:buClr>
                <a:srgbClr val="F9F9F9"/>
              </a:buClr>
              <a:buSzPct val="65000"/>
              <a:buFont typeface="Wingdings" pitchFamily="2" charset="2"/>
              <a:buChar char=""/>
              <a:defRPr/>
            </a:pPr>
            <a:r>
              <a:rPr lang="ru-RU" sz="2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визнання України самостійною державою;</a:t>
            </a:r>
          </a:p>
          <a:p>
            <a:pPr marL="593725" indent="-455613">
              <a:spcBef>
                <a:spcPts val="475"/>
              </a:spcBef>
              <a:buClr>
                <a:srgbClr val="F9F9F9"/>
              </a:buClr>
              <a:buSzPct val="65000"/>
              <a:buFont typeface="Wingdings" pitchFamily="2" charset="2"/>
              <a:buChar char=""/>
              <a:defRPr/>
            </a:pPr>
            <a:endParaRPr lang="ru-RU" sz="24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marL="593725" indent="-455613">
              <a:spcBef>
                <a:spcPts val="475"/>
              </a:spcBef>
              <a:buClr>
                <a:srgbClr val="F9F9F9"/>
              </a:buClr>
              <a:buSzPct val="65000"/>
              <a:buFont typeface="Wingdings" pitchFamily="2" charset="2"/>
              <a:buChar char=""/>
              <a:defRPr/>
            </a:pPr>
            <a:r>
              <a:rPr lang="ru-RU" sz="2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встановлення воєнної співпраці в боротьбі з більшовиками, а також допомога в забезпеченні Української армії амуніцією та технічними матеріалами;</a:t>
            </a:r>
          </a:p>
          <a:p>
            <a:pPr marL="593725" indent="-455613">
              <a:spcBef>
                <a:spcPts val="475"/>
              </a:spcBef>
              <a:buClr>
                <a:srgbClr val="F9F9F9"/>
              </a:buClr>
              <a:buSzPct val="65000"/>
              <a:buFont typeface="Wingdings" pitchFamily="2" charset="2"/>
              <a:buChar char=""/>
              <a:defRPr/>
            </a:pPr>
            <a:endParaRPr lang="ru-RU" sz="24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marL="593725" indent="-455613">
              <a:spcBef>
                <a:spcPts val="475"/>
              </a:spcBef>
              <a:buClr>
                <a:srgbClr val="F9F9F9"/>
              </a:buClr>
              <a:buSzPct val="65000"/>
              <a:buFont typeface="Wingdings" pitchFamily="2" charset="2"/>
              <a:buChar char=""/>
              <a:defRPr/>
            </a:pPr>
            <a:r>
              <a:rPr lang="ru-RU" sz="2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передача Україні Чорноморського флоту;</a:t>
            </a:r>
          </a:p>
          <a:p>
            <a:pPr marL="593725" indent="-455613">
              <a:spcBef>
                <a:spcPts val="475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endParaRPr lang="ru-RU" sz="24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marL="593725" indent="-455613">
              <a:spcBef>
                <a:spcPts val="475"/>
              </a:spcBef>
              <a:buClr>
                <a:srgbClr val="F9F9F9"/>
              </a:buClr>
              <a:buSzPct val="65000"/>
              <a:buFont typeface="Wingdings" pitchFamily="2" charset="2"/>
              <a:buChar char=""/>
              <a:defRPr/>
            </a:pPr>
            <a:r>
              <a:rPr lang="ru-RU" sz="2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організація української національної влади в «запіллі» П. Врангеля та ін.</a:t>
            </a:r>
            <a:endParaRPr lang="ru-RU" sz="24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/>
            </a:extLst>
          </p:cNvPr>
          <p:cNvSpPr/>
          <p:nvPr/>
        </p:nvSpPr>
        <p:spPr>
          <a:xfrm>
            <a:off x="0" y="6492875"/>
            <a:ext cx="9144000" cy="3651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  <p:sp>
        <p:nvSpPr>
          <p:cNvPr id="5" name="Прямоугольник 4">
            <a:extLst>
              <a:ext uri="{FF2B5EF4-FFF2-40B4-BE49-F238E27FC236}"/>
            </a:extLst>
          </p:cNvPr>
          <p:cNvSpPr/>
          <p:nvPr/>
        </p:nvSpPr>
        <p:spPr>
          <a:xfrm>
            <a:off x="0" y="-36513"/>
            <a:ext cx="9144000" cy="3651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ustomShape 4"/>
          <p:cNvSpPr/>
          <p:nvPr/>
        </p:nvSpPr>
        <p:spPr>
          <a:xfrm>
            <a:off x="1374274" y="2287876"/>
            <a:ext cx="3312000" cy="3269160"/>
          </a:xfrm>
          <a:prstGeom prst="ellipse">
            <a:avLst/>
          </a:prstGeom>
          <a:ln>
            <a:noFill/>
          </a:ln>
          <a:effectLst>
            <a:outerShdw blurRad="44450" dist="2808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tIns="45000" rIns="90000" bIns="45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spc="-1" dirty="0" err="1">
                <a:solidFill>
                  <a:srgbClr val="000000"/>
                </a:solidFill>
                <a:latin typeface="Times New Roman"/>
              </a:rPr>
              <a:t>Визнавав</a:t>
            </a:r>
            <a:r>
              <a:rPr lang="en-US" sz="2400" b="1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uk-UA" sz="2400" b="1" spc="-1" dirty="0">
                <a:solidFill>
                  <a:srgbClr val="000000"/>
                </a:solidFill>
                <a:latin typeface="Times New Roman"/>
              </a:rPr>
              <a:t>українську</a:t>
            </a:r>
            <a:r>
              <a:rPr lang="en-US" sz="2400" b="1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b="1" spc="-1" dirty="0" err="1">
                <a:solidFill>
                  <a:srgbClr val="000000"/>
                </a:solidFill>
                <a:latin typeface="Times New Roman"/>
              </a:rPr>
              <a:t>національну</a:t>
            </a:r>
            <a:r>
              <a:rPr lang="en-US" sz="2400" b="1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b="1" spc="-1" dirty="0" err="1">
                <a:solidFill>
                  <a:srgbClr val="000000"/>
                </a:solidFill>
                <a:latin typeface="Times New Roman"/>
              </a:rPr>
              <a:t>ідентичність</a:t>
            </a:r>
            <a:endParaRPr lang="en-US" sz="2400" spc="-1" dirty="0"/>
          </a:p>
        </p:txBody>
      </p:sp>
      <p:sp>
        <p:nvSpPr>
          <p:cNvPr id="137" name="CustomShape 5"/>
          <p:cNvSpPr/>
          <p:nvPr/>
        </p:nvSpPr>
        <p:spPr>
          <a:xfrm>
            <a:off x="4408766" y="2346196"/>
            <a:ext cx="3360960" cy="3210840"/>
          </a:xfrm>
          <a:prstGeom prst="ellipse">
            <a:avLst/>
          </a:prstGeom>
          <a:ln>
            <a:noFill/>
          </a:ln>
          <a:effectLst>
            <a:outerShdw blurRad="44450" dist="2808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spc="-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Визнав право України на автономію.</a:t>
            </a:r>
            <a:endParaRPr lang="en-US" sz="2800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>
            <a:extLst>
              <a:ext uri="{FF2B5EF4-FFF2-40B4-BE49-F238E27FC236}"/>
            </a:extLst>
          </p:cNvPr>
          <p:cNvSpPr/>
          <p:nvPr/>
        </p:nvSpPr>
        <p:spPr>
          <a:xfrm>
            <a:off x="0" y="6492875"/>
            <a:ext cx="9144000" cy="3651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  <p:sp>
        <p:nvSpPr>
          <p:cNvPr id="8" name="Прямоугольник 7">
            <a:extLst>
              <a:ext uri="{FF2B5EF4-FFF2-40B4-BE49-F238E27FC236}"/>
            </a:extLst>
          </p:cNvPr>
          <p:cNvSpPr/>
          <p:nvPr/>
        </p:nvSpPr>
        <p:spPr>
          <a:xfrm>
            <a:off x="0" y="-36513"/>
            <a:ext cx="9144000" cy="3651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  <p:sp>
        <p:nvSpPr>
          <p:cNvPr id="9" name="TextShape 1">
            <a:extLst>
              <a:ext uri="{FF2B5EF4-FFF2-40B4-BE49-F238E27FC236}"/>
            </a:extLst>
          </p:cNvPr>
          <p:cNvSpPr txBox="1"/>
          <p:nvPr/>
        </p:nvSpPr>
        <p:spPr>
          <a:xfrm>
            <a:off x="374650" y="736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3100" b="1">
                <a:solidFill>
                  <a:srgbClr val="FFC88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П. Врангель</a:t>
            </a:r>
            <a:r>
              <a:rPr lang="ru-RU" sz="800"/>
              <a:t/>
            </a:r>
            <a:br>
              <a:rPr lang="ru-RU" sz="800"/>
            </a:br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875" y="576263"/>
            <a:ext cx="2659063" cy="520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" name="CustomShape 2"/>
          <p:cNvSpPr/>
          <p:nvPr/>
        </p:nvSpPr>
        <p:spPr>
          <a:xfrm>
            <a:off x="1243013" y="5740400"/>
            <a:ext cx="3095625" cy="3952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spc="-1" dirty="0">
                <a:solidFill>
                  <a:srgbClr val="FFFFFF"/>
                </a:solidFill>
                <a:latin typeface="Times New Roman"/>
              </a:rPr>
              <a:t>Н. Махно </a:t>
            </a:r>
            <a:endParaRPr lang="ru-RU" sz="2000" b="1" spc="-1" dirty="0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5" name="Прямоугольник 4">
            <a:extLst>
              <a:ext uri="{FF2B5EF4-FFF2-40B4-BE49-F238E27FC236}"/>
            </a:extLst>
          </p:cNvPr>
          <p:cNvSpPr/>
          <p:nvPr/>
        </p:nvSpPr>
        <p:spPr>
          <a:xfrm>
            <a:off x="0" y="6492875"/>
            <a:ext cx="9144000" cy="3651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  <p:sp>
        <p:nvSpPr>
          <p:cNvPr id="6" name="Прямоугольник 5">
            <a:extLst>
              <a:ext uri="{FF2B5EF4-FFF2-40B4-BE49-F238E27FC236}"/>
            </a:extLst>
          </p:cNvPr>
          <p:cNvSpPr/>
          <p:nvPr/>
        </p:nvSpPr>
        <p:spPr>
          <a:xfrm>
            <a:off x="0" y="-36513"/>
            <a:ext cx="9144000" cy="3651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  <p:pic>
        <p:nvPicPr>
          <p:cNvPr id="52229" name="Picture 2" descr="C:\Users\Оксана\Desktop\изображение_viber_2019-11-14_23-15-4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19488" y="1965325"/>
            <a:ext cx="5457825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extShape 1"/>
          <p:cNvSpPr txBox="1"/>
          <p:nvPr/>
        </p:nvSpPr>
        <p:spPr>
          <a:xfrm rot="16200000">
            <a:off x="-2645252" y="2714947"/>
            <a:ext cx="7527329" cy="1428108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spc="-150" dirty="0" err="1">
                <a:highlight>
                  <a:srgbClr val="FFFF00"/>
                </a:highlight>
                <a:latin typeface="Times New Roman"/>
                <a:ea typeface="+mn-ea"/>
                <a:cs typeface="+mn-cs"/>
              </a:rPr>
              <a:t>Анархісти</a:t>
            </a:r>
            <a:r>
              <a:rPr lang="ru-RU" sz="4000" b="1" spc="-150" dirty="0">
                <a:latin typeface="Times New Roman"/>
                <a:ea typeface="+mn-ea"/>
                <a:cs typeface="+mn-cs"/>
              </a:rPr>
              <a:t>       </a:t>
            </a:r>
            <a:r>
              <a:rPr lang="ru-RU" sz="4000" b="1" spc="-150" dirty="0" err="1">
                <a:highlight>
                  <a:srgbClr val="FFFF00"/>
                </a:highlight>
                <a:latin typeface="Times New Roman"/>
                <a:ea typeface="+mn-ea"/>
                <a:cs typeface="+mn-cs"/>
              </a:rPr>
              <a:t>Націоналісти</a:t>
            </a:r>
            <a:endParaRPr lang="ru-RU" sz="4000" spc="-150" dirty="0">
              <a:highlight>
                <a:srgbClr val="FFFF00"/>
              </a:highlight>
              <a:latin typeface="Calibri"/>
              <a:ea typeface="+mn-ea"/>
              <a:cs typeface="+mn-cs"/>
            </a:endParaRPr>
          </a:p>
        </p:txBody>
      </p:sp>
      <p:sp>
        <p:nvSpPr>
          <p:cNvPr id="142" name="CustomShape 2"/>
          <p:cNvSpPr/>
          <p:nvPr/>
        </p:nvSpPr>
        <p:spPr>
          <a:xfrm rot="16200000">
            <a:off x="3528220" y="88106"/>
            <a:ext cx="474662" cy="4079875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560">
            <a:solidFill>
              <a:srgbClr val="00206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4" name="CustomShape 3"/>
          <p:cNvSpPr/>
          <p:nvPr/>
        </p:nvSpPr>
        <p:spPr>
          <a:xfrm>
            <a:off x="6081713" y="4360863"/>
            <a:ext cx="2570162" cy="1498600"/>
          </a:xfrm>
          <a:prstGeom prst="rect">
            <a:avLst/>
          </a:prstGeom>
          <a:solidFill>
            <a:srgbClr val="FFFF00"/>
          </a:solidFill>
          <a:ln w="25560">
            <a:solidFill>
              <a:srgbClr val="00206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spc="-1" dirty="0" err="1">
                <a:solidFill>
                  <a:srgbClr val="000000"/>
                </a:solidFill>
                <a:latin typeface="Times New Roman"/>
              </a:rPr>
              <a:t>Прагнули</a:t>
            </a:r>
            <a:r>
              <a:rPr lang="en-US" sz="2400" b="1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b="1" spc="-1" dirty="0" err="1">
                <a:solidFill>
                  <a:srgbClr val="000000"/>
                </a:solidFill>
                <a:latin typeface="Times New Roman"/>
              </a:rPr>
              <a:t>знищити</a:t>
            </a:r>
            <a:r>
              <a:rPr lang="en-US" sz="2400" b="1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b="1" spc="-1" dirty="0" err="1">
                <a:solidFill>
                  <a:srgbClr val="000000"/>
                </a:solidFill>
                <a:latin typeface="Times New Roman"/>
              </a:rPr>
              <a:t>державу</a:t>
            </a:r>
            <a:endParaRPr lang="en-US" sz="2400" spc="-1" dirty="0"/>
          </a:p>
        </p:txBody>
      </p:sp>
      <p:sp>
        <p:nvSpPr>
          <p:cNvPr id="145" name="CustomShape 4"/>
          <p:cNvSpPr/>
          <p:nvPr/>
        </p:nvSpPr>
        <p:spPr>
          <a:xfrm>
            <a:off x="6081713" y="1377950"/>
            <a:ext cx="2519362" cy="1500188"/>
          </a:xfrm>
          <a:prstGeom prst="flowChartProcess">
            <a:avLst/>
          </a:prstGeom>
          <a:solidFill>
            <a:srgbClr val="FFFF00"/>
          </a:solidFill>
          <a:ln w="25560">
            <a:solidFill>
              <a:srgbClr val="00206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spc="-1" dirty="0" err="1">
                <a:solidFill>
                  <a:srgbClr val="000000"/>
                </a:solidFill>
                <a:latin typeface="Times New Roman"/>
              </a:rPr>
              <a:t>Прагнули</a:t>
            </a:r>
            <a:r>
              <a:rPr lang="en-US" sz="2400" b="1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b="1" spc="-1" dirty="0" err="1">
                <a:solidFill>
                  <a:srgbClr val="000000"/>
                </a:solidFill>
                <a:latin typeface="Times New Roman"/>
              </a:rPr>
              <a:t>побудувати</a:t>
            </a:r>
            <a:r>
              <a:rPr lang="en-US" sz="2400" b="1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b="1" spc="-1" dirty="0" err="1">
                <a:solidFill>
                  <a:srgbClr val="000000"/>
                </a:solidFill>
                <a:latin typeface="Times New Roman"/>
              </a:rPr>
              <a:t>державу</a:t>
            </a:r>
            <a:endParaRPr lang="en-US" sz="2400" spc="-1" dirty="0"/>
          </a:p>
        </p:txBody>
      </p:sp>
      <p:sp>
        <p:nvSpPr>
          <p:cNvPr id="7" name="Прямоугольник 6">
            <a:extLst>
              <a:ext uri="{FF2B5EF4-FFF2-40B4-BE49-F238E27FC236}"/>
            </a:extLst>
          </p:cNvPr>
          <p:cNvSpPr/>
          <p:nvPr/>
        </p:nvSpPr>
        <p:spPr>
          <a:xfrm>
            <a:off x="0" y="6492875"/>
            <a:ext cx="9144000" cy="3651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  <p:sp>
        <p:nvSpPr>
          <p:cNvPr id="8" name="Прямоугольник 7">
            <a:extLst>
              <a:ext uri="{FF2B5EF4-FFF2-40B4-BE49-F238E27FC236}"/>
            </a:extLst>
          </p:cNvPr>
          <p:cNvSpPr/>
          <p:nvPr/>
        </p:nvSpPr>
        <p:spPr>
          <a:xfrm>
            <a:off x="0" y="-9525"/>
            <a:ext cx="9144000" cy="3651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  <p:sp>
        <p:nvSpPr>
          <p:cNvPr id="9" name="CustomShape 2">
            <a:extLst>
              <a:ext uri="{FF2B5EF4-FFF2-40B4-BE49-F238E27FC236}"/>
            </a:extLst>
          </p:cNvPr>
          <p:cNvSpPr/>
          <p:nvPr/>
        </p:nvSpPr>
        <p:spPr>
          <a:xfrm rot="16200000">
            <a:off x="3635375" y="3070225"/>
            <a:ext cx="473075" cy="4079875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560">
            <a:solidFill>
              <a:srgbClr val="00206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/>
            </a:extLst>
          </p:cNvPr>
          <p:cNvSpPr/>
          <p:nvPr/>
        </p:nvSpPr>
        <p:spPr>
          <a:xfrm>
            <a:off x="0" y="6492875"/>
            <a:ext cx="9144000" cy="3651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  <p:sp>
        <p:nvSpPr>
          <p:cNvPr id="6" name="Прямоугольник 5">
            <a:extLst>
              <a:ext uri="{FF2B5EF4-FFF2-40B4-BE49-F238E27FC236}"/>
            </a:extLst>
          </p:cNvPr>
          <p:cNvSpPr/>
          <p:nvPr/>
        </p:nvSpPr>
        <p:spPr>
          <a:xfrm>
            <a:off x="0" y="-36513"/>
            <a:ext cx="9144000" cy="3651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  <p:pic>
        <p:nvPicPr>
          <p:cNvPr id="54275" name="Рисунок 2" descr="Изображение выглядит как человек, стоит, мужчина, внешний&#10;&#10;Автоматически созданное описание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92688" y="1249363"/>
            <a:ext cx="4019550" cy="435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Рисунок 6" descr="Изображение выглядит как велосипед, сидит, черный, стоит&#10;&#10;Автоматически созданное описание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1763" y="1676400"/>
            <a:ext cx="4572000" cy="342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ustomShape 2">
            <a:extLst>
              <a:ext uri="{FF2B5EF4-FFF2-40B4-BE49-F238E27FC236}"/>
            </a:extLst>
          </p:cNvPr>
          <p:cNvSpPr/>
          <p:nvPr/>
        </p:nvSpPr>
        <p:spPr>
          <a:xfrm>
            <a:off x="-968930" y="5078328"/>
            <a:ext cx="6774553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Тачанка Махна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Запорізький обласний краєзнавчий музей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2000" i="1" spc="-1" dirty="0">
              <a:solidFill>
                <a:srgbClr val="FFFFFF"/>
              </a:solidFill>
              <a:highlight>
                <a:srgbClr val="000000"/>
              </a:highlight>
              <a:latin typeface="Times New Roman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spc="-1" dirty="0">
              <a:highlight>
                <a:srgbClr val="000000"/>
              </a:highlight>
            </a:endParaRPr>
          </a:p>
        </p:txBody>
      </p:sp>
      <p:sp>
        <p:nvSpPr>
          <p:cNvPr id="13" name="CustomShape 2">
            <a:extLst>
              <a:ext uri="{FF2B5EF4-FFF2-40B4-BE49-F238E27FC236}"/>
            </a:extLst>
          </p:cNvPr>
          <p:cNvSpPr/>
          <p:nvPr/>
        </p:nvSpPr>
        <p:spPr>
          <a:xfrm>
            <a:off x="5946547" y="5533987"/>
            <a:ext cx="345600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Прапор Махновців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2000" i="1" spc="-1" dirty="0">
              <a:solidFill>
                <a:srgbClr val="FFFFFF"/>
              </a:solidFill>
              <a:highlight>
                <a:srgbClr val="000000"/>
              </a:highlight>
              <a:latin typeface="Times New Roman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spc="-1" dirty="0">
              <a:highlight>
                <a:srgbClr val="000000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5625" y="465138"/>
            <a:ext cx="2808288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9" name="CustomShape 1"/>
          <p:cNvSpPr/>
          <p:nvPr/>
        </p:nvSpPr>
        <p:spPr>
          <a:xfrm>
            <a:off x="515938" y="1628775"/>
            <a:ext cx="2806700" cy="1141413"/>
          </a:xfrm>
          <a:prstGeom prst="rect">
            <a:avLst/>
          </a:prstGeom>
          <a:solidFill>
            <a:srgbClr val="FFFF00"/>
          </a:solidFill>
          <a:ln w="25560">
            <a:solidFill>
              <a:schemeClr val="accent1">
                <a:lumMod val="75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defRPr/>
            </a:pPr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Махновці </a:t>
            </a:r>
            <a:r>
              <a:rPr lang="uk-UA" sz="2000" b="1">
                <a:solidFill>
                  <a:srgbClr val="000000"/>
                </a:solidFill>
                <a:latin typeface="Times New Roman" pitchFamily="18" charset="0"/>
              </a:rPr>
              <a:t>-</a:t>
            </a:r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 нащадки і продовжувачі справи Війська Запорозького</a:t>
            </a:r>
            <a:endParaRPr lang="en-US" sz="2000"/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00" y="701675"/>
            <a:ext cx="2574925" cy="185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" name="CustomShape 2"/>
          <p:cNvSpPr/>
          <p:nvPr/>
        </p:nvSpPr>
        <p:spPr>
          <a:xfrm>
            <a:off x="5381625" y="3500438"/>
            <a:ext cx="2955925" cy="714375"/>
          </a:xfrm>
          <a:prstGeom prst="rect">
            <a:avLst/>
          </a:prstGeom>
          <a:solidFill>
            <a:srgbClr val="FFFF00"/>
          </a:solidFill>
          <a:ln w="25560">
            <a:solidFill>
              <a:schemeClr val="accent1">
                <a:lumMod val="75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spc="-1">
                <a:solidFill>
                  <a:srgbClr val="000000"/>
                </a:solidFill>
                <a:latin typeface="Times New Roman"/>
              </a:rPr>
              <a:t>Л. Винар</a:t>
            </a:r>
            <a:endParaRPr lang="en-US" sz="2400" spc="-1"/>
          </a:p>
        </p:txBody>
      </p:sp>
      <p:pic>
        <p:nvPicPr>
          <p:cNvPr id="5530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4163" y="4799013"/>
            <a:ext cx="2955925" cy="137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2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32138" y="3857625"/>
            <a:ext cx="1895475" cy="172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>
            <a:extLst>
              <a:ext uri="{FF2B5EF4-FFF2-40B4-BE49-F238E27FC236}"/>
            </a:extLst>
          </p:cNvPr>
          <p:cNvSpPr/>
          <p:nvPr/>
        </p:nvSpPr>
        <p:spPr>
          <a:xfrm>
            <a:off x="0" y="6492875"/>
            <a:ext cx="9144000" cy="3651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  <p:sp>
        <p:nvSpPr>
          <p:cNvPr id="9" name="Прямоугольник 8">
            <a:extLst>
              <a:ext uri="{FF2B5EF4-FFF2-40B4-BE49-F238E27FC236}"/>
            </a:extLst>
          </p:cNvPr>
          <p:cNvSpPr/>
          <p:nvPr/>
        </p:nvSpPr>
        <p:spPr>
          <a:xfrm>
            <a:off x="0" y="-36513"/>
            <a:ext cx="9144000" cy="3651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extShape 1"/>
          <p:cNvSpPr txBox="1"/>
          <p:nvPr/>
        </p:nvSpPr>
        <p:spPr>
          <a:xfrm>
            <a:off x="371475" y="0"/>
            <a:ext cx="9734550" cy="1550988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3200" b="1">
                <a:solidFill>
                  <a:srgbClr val="FCD5B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Махновці і Директорія</a:t>
            </a:r>
            <a:endParaRPr lang="ru-RU" sz="3200">
              <a:solidFill>
                <a:srgbClr val="FCD5B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155" name="TextShape 2"/>
          <p:cNvSpPr txBox="1"/>
          <p:nvPr/>
        </p:nvSpPr>
        <p:spPr>
          <a:xfrm>
            <a:off x="3725863" y="1600200"/>
            <a:ext cx="5507037" cy="4643438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593725" indent="-457200">
              <a:spcBef>
                <a:spcPts val="563"/>
              </a:spcBef>
              <a:buClr>
                <a:srgbClr val="F9F9F9"/>
              </a:buClr>
              <a:buSzPct val="65000"/>
              <a:buFont typeface="Wingdings" pitchFamily="2" charset="2"/>
              <a:buChar char="q"/>
              <a:defRPr/>
            </a:pPr>
            <a:r>
              <a:rPr lang="ru-RU" sz="2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Відносини махновців з українською владою були суперечливими (від утворення військових союзів до їх розривів);</a:t>
            </a:r>
          </a:p>
          <a:p>
            <a:pPr marL="593725" indent="-457200">
              <a:spcBef>
                <a:spcPts val="563"/>
              </a:spcBef>
              <a:buClr>
                <a:srgbClr val="F9F9F9"/>
              </a:buClr>
              <a:buSzPct val="65000"/>
              <a:buFont typeface="Wingdings" pitchFamily="2" charset="2"/>
              <a:buChar char="q"/>
              <a:defRPr/>
            </a:pPr>
            <a:r>
              <a:rPr lang="ru-RU" sz="2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махновці перебували в конфронтації з українською владою, вбачаючи в них конкурентів;</a:t>
            </a:r>
          </a:p>
          <a:p>
            <a:pPr marL="593725" indent="-457200">
              <a:spcBef>
                <a:spcPts val="563"/>
              </a:spcBef>
              <a:buClr>
                <a:srgbClr val="F9F9F9"/>
              </a:buClr>
              <a:buSzPct val="65000"/>
              <a:buFont typeface="Wingdings" pitchFamily="2" charset="2"/>
              <a:buChar char="q"/>
              <a:defRPr/>
            </a:pPr>
            <a:r>
              <a:rPr lang="ru-RU" sz="2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Більш дієвими були військові союзи махновців з</a:t>
            </a:r>
            <a:r>
              <a:rPr lang="ru-RU" sz="28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ru-RU" sz="2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більшовиками.</a:t>
            </a:r>
            <a:endParaRPr lang="ru-RU" sz="24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marL="593725" indent="-457200">
              <a:spcBef>
                <a:spcPts val="563"/>
              </a:spcBef>
              <a:buClr>
                <a:srgbClr val="F9F9F9"/>
              </a:buClr>
              <a:buSzPct val="65000"/>
              <a:defRPr/>
            </a:pPr>
            <a:endParaRPr lang="ru-RU" sz="24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/>
            </a:extLst>
          </p:cNvPr>
          <p:cNvSpPr/>
          <p:nvPr/>
        </p:nvSpPr>
        <p:spPr>
          <a:xfrm>
            <a:off x="0" y="6492875"/>
            <a:ext cx="9144000" cy="3651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  <p:sp>
        <p:nvSpPr>
          <p:cNvPr id="6" name="Прямоугольник 5">
            <a:extLst>
              <a:ext uri="{FF2B5EF4-FFF2-40B4-BE49-F238E27FC236}"/>
            </a:extLst>
          </p:cNvPr>
          <p:cNvSpPr/>
          <p:nvPr/>
        </p:nvSpPr>
        <p:spPr>
          <a:xfrm>
            <a:off x="0" y="-36513"/>
            <a:ext cx="9144000" cy="3651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  <p:pic>
        <p:nvPicPr>
          <p:cNvPr id="5632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7550" y="1106488"/>
            <a:ext cx="3008313" cy="451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stomShape 1">
            <a:extLst>
              <a:ext uri="{FF2B5EF4-FFF2-40B4-BE49-F238E27FC236}"/>
            </a:extLst>
          </p:cNvPr>
          <p:cNvSpPr/>
          <p:nvPr/>
        </p:nvSpPr>
        <p:spPr>
          <a:xfrm>
            <a:off x="-1054556" y="5222030"/>
            <a:ext cx="6552360" cy="14909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spc="-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Times New Roman"/>
              </a:rPr>
              <a:t>Пам’ятник Н. Махну,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spc="-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Гуляйполе,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spc="-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скульптор: В. Дубинін,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spc="-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2009 р.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1"/>
          <p:cNvSpPr/>
          <p:nvPr/>
        </p:nvSpPr>
        <p:spPr>
          <a:xfrm>
            <a:off x="3503427" y="1837825"/>
            <a:ext cx="655236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spc="-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latin typeface="Times New Roman"/>
              </a:rPr>
              <a:t>Махновці</a:t>
            </a:r>
            <a:r>
              <a:rPr lang="en-US" sz="2000" b="1" spc="-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latin typeface="Times New Roman"/>
              </a:rPr>
              <a:t> </a:t>
            </a:r>
            <a:r>
              <a:rPr lang="en-US" sz="2000" b="1" spc="-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latin typeface="Times New Roman"/>
              </a:rPr>
              <a:t>на</a:t>
            </a:r>
            <a:r>
              <a:rPr lang="en-US" sz="2000" b="1" spc="-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latin typeface="Times New Roman"/>
              </a:rPr>
              <a:t> </a:t>
            </a:r>
            <a:r>
              <a:rPr lang="en-US" sz="2000" b="1" spc="-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latin typeface="Times New Roman"/>
              </a:rPr>
              <a:t>станції</a:t>
            </a:r>
            <a:r>
              <a:rPr lang="en-US" sz="2000" b="1" spc="-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latin typeface="Times New Roman"/>
              </a:rPr>
              <a:t> </a:t>
            </a:r>
            <a:r>
              <a:rPr lang="en-US" sz="2000" b="1" spc="-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latin typeface="Times New Roman"/>
              </a:rPr>
              <a:t>Пологи</a:t>
            </a:r>
            <a:endParaRPr lang="en-US" sz="2000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C0C0C0"/>
              </a:highlight>
            </a:endParaRPr>
          </a:p>
        </p:txBody>
      </p:sp>
      <p:sp>
        <p:nvSpPr>
          <p:cNvPr id="4" name="Прямоугольник 3">
            <a:extLst>
              <a:ext uri="{FF2B5EF4-FFF2-40B4-BE49-F238E27FC236}"/>
            </a:extLst>
          </p:cNvPr>
          <p:cNvSpPr/>
          <p:nvPr/>
        </p:nvSpPr>
        <p:spPr>
          <a:xfrm>
            <a:off x="0" y="6492875"/>
            <a:ext cx="9144000" cy="3651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  <p:sp>
        <p:nvSpPr>
          <p:cNvPr id="5" name="Прямоугольник 4">
            <a:extLst>
              <a:ext uri="{FF2B5EF4-FFF2-40B4-BE49-F238E27FC236}"/>
            </a:extLst>
          </p:cNvPr>
          <p:cNvSpPr/>
          <p:nvPr/>
        </p:nvSpPr>
        <p:spPr>
          <a:xfrm>
            <a:off x="0" y="-36513"/>
            <a:ext cx="9144000" cy="3651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  <p:pic>
        <p:nvPicPr>
          <p:cNvPr id="5734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3" y="560388"/>
            <a:ext cx="4856162" cy="334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Shape 1">
            <a:extLst>
              <a:ext uri="{FF2B5EF4-FFF2-40B4-BE49-F238E27FC236}"/>
            </a:extLst>
          </p:cNvPr>
          <p:cNvSpPr txBox="1"/>
          <p:nvPr/>
        </p:nvSpPr>
        <p:spPr>
          <a:xfrm>
            <a:off x="-420688" y="4137025"/>
            <a:ext cx="9688513" cy="2236788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547688">
              <a:lnSpc>
                <a:spcPct val="80000"/>
              </a:lnSpc>
              <a:spcBef>
                <a:spcPts val="800"/>
              </a:spcBef>
              <a:defRPr/>
            </a:pPr>
            <a:r>
              <a:rPr lang="ru-RU" sz="2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Наприкінці 1920 – на початку 1921 рр. махновці почали схилятися до визнання необхідності врахування національного фактору у визвольній боротьбі і навіть спільних дій з українськими силами. </a:t>
            </a:r>
          </a:p>
          <a:p>
            <a:pPr marL="547688">
              <a:lnSpc>
                <a:spcPct val="80000"/>
              </a:lnSpc>
              <a:spcBef>
                <a:spcPts val="800"/>
              </a:spcBef>
              <a:defRPr/>
            </a:pPr>
            <a:r>
              <a:rPr lang="ru-RU" sz="2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До таких висновків Н. Махна невідворотно вела логіка боротьби, зокрема селянський, український характер повстанськиго руху.</a:t>
            </a:r>
            <a:endParaRPr lang="ru-RU" sz="24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marL="547688">
              <a:lnSpc>
                <a:spcPct val="80000"/>
              </a:lnSpc>
              <a:spcBef>
                <a:spcPts val="563"/>
              </a:spcBef>
              <a:defRPr/>
            </a:pPr>
            <a:endParaRPr lang="ru-RU" sz="2400">
              <a:solidFill>
                <a:srgbClr val="000000"/>
              </a:solidFill>
              <a:latin typeface="Calibri" pitchFamily="34" charset="0"/>
            </a:endParaRPr>
          </a:p>
          <a:p>
            <a:pPr marL="547688">
              <a:lnSpc>
                <a:spcPct val="80000"/>
              </a:lnSpc>
              <a:spcBef>
                <a:spcPts val="638"/>
              </a:spcBef>
              <a:defRPr/>
            </a:pPr>
            <a:endParaRPr lang="ru-RU" sz="24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extShape 1"/>
          <p:cNvSpPr txBox="1"/>
          <p:nvPr/>
        </p:nvSpPr>
        <p:spPr>
          <a:xfrm>
            <a:off x="833438" y="255588"/>
            <a:ext cx="6757987" cy="1131887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3200" b="1">
                <a:solidFill>
                  <a:srgbClr val="FFC88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Повстанські рухи на Півдні України (1920 р)</a:t>
            </a:r>
            <a:endParaRPr lang="ru-RU" sz="3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61025" y="1327150"/>
            <a:ext cx="3073400" cy="455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1" name="CustomShape 2"/>
          <p:cNvSpPr/>
          <p:nvPr/>
        </p:nvSpPr>
        <p:spPr>
          <a:xfrm>
            <a:off x="182563" y="2073275"/>
            <a:ext cx="5307012" cy="47847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547688" indent="-409575">
              <a:spcBef>
                <a:spcPts val="525"/>
              </a:spcBef>
              <a:buClr>
                <a:srgbClr val="F9F9F9"/>
              </a:buClr>
              <a:buSzPct val="65000"/>
              <a:buFont typeface="Wingdings 2" pitchFamily="18" charset="2"/>
              <a:buChar char=""/>
              <a:defRPr/>
            </a:pPr>
            <a:r>
              <a:rPr lang="en-US" sz="26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Степова дивізія, на чолі з К</a:t>
            </a:r>
            <a:r>
              <a:rPr lang="uk-UA" sz="26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.</a:t>
            </a:r>
            <a:r>
              <a:rPr lang="en-US" sz="26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Пестушко (Кость Степовий - Блакитний).</a:t>
            </a:r>
            <a:r>
              <a:rPr lang="uk-UA" sz="26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Холодний Яр.</a:t>
            </a:r>
            <a:endParaRPr lang="en-US" sz="260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marL="547688" indent="-409575">
              <a:spcBef>
                <a:spcPts val="525"/>
              </a:spcBef>
              <a:buClr>
                <a:srgbClr val="F9F9F9"/>
              </a:buClr>
              <a:buSzPct val="65000"/>
              <a:buFont typeface="Wingdings 2" pitchFamily="18" charset="2"/>
              <a:buChar char=""/>
              <a:defRPr/>
            </a:pPr>
            <a:r>
              <a:rPr lang="en-US" sz="26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Загін під керівництвом Іванова та Круглова</a:t>
            </a:r>
            <a:endParaRPr lang="en-US" sz="260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marL="547688" indent="-409575">
              <a:spcBef>
                <a:spcPts val="525"/>
              </a:spcBef>
              <a:buClr>
                <a:srgbClr val="F9F9F9"/>
              </a:buClr>
              <a:buSzPct val="65000"/>
              <a:buFont typeface="Wingdings 2" pitchFamily="18" charset="2"/>
              <a:buChar char=""/>
              <a:defRPr/>
            </a:pPr>
            <a:r>
              <a:rPr lang="en-US" sz="26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Загін Лютого, Чорного та Мєдведева </a:t>
            </a:r>
          </a:p>
        </p:txBody>
      </p:sp>
      <p:sp>
        <p:nvSpPr>
          <p:cNvPr id="172" name="CustomShape 3"/>
          <p:cNvSpPr/>
          <p:nvPr/>
        </p:nvSpPr>
        <p:spPr>
          <a:xfrm>
            <a:off x="5433120" y="5878595"/>
            <a:ext cx="352800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spc="-1" dirty="0" err="1">
                <a:solidFill>
                  <a:srgbClr val="000000"/>
                </a:solidFill>
                <a:highlight>
                  <a:srgbClr val="C0C0C0"/>
                </a:highlight>
                <a:latin typeface="Times New Roman"/>
              </a:rPr>
              <a:t>Кость</a:t>
            </a:r>
            <a:r>
              <a:rPr lang="en-US" sz="2000" b="1" spc="-1" dirty="0">
                <a:solidFill>
                  <a:srgbClr val="000000"/>
                </a:solidFill>
                <a:highlight>
                  <a:srgbClr val="C0C0C0"/>
                </a:highlight>
                <a:latin typeface="Times New Roman"/>
              </a:rPr>
              <a:t> </a:t>
            </a:r>
            <a:r>
              <a:rPr lang="en-US" sz="2000" b="1" spc="-1" dirty="0" err="1">
                <a:solidFill>
                  <a:srgbClr val="000000"/>
                </a:solidFill>
                <a:highlight>
                  <a:srgbClr val="C0C0C0"/>
                </a:highlight>
                <a:latin typeface="Times New Roman"/>
              </a:rPr>
              <a:t>Степовий-Блакитний</a:t>
            </a:r>
            <a:endParaRPr lang="uk-UA" sz="2000" b="1" spc="-1" dirty="0">
              <a:solidFill>
                <a:srgbClr val="000000"/>
              </a:solidFill>
              <a:highlight>
                <a:srgbClr val="C0C0C0"/>
              </a:highlight>
              <a:latin typeface="Times New Roman"/>
            </a:endParaRPr>
          </a:p>
        </p:txBody>
      </p:sp>
      <p:sp>
        <p:nvSpPr>
          <p:cNvPr id="6" name="Прямоугольник 5">
            <a:extLst>
              <a:ext uri="{FF2B5EF4-FFF2-40B4-BE49-F238E27FC236}"/>
            </a:extLst>
          </p:cNvPr>
          <p:cNvSpPr/>
          <p:nvPr/>
        </p:nvSpPr>
        <p:spPr>
          <a:xfrm>
            <a:off x="0" y="6577013"/>
            <a:ext cx="9144000" cy="3651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  <p:sp>
        <p:nvSpPr>
          <p:cNvPr id="7" name="Прямоугольник 6">
            <a:extLst>
              <a:ext uri="{FF2B5EF4-FFF2-40B4-BE49-F238E27FC236}"/>
            </a:extLst>
          </p:cNvPr>
          <p:cNvSpPr/>
          <p:nvPr/>
        </p:nvSpPr>
        <p:spPr>
          <a:xfrm flipV="1">
            <a:off x="0" y="-52388"/>
            <a:ext cx="9144000" cy="4111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xtShape 1"/>
          <p:cNvSpPr txBox="1"/>
          <p:nvPr/>
        </p:nvSpPr>
        <p:spPr>
          <a:xfrm>
            <a:off x="3884613" y="550863"/>
            <a:ext cx="5259387" cy="6176962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363"/>
              </a:spcBef>
              <a:defRPr/>
            </a:pPr>
            <a:r>
              <a:rPr lang="ru-RU" sz="2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Книга українських емігрантів-більшовиків С.Мазлаха і В.Шахрая «До хвилі. (Що діється на Вкраїні і з Україною)» визнана ідеологічним маніфестом українського націонал-комунізму. </a:t>
            </a:r>
            <a:endParaRPr lang="ru-RU" sz="24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algn="just">
              <a:lnSpc>
                <a:spcPct val="90000"/>
              </a:lnSpc>
              <a:spcBef>
                <a:spcPts val="375"/>
              </a:spcBef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defRPr/>
            </a:pPr>
            <a:r>
              <a:rPr lang="ru-RU" sz="2000" i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"</a:t>
            </a:r>
            <a:r>
              <a:rPr lang="ru-RU" sz="2000" b="1" i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Україна може бути лише самостійною! Повірте, іншого виходу немає!... При тому підвищенні національної свідомості і напруженої волі до вільного, незалежного, самостійного життя, яку виявив український революційний національно-визвольний рух, – не може бути й мови про повернення України в стан будь-чиєї колонії...". </a:t>
            </a:r>
            <a:endParaRPr lang="ru-RU" sz="20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/>
            </a:extLst>
          </p:cNvPr>
          <p:cNvSpPr/>
          <p:nvPr/>
        </p:nvSpPr>
        <p:spPr>
          <a:xfrm>
            <a:off x="0" y="6492875"/>
            <a:ext cx="9144000" cy="3651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  <p:sp>
        <p:nvSpPr>
          <p:cNvPr id="5" name="Прямоугольник 4">
            <a:extLst>
              <a:ext uri="{FF2B5EF4-FFF2-40B4-BE49-F238E27FC236}"/>
            </a:extLst>
          </p:cNvPr>
          <p:cNvSpPr/>
          <p:nvPr/>
        </p:nvSpPr>
        <p:spPr>
          <a:xfrm>
            <a:off x="0" y="-36513"/>
            <a:ext cx="9144000" cy="3651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  <p:pic>
        <p:nvPicPr>
          <p:cNvPr id="3" name="Рисунок 2" descr="Изображение выглядит как здание&#10;&#10;Автоматически созданное описание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" y="550863"/>
            <a:ext cx="3602038" cy="5491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extShape 1"/>
          <p:cNvSpPr txBox="1"/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pc="-1">
              <a:solidFill>
                <a:srgbClr val="000000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74638"/>
            <a:ext cx="9144000" cy="658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>
            <a:extLst>
              <a:ext uri="{FF2B5EF4-FFF2-40B4-BE49-F238E27FC236}"/>
            </a:extLst>
          </p:cNvPr>
          <p:cNvSpPr/>
          <p:nvPr/>
        </p:nvSpPr>
        <p:spPr>
          <a:xfrm>
            <a:off x="0" y="6492875"/>
            <a:ext cx="9144000" cy="3651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  <p:sp>
        <p:nvSpPr>
          <p:cNvPr id="5" name="Прямоугольник 4">
            <a:extLst>
              <a:ext uri="{FF2B5EF4-FFF2-40B4-BE49-F238E27FC236}"/>
            </a:extLst>
          </p:cNvPr>
          <p:cNvSpPr/>
          <p:nvPr/>
        </p:nvSpPr>
        <p:spPr>
          <a:xfrm>
            <a:off x="0" y="-36513"/>
            <a:ext cx="9144000" cy="3651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  <p:sp>
        <p:nvSpPr>
          <p:cNvPr id="6" name="TextShape 1">
            <a:extLst>
              <a:ext uri="{FF2B5EF4-FFF2-40B4-BE49-F238E27FC236}"/>
            </a:extLst>
          </p:cNvPr>
          <p:cNvSpPr txBox="1"/>
          <p:nvPr/>
        </p:nvSpPr>
        <p:spPr>
          <a:xfrm>
            <a:off x="8649" y="4704631"/>
            <a:ext cx="4808305" cy="34058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548640" indent="-411120" fontAlgn="auto">
              <a:spcBef>
                <a:spcPts val="799"/>
              </a:spcBef>
              <a:spcAft>
                <a:spcPts val="0"/>
              </a:spcAft>
              <a:defRPr/>
            </a:pPr>
            <a:r>
              <a:rPr lang="ru-RU" sz="2400" b="1" spc="-15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</a:t>
            </a:r>
            <a:r>
              <a:rPr lang="ru-RU" sz="2400" b="1" spc="-15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У 1921-1923 </a:t>
            </a:r>
            <a:r>
              <a:rPr lang="ru-RU" sz="2400" b="1" spc="-1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рр</a:t>
            </a:r>
            <a:r>
              <a:rPr lang="ru-RU" sz="2400" b="1" spc="-15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lang="ru-RU" sz="2400" b="1" spc="-1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саме</a:t>
            </a:r>
            <a:r>
              <a:rPr lang="ru-RU" sz="2400" b="1" spc="-15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на </a:t>
            </a:r>
            <a:r>
              <a:rPr lang="ru-RU" sz="2400" b="1" spc="-1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Півдні</a:t>
            </a:r>
            <a:r>
              <a:rPr lang="ru-RU" sz="2400" b="1" spc="-15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ru-RU" sz="2400" b="1" spc="-1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України</a:t>
            </a:r>
            <a:r>
              <a:rPr lang="ru-RU" sz="2400" b="1" spc="-15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ru-RU" sz="2400" b="1" spc="-1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вперше</a:t>
            </a:r>
            <a:r>
              <a:rPr lang="ru-RU" sz="2400" b="1" spc="-15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ru-RU" sz="2400" b="1" spc="-1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було</a:t>
            </a:r>
            <a:r>
              <a:rPr lang="ru-RU" sz="2400" b="1" spc="-15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ru-RU" sz="2400" b="1" spc="-1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використано</a:t>
            </a:r>
            <a:r>
              <a:rPr lang="ru-RU" sz="2400" b="1" spc="-15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ru-RU" sz="2400" b="1" spc="-1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терор</a:t>
            </a:r>
            <a:r>
              <a:rPr lang="ru-RU" sz="2400" b="1" spc="-15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голодом, як форму                      </a:t>
            </a:r>
            <a:r>
              <a:rPr lang="ru-RU" sz="2400" b="1" spc="-1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боротьби</a:t>
            </a:r>
            <a:r>
              <a:rPr lang="ru-RU" sz="2400" b="1" spc="-15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з </a:t>
            </a:r>
            <a:r>
              <a:rPr lang="ru-RU" sz="2400" b="1" spc="-1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повстанським</a:t>
            </a:r>
            <a:r>
              <a:rPr lang="ru-RU" sz="2400" b="1" spc="-15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ru-RU" sz="2400" b="1" spc="-1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рухом</a:t>
            </a:r>
            <a:r>
              <a:rPr lang="ru-RU" sz="2400" b="1" spc="-15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</a:t>
            </a:r>
            <a:endParaRPr lang="ru-RU" sz="2400" spc="-15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C0C0C0"/>
              </a:highligh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fontAlgn="auto">
              <a:spcBef>
                <a:spcPts val="561"/>
              </a:spcBef>
              <a:spcAft>
                <a:spcPts val="0"/>
              </a:spcAft>
              <a:defRPr/>
            </a:pPr>
            <a:endParaRPr lang="ru-RU" sz="4000" spc="-1" dirty="0">
              <a:solidFill>
                <a:srgbClr val="000000"/>
              </a:solidFill>
              <a:latin typeface="Calibri"/>
              <a:ea typeface="+mn-ea"/>
              <a:cs typeface="+mn-cs"/>
            </a:endParaRPr>
          </a:p>
          <a:p>
            <a:pPr fontAlgn="auto">
              <a:spcBef>
                <a:spcPts val="641"/>
              </a:spcBef>
              <a:spcAft>
                <a:spcPts val="0"/>
              </a:spcAft>
              <a:defRPr/>
            </a:pPr>
            <a:endParaRPr lang="ru-RU" sz="4000" spc="-1" dirty="0">
              <a:solidFill>
                <a:srgbClr val="000000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extShape 1"/>
          <p:cNvSpPr txBox="1"/>
          <p:nvPr/>
        </p:nvSpPr>
        <p:spPr>
          <a:xfrm>
            <a:off x="-514350" y="719138"/>
            <a:ext cx="6145213" cy="5240337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547688">
              <a:lnSpc>
                <a:spcPct val="90000"/>
              </a:lnSpc>
              <a:spcBef>
                <a:spcPts val="800"/>
              </a:spcBef>
              <a:defRPr/>
            </a:pPr>
            <a:r>
              <a:rPr lang="ru-RU" sz="20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Після п’ятирічною боротьби ідея територіальної цілісності та суверенітету України стала настільки близькою та зрозумілою її населеню, що ігнорувати цей факт було неможливо.</a:t>
            </a:r>
          </a:p>
          <a:p>
            <a:pPr marL="547688">
              <a:lnSpc>
                <a:spcPct val="90000"/>
              </a:lnSpc>
              <a:spcBef>
                <a:spcPts val="800"/>
              </a:spcBef>
              <a:defRPr/>
            </a:pPr>
            <a:endParaRPr lang="ru-RU" sz="2000" b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marL="547688">
              <a:lnSpc>
                <a:spcPct val="90000"/>
              </a:lnSpc>
              <a:spcBef>
                <a:spcPts val="800"/>
              </a:spcBef>
              <a:defRPr/>
            </a:pPr>
            <a:r>
              <a:rPr lang="ru-RU" sz="20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За Україною були залишені формальні ознаки суверенітету: власна конституція, уряд, чітко окреслена територія, адміністративно-територіальний устрій</a:t>
            </a:r>
          </a:p>
          <a:p>
            <a:pPr marL="547688">
              <a:lnSpc>
                <a:spcPct val="90000"/>
              </a:lnSpc>
              <a:spcBef>
                <a:spcPts val="800"/>
              </a:spcBef>
              <a:defRPr/>
            </a:pPr>
            <a:endParaRPr lang="ru-RU" sz="2000" b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marL="547688">
              <a:lnSpc>
                <a:spcPct val="90000"/>
              </a:lnSpc>
              <a:spcBef>
                <a:spcPts val="800"/>
              </a:spcBef>
              <a:defRPr/>
            </a:pPr>
            <a:r>
              <a:rPr lang="ru-RU" sz="20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Це було побічним визнанням досить високого рівня національної свідомості українців.</a:t>
            </a:r>
            <a:endParaRPr lang="ru-RU" sz="20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marL="547688">
              <a:lnSpc>
                <a:spcPct val="90000"/>
              </a:lnSpc>
              <a:spcBef>
                <a:spcPts val="563"/>
              </a:spcBef>
              <a:defRPr/>
            </a:pPr>
            <a:endParaRPr lang="ru-RU" sz="2000">
              <a:solidFill>
                <a:srgbClr val="000000"/>
              </a:solidFill>
              <a:latin typeface="Calibri" pitchFamily="34" charset="0"/>
            </a:endParaRPr>
          </a:p>
          <a:p>
            <a:pPr marL="547688">
              <a:lnSpc>
                <a:spcPct val="90000"/>
              </a:lnSpc>
              <a:spcBef>
                <a:spcPts val="638"/>
              </a:spcBef>
              <a:defRPr/>
            </a:pPr>
            <a:endParaRPr lang="ru-RU" sz="20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/>
            </a:extLst>
          </p:cNvPr>
          <p:cNvSpPr/>
          <p:nvPr/>
        </p:nvSpPr>
        <p:spPr>
          <a:xfrm>
            <a:off x="0" y="6492875"/>
            <a:ext cx="9144000" cy="3651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  <p:sp>
        <p:nvSpPr>
          <p:cNvPr id="4" name="Прямоугольник 3">
            <a:extLst>
              <a:ext uri="{FF2B5EF4-FFF2-40B4-BE49-F238E27FC236}"/>
            </a:extLst>
          </p:cNvPr>
          <p:cNvSpPr/>
          <p:nvPr/>
        </p:nvSpPr>
        <p:spPr>
          <a:xfrm>
            <a:off x="0" y="-36513"/>
            <a:ext cx="9144000" cy="3651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0863" y="912813"/>
            <a:ext cx="3494087" cy="4781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stomShape 2">
            <a:extLst>
              <a:ext uri="{FF2B5EF4-FFF2-40B4-BE49-F238E27FC236}"/>
            </a:extLst>
          </p:cNvPr>
          <p:cNvSpPr/>
          <p:nvPr/>
        </p:nvSpPr>
        <p:spPr>
          <a:xfrm>
            <a:off x="6267450" y="5775325"/>
            <a:ext cx="3095625" cy="3952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spc="-1" dirty="0">
                <a:solidFill>
                  <a:srgbClr val="FFFFFF"/>
                </a:solidFill>
                <a:latin typeface="Times New Roman"/>
              </a:rPr>
              <a:t>Конституція УСРР</a:t>
            </a:r>
            <a:endParaRPr lang="ru-RU" sz="2000" b="1" spc="-1" dirty="0">
              <a:solidFill>
                <a:srgbClr val="FFFFFF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extShape 1"/>
          <p:cNvSpPr txBox="1"/>
          <p:nvPr/>
        </p:nvSpPr>
        <p:spPr>
          <a:xfrm>
            <a:off x="5291138" y="960438"/>
            <a:ext cx="3657600" cy="5532437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80000"/>
              </a:lnSpc>
              <a:spcBef>
                <a:spcPts val="1125"/>
              </a:spcBef>
              <a:defRPr/>
            </a:pPr>
            <a:r>
              <a:rPr lang="ru-RU" sz="2000" b="1">
                <a:solidFill>
                  <a:srgbClr val="FFC88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Свою подальшу політику щодо України більшовики змушені були проводити з урахуванням факту збереженого суверенітету УСРР.</a:t>
            </a:r>
          </a:p>
          <a:p>
            <a:pPr>
              <a:lnSpc>
                <a:spcPct val="80000"/>
              </a:lnSpc>
              <a:spcBef>
                <a:spcPts val="1125"/>
              </a:spcBef>
              <a:defRPr/>
            </a:pPr>
            <a:endParaRPr lang="uk-UA" sz="2000" b="1">
              <a:solidFill>
                <a:srgbClr val="FFC88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>
              <a:lnSpc>
                <a:spcPct val="80000"/>
              </a:lnSpc>
              <a:spcBef>
                <a:spcPts val="1125"/>
              </a:spcBef>
              <a:defRPr/>
            </a:pPr>
            <a:endParaRPr lang="ru-RU" sz="2000" b="1">
              <a:solidFill>
                <a:srgbClr val="FFC88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>
              <a:lnSpc>
                <a:spcPct val="80000"/>
              </a:lnSpc>
              <a:spcBef>
                <a:spcPts val="1125"/>
              </a:spcBef>
              <a:defRPr/>
            </a:pPr>
            <a:r>
              <a:rPr lang="ru-RU" sz="2000" b="1">
                <a:solidFill>
                  <a:srgbClr val="F2DCD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Це стало їхньою грандіозною поразкою в боротьбі з українським національно-визвольним рухом.</a:t>
            </a:r>
            <a:r>
              <a:rPr lang="ru-RU" sz="2000"/>
              <a:t/>
            </a:r>
            <a:br>
              <a:rPr lang="ru-RU" sz="2000"/>
            </a:br>
            <a:r>
              <a:rPr lang="ru-RU" sz="1200"/>
              <a:t/>
            </a:r>
            <a:br>
              <a:rPr lang="ru-RU" sz="1200"/>
            </a:br>
            <a:endParaRPr lang="ru-RU" sz="35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/>
            </a:extLst>
          </p:cNvPr>
          <p:cNvSpPr/>
          <p:nvPr/>
        </p:nvSpPr>
        <p:spPr>
          <a:xfrm>
            <a:off x="0" y="6492875"/>
            <a:ext cx="9144000" cy="3651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  <p:sp>
        <p:nvSpPr>
          <p:cNvPr id="4" name="Прямоугольник 3">
            <a:extLst>
              <a:ext uri="{FF2B5EF4-FFF2-40B4-BE49-F238E27FC236}"/>
            </a:extLst>
          </p:cNvPr>
          <p:cNvSpPr/>
          <p:nvPr/>
        </p:nvSpPr>
        <p:spPr>
          <a:xfrm>
            <a:off x="0" y="-36513"/>
            <a:ext cx="9144000" cy="3651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  <p:pic>
        <p:nvPicPr>
          <p:cNvPr id="61444" name="Рисунок 4" descr="https://geomap.com.ua/images/uh10a/08/39_resize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300" y="1554163"/>
            <a:ext cx="5049838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ustomShape 2">
            <a:extLst>
              <a:ext uri="{FF2B5EF4-FFF2-40B4-BE49-F238E27FC236}"/>
            </a:extLst>
          </p:cNvPr>
          <p:cNvSpPr/>
          <p:nvPr/>
        </p:nvSpPr>
        <p:spPr>
          <a:xfrm>
            <a:off x="1217613" y="5011738"/>
            <a:ext cx="3097212" cy="3952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spc="-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Маніфестація в Одесі</a:t>
            </a:r>
            <a:endParaRPr lang="ru-RU" sz="2000" b="1" spc="-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62466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uk-UA" smtClean="0"/>
          </a:p>
          <a:p>
            <a:pPr eaLnBrk="1" hangingPunct="1"/>
            <a:endParaRPr lang="uk-UA" smtClean="0"/>
          </a:p>
          <a:p>
            <a:pPr eaLnBrk="1" hangingPunct="1"/>
            <a:endParaRPr lang="uk-UA" smtClean="0"/>
          </a:p>
          <a:p>
            <a:pPr eaLnBrk="1" hangingPunct="1"/>
            <a:endParaRPr lang="uk-UA" smtClean="0"/>
          </a:p>
          <a:p>
            <a:pPr algn="ctr" eaLnBrk="1" hangingPunct="1">
              <a:buFont typeface="Arial" charset="0"/>
              <a:buNone/>
            </a:pPr>
            <a:r>
              <a:rPr lang="uk-UA" sz="4000" b="1" i="1" smtClean="0"/>
              <a:t>ДЯКУЄМО ЗА УВАГУ</a:t>
            </a:r>
          </a:p>
          <a:p>
            <a:pPr eaLnBrk="1" hangingPunct="1"/>
            <a:endParaRPr lang="ru-RU" sz="4000" b="1" i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Рисунок 9" descr="Изображение выглядит как текст, карта&#10;&#10;Автоматически созданное описание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60763" y="365125"/>
            <a:ext cx="5583237" cy="432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одзаголовок 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0" y="1068388"/>
            <a:ext cx="3533775" cy="366871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/>
            </a:pPr>
            <a:r>
              <a:rPr lang="uk-UA" sz="2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17 лютого 1919 р. за доповіддю Й. Сталіна була ухвалена постанова Ради праці й оборони за підписом В. Леніна, у якій зазначалося: «Просити тов. Сталіна через Бюро ЦК провести знищення Кривдонбасу».</a:t>
            </a:r>
          </a:p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/>
            </a:pPr>
            <a:endParaRPr lang="uk-UA" sz="24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/>
            </a:pPr>
            <a:endParaRPr lang="uk-UA" sz="24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12" name="Подзаголовок 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0" y="4887913"/>
            <a:ext cx="8978900" cy="1787525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/>
            </a:pPr>
            <a:endParaRPr lang="uk-UA" sz="20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/>
            </a:pPr>
            <a:r>
              <a:rPr lang="uk-UA" sz="20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Більшовицьке керівництво відкинуло сумнівну справу відтворення на Півдні України автономних радянських республік у складі РСФРР.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/>
            </a:pPr>
            <a:endParaRPr lang="uk-UA" sz="20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3651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  <p:sp>
        <p:nvSpPr>
          <p:cNvPr id="6" name="Прямоугольник 5">
            <a:extLst>
              <a:ext uri="{FF2B5EF4-FFF2-40B4-BE49-F238E27FC236}"/>
            </a:extLst>
          </p:cNvPr>
          <p:cNvSpPr/>
          <p:nvPr/>
        </p:nvSpPr>
        <p:spPr>
          <a:xfrm>
            <a:off x="0" y="6492875"/>
            <a:ext cx="9144000" cy="3651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/>
            </a:extLst>
          </p:cNvPr>
          <p:cNvSpPr/>
          <p:nvPr/>
        </p:nvSpPr>
        <p:spPr>
          <a:xfrm>
            <a:off x="0" y="6492875"/>
            <a:ext cx="9144000" cy="3651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  <p:sp>
        <p:nvSpPr>
          <p:cNvPr id="9" name="Прямоугольник 8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3651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  <p:sp>
        <p:nvSpPr>
          <p:cNvPr id="5" name="CustomShape 3"/>
          <p:cNvSpPr/>
          <p:nvPr/>
        </p:nvSpPr>
        <p:spPr>
          <a:xfrm>
            <a:off x="398629" y="1380134"/>
            <a:ext cx="4296660" cy="3783533"/>
          </a:xfrm>
          <a:prstGeom prst="roundRect">
            <a:avLst>
              <a:gd name="adj" fmla="val 16667"/>
            </a:avLst>
          </a:prstGeom>
          <a:ln>
            <a:solidFill>
              <a:srgbClr val="46AAC4"/>
            </a:solidFill>
            <a:round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tIns="45000" rIns="90000" bIns="45000" anchor="ctr"/>
          <a:lstStyle/>
          <a:p>
            <a:pPr>
              <a:defRPr/>
            </a:pPr>
            <a:r>
              <a:rPr lang="uk-UA" b="1">
                <a:solidFill>
                  <a:srgbClr val="000000"/>
                </a:solidFill>
                <a:latin typeface="Calibri" pitchFamily="34" charset="0"/>
              </a:rPr>
              <a:t>У 1919 р. радянський уряд України поширював свої владні повноваження на ті самі території, де свого часу УЦР оголосила УНР, які вважав невід’ємною складовою Української Держави Гетьман П.Скоропадський і на суверенітет над якими претендувала після антигетьманського повстання відроджена УНР.</a:t>
            </a:r>
            <a:endParaRPr lang="en-US">
              <a:latin typeface="Calibri" pitchFamily="34" charset="0"/>
            </a:endParaRPr>
          </a:p>
        </p:txBody>
      </p:sp>
      <p:sp>
        <p:nvSpPr>
          <p:cNvPr id="12" name="CustomShape 2">
            <a:extLst>
              <a:ext uri="{FF2B5EF4-FFF2-40B4-BE49-F238E27FC236}"/>
            </a:extLst>
          </p:cNvPr>
          <p:cNvSpPr/>
          <p:nvPr/>
        </p:nvSpPr>
        <p:spPr>
          <a:xfrm>
            <a:off x="5380084" y="5736202"/>
            <a:ext cx="3620078" cy="4571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i="1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Більшовицький плакат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2000" i="1" spc="-1" dirty="0">
              <a:solidFill>
                <a:srgbClr val="FFFFFF"/>
              </a:solidFill>
              <a:highlight>
                <a:srgbClr val="000000"/>
              </a:highlight>
              <a:latin typeface="Times New Roman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spc="-1" dirty="0">
              <a:highlight>
                <a:srgbClr val="000000"/>
              </a:highlight>
            </a:endParaRPr>
          </a:p>
        </p:txBody>
      </p:sp>
      <p:pic>
        <p:nvPicPr>
          <p:cNvPr id="32775" name="Содержимое 3" descr="https://geomap.com.ua/images/uh10a/08/40_resize.jpg">
            <a:hlinkClick r:id="rId2"/>
          </p:cNvPr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7150" y="774700"/>
            <a:ext cx="3421063" cy="499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/>
            </a:extLst>
          </p:cNvPr>
          <p:cNvSpPr/>
          <p:nvPr/>
        </p:nvSpPr>
        <p:spPr>
          <a:xfrm>
            <a:off x="0" y="-36513"/>
            <a:ext cx="9144000" cy="3651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  <p:sp>
        <p:nvSpPr>
          <p:cNvPr id="8" name="Прямоугольник 7">
            <a:extLst>
              <a:ext uri="{FF2B5EF4-FFF2-40B4-BE49-F238E27FC236}"/>
            </a:extLst>
          </p:cNvPr>
          <p:cNvSpPr/>
          <p:nvPr/>
        </p:nvSpPr>
        <p:spPr>
          <a:xfrm>
            <a:off x="0" y="6492875"/>
            <a:ext cx="9144000" cy="3651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  <p:sp>
        <p:nvSpPr>
          <p:cNvPr id="4" name="Подзаголовок 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5187950" y="1406525"/>
            <a:ext cx="4068763" cy="35655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uk-UA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Подзаголовок 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182563" y="4710113"/>
            <a:ext cx="8961437" cy="356552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/>
            </a:pPr>
            <a:r>
              <a:rPr lang="uk-UA" sz="2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Населення регіону, незважаючи на зміни політичних режимів, звикало до того, що живе саме на території України, а не в Новоросії. Ця обставина зберегла для українців південний регіон – частину їх спільної Батьківщини.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/>
            </a:pPr>
            <a:endParaRPr lang="uk-UA" sz="28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10" name="Picture 4">
            <a:extLst>
              <a:ext uri="{FF2B5EF4-FFF2-40B4-BE49-F238E27FC236}"/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2400" y="361950"/>
            <a:ext cx="6299200" cy="4175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sp>
        <p:nvSpPr>
          <p:cNvPr id="11" name="Подзаголовок 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2520950" y="4233863"/>
            <a:ext cx="8561388" cy="3565525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/>
            </a:pPr>
            <a:r>
              <a:rPr lang="uk-UA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м.Одеса 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/>
            </a:pPr>
            <a:endParaRPr lang="uk-UA" sz="28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/>
            </a:extLst>
          </p:cNvPr>
          <p:cNvSpPr/>
          <p:nvPr/>
        </p:nvSpPr>
        <p:spPr>
          <a:xfrm>
            <a:off x="0" y="-36513"/>
            <a:ext cx="9144000" cy="3651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  <p:sp>
        <p:nvSpPr>
          <p:cNvPr id="8" name="Прямоугольник 7">
            <a:extLst>
              <a:ext uri="{FF2B5EF4-FFF2-40B4-BE49-F238E27FC236}"/>
            </a:extLst>
          </p:cNvPr>
          <p:cNvSpPr/>
          <p:nvPr/>
        </p:nvSpPr>
        <p:spPr>
          <a:xfrm>
            <a:off x="0" y="6492875"/>
            <a:ext cx="9144000" cy="3651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  <p:pic>
        <p:nvPicPr>
          <p:cNvPr id="3" name="Рисунок 2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8" y="473075"/>
            <a:ext cx="9123362" cy="29448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одзаголовок 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61913" y="3562350"/>
            <a:ext cx="9020175" cy="356393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000"/>
              </a:spcBef>
              <a:buFont typeface="Arial" charset="0"/>
              <a:buNone/>
              <a:defRPr/>
            </a:pPr>
            <a:r>
              <a:rPr lang="uk-UA" sz="2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У січні 1919 р. Х. Раковський (голова Тимчасового робітничо-селянського уряду України) опублікував в московських «Известиях ВЦИК» статтю «Безнадежное дело», у якій стверджував, що українського народу не існує….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/>
            </a:pPr>
            <a:endParaRPr lang="uk-UA" sz="24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/>
            </a:extLst>
          </p:cNvPr>
          <p:cNvSpPr/>
          <p:nvPr/>
        </p:nvSpPr>
        <p:spPr>
          <a:xfrm>
            <a:off x="0" y="-36513"/>
            <a:ext cx="9144000" cy="3651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  <p:sp>
        <p:nvSpPr>
          <p:cNvPr id="8" name="Прямоугольник 7">
            <a:extLst>
              <a:ext uri="{FF2B5EF4-FFF2-40B4-BE49-F238E27FC236}"/>
            </a:extLst>
          </p:cNvPr>
          <p:cNvSpPr/>
          <p:nvPr/>
        </p:nvSpPr>
        <p:spPr>
          <a:xfrm>
            <a:off x="0" y="6492875"/>
            <a:ext cx="9144000" cy="3651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  <p:sp>
        <p:nvSpPr>
          <p:cNvPr id="4" name="Подзаголовок 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0" y="328613"/>
            <a:ext cx="9020175" cy="3565525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000"/>
              </a:spcBef>
              <a:buFont typeface="Arial" charset="0"/>
              <a:buNone/>
              <a:defRPr/>
            </a:pPr>
            <a:r>
              <a:rPr lang="uk-UA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У 1919 р. більшовики не наважилися вивести Південь зі складу УСРР. Всі спроби поставили під сумнів український характер Півдня наштовхнулися на жорстокий опір. Він мав загальнонаціональний характер. </a:t>
            </a:r>
          </a:p>
          <a:p>
            <a:pPr>
              <a:spcBef>
                <a:spcPts val="1000"/>
              </a:spcBef>
              <a:buFont typeface="Arial" charset="0"/>
              <a:buNone/>
              <a:defRPr/>
            </a:pPr>
            <a:r>
              <a:rPr lang="uk-UA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Головною силою антибільшовицького опору стало українське селянство. Селяни відстоювали своє природне право на землю і волю. У цій боротьбі посилювалося їх відчуття приналежності до українство, кристалізувалася національна свідомість.</a:t>
            </a:r>
          </a:p>
        </p:txBody>
      </p:sp>
      <p:pic>
        <p:nvPicPr>
          <p:cNvPr id="35844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7875" y="2506663"/>
            <a:ext cx="7588250" cy="351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одзаголовок 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292100" y="6070600"/>
            <a:ext cx="8559800" cy="3565525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/>
            </a:pPr>
            <a:r>
              <a:rPr lang="ru-RU" sz="1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Одеські комсомольці йдуть на боротьбу з повстанцями, 1920 р</a:t>
            </a:r>
            <a:r>
              <a:rPr lang="ru-RU" sz="1400" b="1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  <a:endParaRPr lang="uk-UA" sz="14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2625" y="519113"/>
            <a:ext cx="2547938" cy="541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" name="CustomShape 1"/>
          <p:cNvSpPr/>
          <p:nvPr/>
        </p:nvSpPr>
        <p:spPr>
          <a:xfrm>
            <a:off x="-1697038" y="5932488"/>
            <a:ext cx="7424738" cy="7000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spc="-1" dirty="0">
                <a:solidFill>
                  <a:srgbClr val="FFFFFF"/>
                </a:solidFill>
                <a:latin typeface="Times New Roman"/>
              </a:rPr>
              <a:t>М. </a:t>
            </a:r>
            <a:r>
              <a:rPr lang="ru-RU" sz="2000" b="1" spc="-1" dirty="0" err="1">
                <a:solidFill>
                  <a:srgbClr val="FFFFFF"/>
                </a:solidFill>
                <a:latin typeface="Times New Roman"/>
              </a:rPr>
              <a:t>Григор</a:t>
            </a:r>
            <a:r>
              <a:rPr lang="uk-UA" sz="2000" b="1" spc="-1" dirty="0">
                <a:solidFill>
                  <a:srgbClr val="FFFFFF"/>
                </a:solidFill>
                <a:latin typeface="Times New Roman"/>
              </a:rPr>
              <a:t>’</a:t>
            </a:r>
            <a:r>
              <a:rPr lang="uk-UA" sz="2000" b="1" spc="-1" dirty="0" err="1">
                <a:solidFill>
                  <a:srgbClr val="FFFFFF"/>
                </a:solidFill>
                <a:latin typeface="Times New Roman"/>
              </a:rPr>
              <a:t>єв</a:t>
            </a:r>
            <a:r>
              <a:rPr lang="uk-UA" sz="2000" b="1" spc="-1" dirty="0">
                <a:solidFill>
                  <a:srgbClr val="FFFFFF"/>
                </a:solidFill>
                <a:latin typeface="Times New Roman"/>
              </a:rPr>
              <a:t> </a:t>
            </a:r>
            <a:endParaRPr lang="en-US" sz="2000" spc="-1" dirty="0"/>
          </a:p>
        </p:txBody>
      </p:sp>
      <p:sp>
        <p:nvSpPr>
          <p:cNvPr id="6" name="Прямоугольник 5">
            <a:extLst>
              <a:ext uri="{FF2B5EF4-FFF2-40B4-BE49-F238E27FC236}"/>
            </a:extLst>
          </p:cNvPr>
          <p:cNvSpPr/>
          <p:nvPr/>
        </p:nvSpPr>
        <p:spPr>
          <a:xfrm>
            <a:off x="0" y="6492875"/>
            <a:ext cx="9144000" cy="3651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  <p:sp>
        <p:nvSpPr>
          <p:cNvPr id="7" name="Прямоугольник 6">
            <a:extLst>
              <a:ext uri="{FF2B5EF4-FFF2-40B4-BE49-F238E27FC236}"/>
            </a:extLst>
          </p:cNvPr>
          <p:cNvSpPr/>
          <p:nvPr/>
        </p:nvSpPr>
        <p:spPr>
          <a:xfrm>
            <a:off x="0" y="-26988"/>
            <a:ext cx="9144000" cy="3635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3317875" y="990600"/>
            <a:ext cx="5611813" cy="503555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/>
            </a:pPr>
            <a:r>
              <a:rPr lang="uk-UA" sz="20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У травні 1919 р. М. Григор’єв очолив найбільше в 1919 р. антибільшовицьке повстання на Півдні України. 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/>
            </a:pPr>
            <a:endParaRPr lang="uk-UA" sz="20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/>
            </a:pPr>
            <a:endParaRPr lang="uk-UA" sz="20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/>
            </a:pPr>
            <a:r>
              <a:rPr lang="uk-UA" sz="20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Військові дії проти більшовиків отаман розпочав після того, як 7 травня одержав наказ виступити форсованим маршем на Бессарабію для підтримки там революційної влади</a:t>
            </a:r>
            <a:r>
              <a:rPr lang="uk-UA" sz="2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.</a:t>
            </a:r>
            <a:endParaRPr lang="uk-UA" sz="240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3362</TotalTime>
  <Words>904</Words>
  <Application>Microsoft Office PowerPoint</Application>
  <PresentationFormat>Экран (4:3)</PresentationFormat>
  <Paragraphs>88</Paragraphs>
  <Slides>33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26</vt:i4>
      </vt:variant>
      <vt:variant>
        <vt:lpstr>Заголовки слайдов</vt:lpstr>
      </vt:variant>
      <vt:variant>
        <vt:i4>33</vt:i4>
      </vt:variant>
    </vt:vector>
  </HeadingPairs>
  <TitlesOfParts>
    <vt:vector size="65" baseType="lpstr">
      <vt:lpstr>Arial</vt:lpstr>
      <vt:lpstr>DejaVu Sans</vt:lpstr>
      <vt:lpstr>Calibri</vt:lpstr>
      <vt:lpstr>Times New Roman</vt:lpstr>
      <vt:lpstr>Wingdings</vt:lpstr>
      <vt:lpstr>Wingdings 2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Оксана</dc:creator>
  <dc:description/>
  <cp:lastModifiedBy>Admin</cp:lastModifiedBy>
  <cp:revision>101</cp:revision>
  <dcterms:created xsi:type="dcterms:W3CDTF">2019-10-16T14:44:48Z</dcterms:created>
  <dcterms:modified xsi:type="dcterms:W3CDTF">2020-02-10T16:22:45Z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33</vt:i4>
  </property>
</Properties>
</file>