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71" r:id="rId2"/>
    <p:sldId id="273" r:id="rId3"/>
    <p:sldId id="270" r:id="rId4"/>
    <p:sldId id="272" r:id="rId5"/>
    <p:sldId id="275" r:id="rId6"/>
    <p:sldId id="276" r:id="rId7"/>
    <p:sldId id="274" r:id="rId8"/>
    <p:sldId id="277" r:id="rId9"/>
    <p:sldId id="278" r:id="rId10"/>
    <p:sldId id="279" r:id="rId11"/>
    <p:sldId id="280" r:id="rId12"/>
    <p:sldId id="281" r:id="rId13"/>
    <p:sldId id="282" r:id="rId14"/>
    <p:sldId id="285" r:id="rId15"/>
    <p:sldId id="284" r:id="rId16"/>
    <p:sldId id="283" r:id="rId17"/>
    <p:sldId id="286" r:id="rId18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F9B"/>
    <a:srgbClr val="FF93E0"/>
    <a:srgbClr val="EDFF09"/>
    <a:srgbClr val="09FFB3"/>
    <a:srgbClr val="B75151"/>
    <a:srgbClr val="B7E4EF"/>
    <a:srgbClr val="E2EABC"/>
    <a:srgbClr val="FEECE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12" autoAdjust="0"/>
    <p:restoredTop sz="94660"/>
  </p:normalViewPr>
  <p:slideViewPr>
    <p:cSldViewPr snapToGrid="0">
      <p:cViewPr varScale="1">
        <p:scale>
          <a:sx n="93" d="100"/>
          <a:sy n="93" d="100"/>
        </p:scale>
        <p:origin x="-40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7F872E1-730F-4823-9B16-1E8E3FF3FF57}" type="datetimeFigureOut">
              <a:rPr lang="en-US"/>
              <a:pPr>
                <a:defRPr/>
              </a:pPr>
              <a:t>3/21/2023</a:t>
            </a:fld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D897291-EA78-4016-ABA6-681D9ABD7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4ABE53-5034-4D11-AC29-07F5D3AA4EB2}" type="datetimeFigureOut">
              <a:rPr lang="ru-RU"/>
              <a:pPr>
                <a:defRPr/>
              </a:pPr>
              <a:t>21.03.2023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4DBBC8-1585-4E4F-A7D2-D21011FF76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0D607-43E2-46C5-9B21-D523594DF78B}" type="datetime1">
              <a:rPr lang="ru-RU"/>
              <a:pPr>
                <a:defRPr/>
              </a:pPr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B5A4F-BB8D-46C5-B0B6-44CCA3403D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C79F-4A16-48EB-A4BC-3046912B66CF}" type="datetime1">
              <a:rPr lang="ru-RU"/>
              <a:pPr>
                <a:defRPr/>
              </a:pPr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AD8F8-1D42-412B-9217-9879C48626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C7C80-5C25-4257-ABF7-EC6500914D94}" type="datetime1">
              <a:rPr lang="ru-RU"/>
              <a:pPr>
                <a:defRPr/>
              </a:pPr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FE459-2C61-4FA3-B1C4-80BA7C4E2B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26293-BF2B-46B3-A2F0-7C8133B85830}" type="datetime1">
              <a:rPr lang="ru-RU"/>
              <a:pPr>
                <a:defRPr/>
              </a:pPr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2DF98-A69D-4B03-9B5D-577869170D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BBDDC-A28C-4413-8FC6-AC5753D6F05C}" type="datetime1">
              <a:rPr lang="ru-RU"/>
              <a:pPr>
                <a:defRPr/>
              </a:pPr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D103F-1A0F-49F2-92BE-1071E7550C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A90AF-E316-4519-B92D-5F3C9C659118}" type="datetime1">
              <a:rPr lang="ru-RU"/>
              <a:pPr>
                <a:defRPr/>
              </a:pPr>
              <a:t>21.03.2023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C43D5-1659-4403-83B0-DA96F6ACA6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DBADD-5E42-4153-9862-6F87FF31CD8A}" type="datetime1">
              <a:rPr lang="ru-RU"/>
              <a:pPr>
                <a:defRPr/>
              </a:pPr>
              <a:t>21.03.2023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6B659-8C6D-4A66-9D17-4D898B1F34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3E85F-ADDC-4B0E-9ECC-E9CEDAAA4438}" type="datetime1">
              <a:rPr lang="ru-RU"/>
              <a:pPr>
                <a:defRPr/>
              </a:pPr>
              <a:t>21.03.2023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25D45-350A-434C-BA8F-2BB0646DA6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FDBC0-DA0E-47D0-AE49-2D87A7E49AFE}" type="datetime1">
              <a:rPr lang="ru-RU"/>
              <a:pPr>
                <a:defRPr/>
              </a:pPr>
              <a:t>21.03.2023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53E02-525A-4B1C-8F1B-F9FB1DB4C5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50585-4AE1-4846-A373-23EEB8F41CD4}" type="datetime1">
              <a:rPr lang="ru-RU"/>
              <a:pPr>
                <a:defRPr/>
              </a:pPr>
              <a:t>21.03.2023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4FA26-844A-4BE8-9FCF-14BAF2EA38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69013-8E21-40DD-8E88-8375BEEF90AB}" type="datetime1">
              <a:rPr lang="ru-RU"/>
              <a:pPr>
                <a:defRPr/>
              </a:pPr>
              <a:t>21.03.2023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D7E40-14DE-4D06-916A-8E056D8CC0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60425" y="1465263"/>
            <a:ext cx="10493375" cy="471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8B934A-5C6A-4659-B69D-F695216C977A}" type="datetime1">
              <a:rPr lang="ru-RU"/>
              <a:pPr>
                <a:defRPr/>
              </a:pPr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830EAC-21B1-46A1-85EA-F4C6708C6E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877888" y="0"/>
            <a:ext cx="10453687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>
          <a:xfrm>
            <a:off x="1203325" y="274638"/>
            <a:ext cx="10453688" cy="1338262"/>
          </a:xfrm>
        </p:spPr>
        <p:txBody>
          <a:bodyPr/>
          <a:lstStyle/>
          <a:p>
            <a:pPr eaLnBrk="1" hangingPunct="1"/>
            <a:r>
              <a:rPr lang="uk-UA" b="1" smtClean="0"/>
              <a:t>Навіщо потрібна аналітика метрик?</a:t>
            </a:r>
            <a:br>
              <a:rPr lang="uk-UA" b="1" smtClean="0"/>
            </a:br>
            <a:endParaRPr lang="uk-UA" b="1" smtClean="0"/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sz="2400" smtClean="0"/>
              <a:t>Аналітика ключових метрик допомагає зрозуміти які дії потрібно зробити, щоб дійти потрібного результату. </a:t>
            </a:r>
          </a:p>
          <a:p>
            <a:pPr eaLnBrk="1" hangingPunct="1">
              <a:lnSpc>
                <a:spcPct val="70000"/>
              </a:lnSpc>
            </a:pPr>
            <a:r>
              <a:rPr lang="uk-UA" sz="2400" b="1" smtClean="0"/>
              <a:t>Продуктові метрики</a:t>
            </a:r>
            <a:r>
              <a:rPr lang="uk-UA" sz="2400" smtClean="0"/>
              <a:t> – це якісні показники, за допомогою яких можна визначити успішність продукту, динаміку його розвитку тощо. Зазвичай вони показують, що відбувається з продуктом після того, як користувач зацікавився сервісом: чи сподобався йому продукт, чи використовував він усі його можливості, чи перейшов від безкоштовного користування до платних опцій тощо.</a:t>
            </a:r>
          </a:p>
          <a:p>
            <a:pPr eaLnBrk="1" hangingPunct="1">
              <a:lnSpc>
                <a:spcPct val="70000"/>
              </a:lnSpc>
            </a:pPr>
            <a:r>
              <a:rPr lang="uk-UA" sz="2400" smtClean="0"/>
              <a:t>Метрики визначають подальший розвиток проєкту, тактичні та стратегічні кроки. Наприклад, якщо багато потенційних покупців відпадають під час реєстрації, варто переглянути цю процедуру, спростити її або виділити найважливіші кроки.</a:t>
            </a:r>
          </a:p>
          <a:p>
            <a:pPr eaLnBrk="1" hangingPunct="1">
              <a:lnSpc>
                <a:spcPct val="70000"/>
              </a:lnSpc>
            </a:pPr>
            <a:r>
              <a:rPr lang="uk-UA" sz="2400" smtClean="0"/>
              <a:t>Стандартного набору продуктових метрик не існує. Метрики визначаються вже під час роботи з продуктом залежно від бізнес-моделі, ринкової ситуації, поставлених цілей, комерційних відносин тощо. У цьому й полягає складність роботи з ними.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400" b="1" smtClean="0"/>
              <a:t>Типи метрик </a:t>
            </a:r>
            <a:r>
              <a:rPr lang="uk-UA" smtClean="0"/>
              <a:t>Metrics for Engagement</a:t>
            </a:r>
            <a:endParaRPr lang="ru-RU" smtClean="0"/>
          </a:p>
        </p:txBody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>
          <a:xfrm>
            <a:off x="2079625" y="1465263"/>
            <a:ext cx="9771063" cy="4711700"/>
          </a:xfrm>
        </p:spPr>
        <p:txBody>
          <a:bodyPr/>
          <a:lstStyle/>
          <a:p>
            <a:pPr eaLnBrk="1" hangingPunct="1"/>
            <a:r>
              <a:rPr lang="uk-UA" smtClean="0"/>
              <a:t>Active Users (MAU, DAU, WAU) кількість активних користувачів за період. </a:t>
            </a:r>
          </a:p>
          <a:p>
            <a:pPr eaLnBrk="1" hangingPunct="1"/>
            <a:r>
              <a:rPr lang="uk-UA" smtClean="0"/>
              <a:t>Вибір часового проміжку залежить відконкретної програми: наприклад, аудиторія заходить у TikTok та Instagram практично щодня, тому для них ключовими метриками будуть DAU та довжина сесії (Session Duration). </a:t>
            </a:r>
          </a:p>
          <a:p>
            <a:pPr eaLnBrk="1" hangingPunct="1"/>
            <a:r>
              <a:rPr lang="uk-UA" smtClean="0"/>
              <a:t>Наші користувачі редагують фото та відео в міру необхідності, тому ми вимірюємо активність протягом тижня (WAU – weekly activeusers).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400" b="1" smtClean="0"/>
              <a:t>Типи метрик </a:t>
            </a:r>
            <a:r>
              <a:rPr lang="uk-UA" smtClean="0"/>
              <a:t>Metrics for Engagement</a:t>
            </a:r>
            <a:endParaRPr lang="ru-RU" smtClean="0"/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>
          <a:xfrm>
            <a:off x="2079625" y="1465263"/>
            <a:ext cx="9771063" cy="47117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uk-UA" b="1" i="1" smtClean="0"/>
              <a:t>Коефіцієнт утримання клієнтів (RR або Retention Rate)</a:t>
            </a:r>
          </a:p>
          <a:p>
            <a:pPr eaLnBrk="1" hangingPunct="1"/>
            <a:r>
              <a:rPr lang="uk-UA" sz="2400" smtClean="0"/>
              <a:t> </a:t>
            </a:r>
            <a:r>
              <a:rPr lang="uk-UA" sz="2400" b="1" smtClean="0"/>
              <a:t>Коефіцієнт утримання</a:t>
            </a:r>
            <a:r>
              <a:rPr lang="uk-UA" sz="2400" smtClean="0"/>
              <a:t> - це відсоток клієнтів, яких бізнес утримує протягом певного періоду часу. Коефіцієнт утримання - одна з найважливіших метрик під час роботи в SaaS, де бізнес залежить від коефіцієнта утримання. Високий коефіцієнт утримання логічно показує, що у компанії низький рівень відпливу клієнтів.</a:t>
            </a:r>
          </a:p>
          <a:p>
            <a:pPr eaLnBrk="1" hangingPunct="1"/>
            <a:r>
              <a:rPr lang="uk-UA" sz="2400" smtClean="0"/>
              <a:t>Щоб розрахувати коефіцієнт утримання, розділіть кількість активних користувачів, які продовжують підписку наприкінці певного періоду, на загальну кількість активних користувачів на початку цього періоду.</a:t>
            </a:r>
          </a:p>
          <a:p>
            <a:pPr eaLnBrk="1" hangingPunct="1"/>
            <a:r>
              <a:rPr lang="uk-UA" sz="2400" smtClean="0"/>
              <a:t>Таким чином, формула коефіцієнта утримання досить проста: кількість активних користувачів, які продовжують підписку/загальна кількість активних користувачів на початку періоду = </a:t>
            </a:r>
            <a:r>
              <a:rPr lang="uk-UA" sz="2400" b="1" i="1" smtClean="0"/>
              <a:t>коефіцієнт утримання</a:t>
            </a:r>
            <a:r>
              <a:rPr lang="uk-UA" sz="2400" smtClean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400" b="1" smtClean="0"/>
              <a:t>Типи метрик </a:t>
            </a:r>
            <a:r>
              <a:rPr lang="uk-UA" smtClean="0"/>
              <a:t>Metrics for Engagement</a:t>
            </a:r>
            <a:endParaRPr lang="ru-RU" smtClean="0"/>
          </a:p>
        </p:txBody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>
          <a:xfrm>
            <a:off x="1233488" y="1092200"/>
            <a:ext cx="10617200" cy="5084763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uk-UA" b="1" i="1" smtClean="0"/>
              <a:t>Churn rate</a:t>
            </a:r>
            <a:r>
              <a:rPr lang="uk-UA" sz="2400" smtClean="0"/>
              <a:t>. Метрика, що вказує на коефіцієнт відтоку клієнтів. Поділяється в основному на Customer churn та Revenue churn. 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uk-UA" b="1" i="1" smtClean="0"/>
              <a:t>Customer churn (відтік клієнтів)-</a:t>
            </a:r>
            <a:r>
              <a:rPr lang="uk-UA" sz="2400" smtClean="0"/>
              <a:t> кількість клієнтів, яка була втрачена за певний період, у відсотку від загальної кількості.метрики є відстеження Retention. Вчасно проаналізувавши, що є відпливом клієнта, допоможе скоригувати зміни, що відбуваються з продуктом.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uk-UA" b="1" i="1" smtClean="0"/>
              <a:t>Revenue churn (відтік доходу</a:t>
            </a:r>
            <a:r>
              <a:rPr lang="uk-UA" sz="2400" smtClean="0"/>
              <a:t>) - сума, яку ми втрачаємо з відходом клієнта від нашого товару за певний період, що виражається у відсотку від загального доходу.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uk-UA" b="1" i="1" smtClean="0"/>
              <a:t>Churn rate</a:t>
            </a:r>
            <a:r>
              <a:rPr lang="uk-UA" sz="2400" smtClean="0"/>
              <a:t>. Ця метрика показує, скільки клієнт проводить часу у продукті, відстежуючи частоту відвідувань та якість цільових дій. Більше застосовна для мобільних додатків.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uk-UA" b="1" i="1" smtClean="0"/>
              <a:t>Conversion Rate Install to Event</a:t>
            </a:r>
            <a:r>
              <a:rPr lang="uk-UA" sz="2400" smtClean="0"/>
              <a:t> показник того, скільки користувачів після встановлення доходять до цільової дії (наприклад, покупки передплати). Розраховується як відсоток кількості цільових процесів від кількості установок.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smtClean="0"/>
              <a:t>business model canvas</a:t>
            </a:r>
          </a:p>
        </p:txBody>
      </p:sp>
      <p:sp>
        <p:nvSpPr>
          <p:cNvPr id="399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b="1" i="1" smtClean="0"/>
              <a:t>«Канва бізнес-моделі» (англ. business model canvas) — дуже зручний інструмент стратегічного управління, щоб описати, сформулювати, викласти на папері бізнес-модель стартапу, проєкту і навіть діючого підприємства.</a:t>
            </a:r>
            <a:r>
              <a:rPr lang="uk-UA" smtClean="0"/>
              <a:t> </a:t>
            </a:r>
          </a:p>
          <a:p>
            <a:endParaRPr lang="uk-UA" smtClean="0"/>
          </a:p>
          <a:p>
            <a:endParaRPr lang="uk-U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smtClean="0"/>
              <a:t>business model canvas</a:t>
            </a:r>
          </a:p>
        </p:txBody>
      </p:sp>
      <p:sp>
        <p:nvSpPr>
          <p:cNvPr id="419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b="1" i="1" smtClean="0"/>
              <a:t>«Канва бізнес-моделі» (англ. business model canvas) — дуже зручний інструмент стратегічного управління, щоб описати, сформулювати, викласти на папері бізнес-модель стартапу, проєкту і навіть діючого підприємства.</a:t>
            </a:r>
            <a:r>
              <a:rPr lang="uk-UA" smtClean="0"/>
              <a:t> </a:t>
            </a:r>
          </a:p>
          <a:p>
            <a:endParaRPr lang="uk-UA" smtClean="0"/>
          </a:p>
          <a:p>
            <a:r>
              <a:rPr lang="ru-RU" b="1" smtClean="0"/>
              <a:t>Канва бізнес моделі</a:t>
            </a:r>
            <a:r>
              <a:rPr lang="ru-RU" smtClean="0"/>
              <a:t> (Business model canvas) – один з інструментів стратегічного управління для підприємців, що працюють в рамках L.E.A.N., який дозволяє зробити опис проекту. Авторами та творцями канви бізнес-моделі є Олександ Остервальдер та Ів Піньє. </a:t>
            </a:r>
            <a:endParaRPr lang="uk-UA" smtClean="0"/>
          </a:p>
          <a:p>
            <a:endParaRPr lang="uk-U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smtClean="0"/>
              <a:t>business model canvas</a:t>
            </a:r>
          </a:p>
        </p:txBody>
      </p:sp>
      <p:pic>
        <p:nvPicPr>
          <p:cNvPr id="4403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5688" y="171450"/>
            <a:ext cx="10779125" cy="657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smtClean="0"/>
              <a:t>business model canvas</a:t>
            </a:r>
          </a:p>
        </p:txBody>
      </p:sp>
      <p:sp>
        <p:nvSpPr>
          <p:cNvPr id="46082" name="Rectangle 3"/>
          <p:cNvSpPr>
            <a:spLocks noGrp="1"/>
          </p:cNvSpPr>
          <p:nvPr>
            <p:ph type="body" idx="1"/>
          </p:nvPr>
        </p:nvSpPr>
        <p:spPr>
          <a:xfrm>
            <a:off x="1130300" y="1001713"/>
            <a:ext cx="10799763" cy="5603875"/>
          </a:xfrm>
        </p:spPr>
        <p:txBody>
          <a:bodyPr/>
          <a:lstStyle/>
          <a:p>
            <a:pPr>
              <a:lnSpc>
                <a:spcPct val="70000"/>
              </a:lnSpc>
            </a:pPr>
            <a:endParaRPr lang="ru-RU" sz="2000" smtClean="0"/>
          </a:p>
          <a:p>
            <a:pPr>
              <a:lnSpc>
                <a:spcPct val="70000"/>
              </a:lnSpc>
            </a:pPr>
            <a:r>
              <a:rPr lang="uk-UA" sz="2000" b="1" smtClean="0"/>
              <a:t>Ціннісна пропозиція</a:t>
            </a:r>
            <a:r>
              <a:rPr lang="uk-UA" sz="2000" smtClean="0"/>
              <a:t> — яку цінність ви пропонуєте ринку, яким є ваш продукт або послуга. У цьому блоці варто зосередитися на основному, мінімально життєздатному продукті. </a:t>
            </a:r>
          </a:p>
          <a:p>
            <a:pPr>
              <a:lnSpc>
                <a:spcPct val="70000"/>
              </a:lnSpc>
            </a:pPr>
            <a:r>
              <a:rPr lang="uk-UA" sz="2000" b="1" smtClean="0"/>
              <a:t>Сегменти споживачів</a:t>
            </a:r>
            <a:r>
              <a:rPr lang="uk-UA" sz="2000" smtClean="0"/>
              <a:t> — хто є клієнтами, визначте загальні групи цих цільових сегментів. </a:t>
            </a:r>
          </a:p>
          <a:p>
            <a:pPr>
              <a:lnSpc>
                <a:spcPct val="70000"/>
              </a:lnSpc>
            </a:pPr>
            <a:r>
              <a:rPr lang="uk-UA" sz="2000" b="1" smtClean="0"/>
              <a:t>Відносини з клієнтами</a:t>
            </a:r>
            <a:r>
              <a:rPr lang="uk-UA" sz="2000" smtClean="0"/>
              <a:t> — як ви будете залучати й утримувати клієнтів, формувати їхню лояльність? </a:t>
            </a:r>
          </a:p>
          <a:p>
            <a:pPr>
              <a:lnSpc>
                <a:spcPct val="70000"/>
              </a:lnSpc>
            </a:pPr>
            <a:r>
              <a:rPr lang="uk-UA" sz="2000" b="1" smtClean="0"/>
              <a:t>Канали</a:t>
            </a:r>
            <a:r>
              <a:rPr lang="uk-UA" sz="2000" smtClean="0"/>
              <a:t> — яким чином про вас дізнаються споживачі (комунікація) та як ви будете доставляти продукцію (дистрибуція)? </a:t>
            </a:r>
          </a:p>
          <a:p>
            <a:pPr>
              <a:lnSpc>
                <a:spcPct val="70000"/>
              </a:lnSpc>
            </a:pPr>
            <a:r>
              <a:rPr lang="uk-UA" sz="2000" b="1" smtClean="0"/>
              <a:t>Ключові дії</a:t>
            </a:r>
            <a:r>
              <a:rPr lang="uk-UA" sz="2000" smtClean="0"/>
              <a:t> — як знайти шлях до споживачів та отримати прибуток? Які дії потрібні для впровадження бізнес-моделі? </a:t>
            </a:r>
          </a:p>
          <a:p>
            <a:pPr>
              <a:lnSpc>
                <a:spcPct val="70000"/>
              </a:lnSpc>
            </a:pPr>
            <a:r>
              <a:rPr lang="uk-UA" sz="2000" b="1" smtClean="0"/>
              <a:t>Ключові ресурси</a:t>
            </a:r>
            <a:r>
              <a:rPr lang="uk-UA" sz="2000" smtClean="0"/>
              <a:t> — що потрібно для успішного функціонування бізнес-моделі? Це можуть бути кошти, персонал, обладнання, сировина, знання. </a:t>
            </a:r>
          </a:p>
          <a:p>
            <a:pPr>
              <a:lnSpc>
                <a:spcPct val="70000"/>
              </a:lnSpc>
            </a:pPr>
            <a:r>
              <a:rPr lang="uk-UA" sz="2000" b="1" smtClean="0"/>
              <a:t>Ключові партнери</a:t>
            </a:r>
            <a:r>
              <a:rPr lang="uk-UA" sz="2000" smtClean="0"/>
              <a:t> — потенційні та наявні партнери стартапу, які організації, особистості готові вплинути позитивно або вже залучені до роботи над проєктом? </a:t>
            </a:r>
          </a:p>
          <a:p>
            <a:pPr>
              <a:lnSpc>
                <a:spcPct val="70000"/>
              </a:lnSpc>
            </a:pPr>
            <a:r>
              <a:rPr lang="uk-UA" sz="2000" b="1" smtClean="0"/>
              <a:t>Структура витрат</a:t>
            </a:r>
            <a:r>
              <a:rPr lang="uk-UA" sz="2000" smtClean="0"/>
              <a:t> — на які дії, активності, заходи, закупівлі будуть витрачені кошти, яка сума потрібна для роботи проєкту, запуску стартапу тощо. </a:t>
            </a:r>
          </a:p>
          <a:p>
            <a:pPr>
              <a:lnSpc>
                <a:spcPct val="70000"/>
              </a:lnSpc>
            </a:pPr>
            <a:r>
              <a:rPr lang="uk-UA" sz="2000" b="1" smtClean="0"/>
              <a:t>Потоки доходів, грошових надходжень</a:t>
            </a:r>
            <a:r>
              <a:rPr lang="uk-UA" sz="2000" smtClean="0"/>
              <a:t> — звідки очікуються або надходять кошти, які роблять цю модель бізнес-моделлю?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800" b="1" smtClean="0"/>
              <a:t>Lean Canvas</a:t>
            </a:r>
          </a:p>
        </p:txBody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>
          <a:xfrm>
            <a:off x="860425" y="1077913"/>
            <a:ext cx="10493375" cy="5099050"/>
          </a:xfrm>
        </p:spPr>
        <p:txBody>
          <a:bodyPr/>
          <a:lstStyle/>
          <a:p>
            <a:r>
              <a:rPr lang="uk-UA" sz="2400" smtClean="0"/>
              <a:t>Це спрощена модель Остервальдера, яка зазвичай використовується стартап-проектами. </a:t>
            </a:r>
          </a:p>
          <a:p>
            <a:r>
              <a:rPr lang="uk-UA" sz="2400" b="1" i="1" smtClean="0"/>
              <a:t>Проблеми клієнта</a:t>
            </a:r>
            <a:r>
              <a:rPr lang="uk-UA" sz="2400" smtClean="0"/>
              <a:t>, де ви описуєте складнощі, з якими стикаються ваші клієнти. </a:t>
            </a:r>
          </a:p>
          <a:p>
            <a:r>
              <a:rPr lang="uk-UA" sz="2400" b="1" i="1" smtClean="0"/>
              <a:t>Рішення</a:t>
            </a:r>
            <a:r>
              <a:rPr lang="uk-UA" sz="2400" smtClean="0"/>
              <a:t>, де ви перераховуєте способи, які допомагають клієнтам подолати проблеми, тобто фактично описуєте ваш товар або послугу.</a:t>
            </a:r>
          </a:p>
          <a:p>
            <a:r>
              <a:rPr lang="uk-UA" sz="2400" b="1" i="1" smtClean="0"/>
              <a:t>Ключові метрики</a:t>
            </a:r>
            <a:r>
              <a:rPr lang="uk-UA" sz="2400" smtClean="0"/>
              <a:t>, де ви вказуєте показники, які дозволять оцінювати успішність продукту.</a:t>
            </a:r>
          </a:p>
          <a:p>
            <a:r>
              <a:rPr lang="uk-UA" sz="2400" b="1" i="1" smtClean="0"/>
              <a:t>Приховані переваги</a:t>
            </a:r>
            <a:r>
              <a:rPr lang="uk-UA" sz="2400" smtClean="0"/>
              <a:t>, де ви перераховуєте ті характеристики, які роблять виробництво товару чи послуги за вашою моделлю вкрай складним чи неможливим. </a:t>
            </a:r>
          </a:p>
          <a:p>
            <a:r>
              <a:rPr lang="uk-UA" sz="2400" b="1" i="1" smtClean="0"/>
              <a:t>Канали залучення</a:t>
            </a:r>
            <a:r>
              <a:rPr lang="uk-UA" sz="2400" smtClean="0"/>
              <a:t> - тут необхідно перерахувати маркетингові канали просування продукту чи компанії.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400" b="1" smtClean="0"/>
              <a:t>Продуктові метрики</a:t>
            </a:r>
            <a:endParaRPr lang="ru-RU" sz="4400" b="1" smtClean="0"/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2165350" y="1465263"/>
            <a:ext cx="9188450" cy="4711700"/>
          </a:xfrm>
        </p:spPr>
        <p:txBody>
          <a:bodyPr/>
          <a:lstStyle/>
          <a:p>
            <a:pPr eaLnBrk="1" hangingPunct="1"/>
            <a:r>
              <a:rPr lang="uk-UA" b="1" smtClean="0"/>
              <a:t>Продуктові метрики</a:t>
            </a:r>
            <a:r>
              <a:rPr lang="uk-UA" smtClean="0"/>
              <a:t> - це інструменти, на основі яких можна зробити висновок про успішність продукту</a:t>
            </a:r>
          </a:p>
          <a:p>
            <a:pPr eaLnBrk="1" hangingPunct="1"/>
            <a:r>
              <a:rPr lang="uk-UA" smtClean="0"/>
              <a:t> Поділяються на якісні та кількісні. </a:t>
            </a:r>
          </a:p>
          <a:p>
            <a:pPr eaLnBrk="1" hangingPunct="1"/>
            <a:r>
              <a:rPr lang="uk-UA" smtClean="0"/>
              <a:t>Правильно підібрані метрики допоможуть побачити де просідають показники та як покращити роботу команди.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/>
              <a:t>Продуктова аналітика: ключові метрики</a:t>
            </a:r>
            <a:endParaRPr lang="ru-RU" b="1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2079625" y="1190625"/>
            <a:ext cx="9507538" cy="47117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uk-UA" sz="2400" b="1" smtClean="0"/>
              <a:t>Які інструменти допомагають працювати з метриками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uk-UA" sz="2400" smtClean="0"/>
              <a:t>Є безліч програм для візуалізації й аналізу метрик. Експерти зазначають, що показники можна відображати навіть на дошці, і в цьому не буде ніякої проблеми. Але треба зробити так, щоб кожен колега міг зайти в програму й побачити основні метрики компанії. Особливо це важливо на середньому рівні менеджменту.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endParaRPr lang="uk-UA" sz="2400" smtClean="0"/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uk-UA" sz="2400" b="1" smtClean="0"/>
              <a:t>Найбільш розповсюдженими є такі інструменти:</a:t>
            </a:r>
          </a:p>
          <a:p>
            <a:pPr eaLnBrk="1" hangingPunct="1">
              <a:lnSpc>
                <a:spcPct val="70000"/>
              </a:lnSpc>
            </a:pPr>
            <a:r>
              <a:rPr lang="uk-UA" sz="2400" smtClean="0"/>
              <a:t>Google Analytics – для вебаналітики;</a:t>
            </a:r>
          </a:p>
          <a:p>
            <a:pPr eaLnBrk="1" hangingPunct="1">
              <a:lnSpc>
                <a:spcPct val="70000"/>
              </a:lnSpc>
            </a:pPr>
            <a:r>
              <a:rPr lang="uk-UA" sz="2400" smtClean="0"/>
              <a:t>Adjust – для аналізу роботи мобільних додатків;</a:t>
            </a:r>
          </a:p>
          <a:p>
            <a:pPr eaLnBrk="1" hangingPunct="1">
              <a:lnSpc>
                <a:spcPct val="70000"/>
              </a:lnSpc>
            </a:pPr>
            <a:r>
              <a:rPr lang="uk-UA" sz="2400" smtClean="0"/>
              <a:t>Tableau – для візуалізації даних;</a:t>
            </a:r>
          </a:p>
          <a:p>
            <a:pPr eaLnBrk="1" hangingPunct="1">
              <a:lnSpc>
                <a:spcPct val="70000"/>
              </a:lnSpc>
            </a:pPr>
            <a:r>
              <a:rPr lang="uk-UA" sz="2400" smtClean="0"/>
              <a:t>Google Spredsheets – багатозадачний, зокрема для виконання візуалізацій, які не доступні в Tableau.</a:t>
            </a:r>
          </a:p>
          <a:p>
            <a:pPr eaLnBrk="1" hangingPunct="1">
              <a:lnSpc>
                <a:spcPct val="70000"/>
              </a:lnSpc>
            </a:pP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400" b="1" smtClean="0"/>
              <a:t>Типи метрик</a:t>
            </a:r>
            <a:endParaRPr lang="ru-RU" sz="4400" b="1" smtClean="0"/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smtClean="0"/>
              <a:t>Якісні метрики </a:t>
            </a:r>
          </a:p>
          <a:p>
            <a:pPr eaLnBrk="1" hangingPunct="1"/>
            <a:r>
              <a:rPr lang="uk-UA" smtClean="0"/>
              <a:t>Кількісні метрики (за часом, популярністю, частотою використання, тощо)</a:t>
            </a:r>
          </a:p>
          <a:p>
            <a:pPr eaLnBrk="1" hangingPunct="1"/>
            <a:endParaRPr lang="uk-UA" smtClean="0"/>
          </a:p>
          <a:p>
            <a:pPr eaLnBrk="1" hangingPunct="1">
              <a:buFont typeface="Arial" charset="0"/>
              <a:buNone/>
            </a:pPr>
            <a:r>
              <a:rPr lang="uk-UA" sz="3200" b="1" smtClean="0"/>
              <a:t>Розрізняють кілька груп продуктових метрик:</a:t>
            </a:r>
          </a:p>
          <a:p>
            <a:pPr eaLnBrk="1" hangingPunct="1"/>
            <a:r>
              <a:rPr lang="uk-UA" smtClean="0"/>
              <a:t>Метрики залучення (придбання) (Metrics for Acquisition)</a:t>
            </a:r>
          </a:p>
          <a:p>
            <a:pPr eaLnBrk="1" hangingPunct="1"/>
            <a:r>
              <a:rPr lang="uk-UA" smtClean="0"/>
              <a:t>Метрики залучення (Metrics for Engagement)</a:t>
            </a:r>
          </a:p>
          <a:p>
            <a:pPr eaLnBrk="1" hangingPunct="1"/>
            <a:r>
              <a:rPr lang="uk-UA" smtClean="0"/>
              <a:t>Метрики продуктивності (Performance Metrics)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400" b="1" smtClean="0"/>
              <a:t>Типи метрик </a:t>
            </a:r>
            <a:r>
              <a:rPr lang="uk-UA" smtClean="0"/>
              <a:t>Metrics for Acquisition</a:t>
            </a:r>
            <a:endParaRPr lang="ru-RU" smtClean="0"/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>
          <a:xfrm>
            <a:off x="2079625" y="1465263"/>
            <a:ext cx="9771063" cy="47117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uk-UA" sz="3200" b="1" i="1" smtClean="0"/>
              <a:t>Вартість однієї установки (CPI або Cost Per Install)</a:t>
            </a:r>
          </a:p>
          <a:p>
            <a:pPr eaLnBrk="1" hangingPunct="1"/>
            <a:r>
              <a:rPr lang="uk-UA" smtClean="0"/>
              <a:t>Cost Per Install (CPI) – це ціна придбання нового клієнта за допомогою платної реклами. Ця метрика належить до платних установок на відміну органічних установок.</a:t>
            </a:r>
          </a:p>
          <a:p>
            <a:pPr eaLnBrk="1" hangingPunct="1"/>
            <a:r>
              <a:rPr lang="uk-UA" smtClean="0"/>
              <a:t>CPI розраховується шляхом розподілу витрат на рекламу (за певний період) на кількість нових залучених користувачів за той же період.</a:t>
            </a:r>
          </a:p>
          <a:p>
            <a:pPr eaLnBrk="1" hangingPunct="1"/>
            <a:r>
              <a:rPr lang="uk-UA" smtClean="0"/>
              <a:t>Формула: Загальна вартість маркетингової компанії / кількість нових користувачів залучених під час цієї компанії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400" b="1" smtClean="0"/>
              <a:t>Типи метрик </a:t>
            </a:r>
            <a:r>
              <a:rPr lang="uk-UA" smtClean="0"/>
              <a:t>Metrics for Acquisition</a:t>
            </a:r>
            <a:endParaRPr lang="ru-RU" smtClean="0"/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xfrm>
            <a:off x="2079625" y="1465263"/>
            <a:ext cx="9771063" cy="47117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uk-UA" sz="2400" b="1" i="1" smtClean="0"/>
              <a:t>Середній дохід на користувача (ARPU або Average Revenue Per User)</a:t>
            </a:r>
          </a:p>
          <a:p>
            <a:pPr eaLnBrk="1" hangingPunct="1"/>
            <a:r>
              <a:rPr lang="uk-UA" sz="2400" smtClean="0"/>
              <a:t>Середній дохід на користувача (ARPU) - це дохід, який отримується (в середньому) на кожного активного користувача вашої програми. Цей показник дуже схожий на показник середнього доходу на обліковий запис (ARPA), який зазвичай використовується в моделях SaaS </a:t>
            </a:r>
            <a:r>
              <a:rPr lang="ru-RU" i="1" smtClean="0"/>
              <a:t>Software as a Service</a:t>
            </a:r>
            <a:r>
              <a:rPr lang="ru-RU" smtClean="0"/>
              <a:t> </a:t>
            </a:r>
            <a:r>
              <a:rPr lang="uk-UA" sz="2400" smtClean="0"/>
              <a:t>. </a:t>
            </a:r>
          </a:p>
          <a:p>
            <a:pPr eaLnBrk="1" hangingPunct="1"/>
            <a:r>
              <a:rPr lang="uk-UA" sz="2400" smtClean="0"/>
              <a:t>Різниця в тому, що моделі SaaS зазвичай розглядають цей показник на рівні облікового запису (який може мати декілька користувачів в рамках одного бізнесу), тоді як споживчі програми зазвичай монетизують окремих користувачів.</a:t>
            </a:r>
          </a:p>
          <a:p>
            <a:pPr eaLnBrk="1" hangingPunct="1"/>
            <a:r>
              <a:rPr lang="uk-UA" sz="2400" smtClean="0"/>
              <a:t>Формула: ARPU = загальний дохід за період / кількість користувачів за цей же період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400" b="1" smtClean="0"/>
              <a:t>Типи метрик </a:t>
            </a:r>
            <a:r>
              <a:rPr lang="uk-UA" smtClean="0"/>
              <a:t>Metrics for Acquisition</a:t>
            </a:r>
            <a:endParaRPr lang="ru-RU" smtClean="0"/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>
          <a:xfrm>
            <a:off x="2079625" y="1081088"/>
            <a:ext cx="9771063" cy="5095875"/>
          </a:xfrm>
        </p:spPr>
        <p:txBody>
          <a:bodyPr/>
          <a:lstStyle/>
          <a:p>
            <a:pPr eaLnBrk="1" hangingPunct="1"/>
            <a:r>
              <a:rPr lang="uk-UA" sz="3200" b="1" smtClean="0"/>
              <a:t>LTV (Live Time Value) LTV</a:t>
            </a:r>
            <a:r>
              <a:rPr lang="uk-UA" smtClean="0"/>
              <a:t> - метрика показує прибуток, яку приносить клієнт за весь час Використання продукту. </a:t>
            </a:r>
          </a:p>
          <a:p>
            <a:pPr eaLnBrk="1" hangingPunct="1"/>
            <a:r>
              <a:rPr lang="uk-UA" smtClean="0"/>
              <a:t>Розрахунок LTV відрізняється в залежності від бізнес-моделі компанії. </a:t>
            </a:r>
          </a:p>
          <a:p>
            <a:pPr eaLnBrk="1" hangingPunct="1"/>
            <a:r>
              <a:rPr lang="uk-UA" smtClean="0"/>
              <a:t>Формула: LTV = Валова маржа % X (1 / щомісячний відтік) X середній щомісячний дохід від передплати клієнта.</a:t>
            </a:r>
          </a:p>
          <a:p>
            <a:pPr lvl="1" eaLnBrk="1" hangingPunct="1"/>
            <a:r>
              <a:rPr lang="uk-UA" smtClean="0"/>
              <a:t>коефіцієнт відтоку - кількості людей, які відмовляються від підписки протягом місяця. Якщо у вас 1 000 клієнтів, і щомісяця 20 з них скасовують підписку, це означає, що щомісячний відтік становить два відсотки. </a:t>
            </a:r>
          </a:p>
          <a:p>
            <a:pPr lvl="1" eaLnBrk="1" hangingPunct="1"/>
            <a:r>
              <a:rPr lang="uk-UA" sz="2000" i="1" smtClean="0"/>
              <a:t>Валова маржа — це різниця між виручкою та вартістю проданих товарів, поділена на виручку.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400" b="1" smtClean="0"/>
              <a:t>Типи метрик </a:t>
            </a:r>
            <a:r>
              <a:rPr lang="uk-UA" smtClean="0"/>
              <a:t>Metrics for Acquisition</a:t>
            </a:r>
            <a:endParaRPr lang="ru-RU" smtClean="0"/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>
          <a:xfrm>
            <a:off x="2079625" y="1465263"/>
            <a:ext cx="9771063" cy="47117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z="3200" b="1" smtClean="0"/>
              <a:t>CAC (Customer Acquisition Cost)</a:t>
            </a:r>
          </a:p>
          <a:p>
            <a:pPr eaLnBrk="1" hangingPunct="1">
              <a:lnSpc>
                <a:spcPct val="80000"/>
              </a:lnSpc>
            </a:pPr>
            <a:r>
              <a:rPr lang="uk-UA" smtClean="0"/>
              <a:t>Одна з ключових метрик продукту, що відображає вартість, яку витрачають на залучення клієнта. Іноді можна зустріти визначення </a:t>
            </a:r>
          </a:p>
          <a:p>
            <a:pPr lvl="1" eaLnBrk="1" hangingPunct="1">
              <a:lnSpc>
                <a:spcPct val="80000"/>
              </a:lnSpc>
            </a:pPr>
            <a:r>
              <a:rPr lang="uk-UA" sz="3200" b="1" i="1" smtClean="0"/>
              <a:t>user acquisition cost – вартість нового клієнта.</a:t>
            </a:r>
          </a:p>
          <a:p>
            <a:pPr eaLnBrk="1" hangingPunct="1">
              <a:lnSpc>
                <a:spcPct val="80000"/>
              </a:lnSpc>
            </a:pPr>
            <a:r>
              <a:rPr lang="uk-UA" sz="3200" b="1" smtClean="0"/>
              <a:t>LTV (Live Time Value) LTV</a:t>
            </a:r>
            <a:r>
              <a:rPr lang="uk-UA" smtClean="0"/>
              <a:t> - метрика показує прибуток, яку приносить клієнт за весь час Використання продукту. </a:t>
            </a:r>
          </a:p>
          <a:p>
            <a:pPr eaLnBrk="1" hangingPunct="1">
              <a:lnSpc>
                <a:spcPct val="80000"/>
              </a:lnSpc>
            </a:pPr>
            <a:r>
              <a:rPr lang="uk-UA" b="1" i="1" smtClean="0"/>
              <a:t>LTV і САС - метрики, які показують, наскільки компанії вигідний клієнт.</a:t>
            </a:r>
          </a:p>
          <a:p>
            <a:pPr eaLnBrk="1" hangingPunct="1">
              <a:lnSpc>
                <a:spcPct val="80000"/>
              </a:lnSpc>
            </a:pPr>
            <a:r>
              <a:rPr lang="uk-UA" smtClean="0"/>
              <a:t>Хороше емпіричне правило свідчить: якщо LTV/CAC не вище 3, ви витрачаєте занадто багато коштів на залучення.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400" b="1" smtClean="0"/>
              <a:t>Типи метрик </a:t>
            </a:r>
            <a:r>
              <a:rPr lang="uk-UA" smtClean="0"/>
              <a:t>Metrics for Engagement</a:t>
            </a:r>
            <a:endParaRPr lang="ru-RU" smtClean="0"/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>
          <a:xfrm>
            <a:off x="2079625" y="1465263"/>
            <a:ext cx="9771063" cy="4711700"/>
          </a:xfrm>
        </p:spPr>
        <p:txBody>
          <a:bodyPr/>
          <a:lstStyle/>
          <a:p>
            <a:pPr eaLnBrk="1" hangingPunct="1"/>
            <a:r>
              <a:rPr lang="uk-UA" smtClean="0"/>
              <a:t>DAU/WAU/MAU</a:t>
            </a:r>
          </a:p>
          <a:p>
            <a:pPr eaLnBrk="1" hangingPunct="1"/>
            <a:r>
              <a:rPr lang="uk-UA" smtClean="0"/>
              <a:t>Day/Week/Month Active Users - тобто денна/тижнева/місячна активна аудиторія.</a:t>
            </a:r>
          </a:p>
          <a:p>
            <a:pPr eaLnBrk="1" hangingPunct="1"/>
            <a:r>
              <a:rPr lang="uk-UA" smtClean="0"/>
              <a:t>DAU/WAU/MAU – популярна метрика залучення користувачів – це відношення кількості щоденних активних користувачів до кількості щомісячних активних користувачів, виражене у відсотках. </a:t>
            </a:r>
          </a:p>
          <a:p>
            <a:pPr eaLnBrk="1" hangingPunct="1"/>
            <a:r>
              <a:rPr lang="uk-UA" smtClean="0"/>
              <a:t>Зазвичай вважається, що понад 20% – це добре, а 50%+ – це світовий рівень.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store.com_14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powerpointstore.com_14</Template>
  <TotalTime>907</TotalTime>
  <Words>1258</Words>
  <Application>Microsoft Office PowerPoint</Application>
  <PresentationFormat>Произвольный</PresentationFormat>
  <Paragraphs>94</Paragraphs>
  <Slides>17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 Light</vt:lpstr>
      <vt:lpstr>Calibri</vt:lpstr>
      <vt:lpstr>powerpointstore.com_14</vt:lpstr>
      <vt:lpstr>Навіщо потрібна аналітика метрик? </vt:lpstr>
      <vt:lpstr>Продуктові метрики</vt:lpstr>
      <vt:lpstr>Продуктова аналітика: ключові метрики</vt:lpstr>
      <vt:lpstr>Типи метрик</vt:lpstr>
      <vt:lpstr>Типи метрик Metrics for Acquisition</vt:lpstr>
      <vt:lpstr>Типи метрик Metrics for Acquisition</vt:lpstr>
      <vt:lpstr>Типи метрик Metrics for Acquisition</vt:lpstr>
      <vt:lpstr>Типи метрик Metrics for Acquisition</vt:lpstr>
      <vt:lpstr>Типи метрик Metrics for Engagement</vt:lpstr>
      <vt:lpstr>Типи метрик Metrics for Engagement</vt:lpstr>
      <vt:lpstr>Типи метрик Metrics for Engagement</vt:lpstr>
      <vt:lpstr>Типи метрик Metrics for Engagement</vt:lpstr>
      <vt:lpstr>business model canvas</vt:lpstr>
      <vt:lpstr>business model canvas</vt:lpstr>
      <vt:lpstr>business model canvas</vt:lpstr>
      <vt:lpstr>business model canvas</vt:lpstr>
      <vt:lpstr>Lean Canvas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Glapa</dc:creator>
  <cp:lastModifiedBy>Mixa</cp:lastModifiedBy>
  <cp:revision>67</cp:revision>
  <dcterms:created xsi:type="dcterms:W3CDTF">2022-12-19T10:12:33Z</dcterms:created>
  <dcterms:modified xsi:type="dcterms:W3CDTF">2023-03-21T12:20:40Z</dcterms:modified>
</cp:coreProperties>
</file>