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1" r:id="rId4"/>
    <p:sldId id="257" r:id="rId5"/>
    <p:sldId id="260" r:id="rId6"/>
    <p:sldId id="263" r:id="rId7"/>
    <p:sldId id="258" r:id="rId8"/>
    <p:sldId id="259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865878"/>
            <a:ext cx="3015388" cy="36724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1817" y="3320542"/>
            <a:ext cx="4502491" cy="1219201"/>
          </a:xfrm>
        </p:spPr>
        <p:txBody>
          <a:bodyPr/>
          <a:lstStyle/>
          <a:p>
            <a:r>
              <a:rPr lang="ru-RU" sz="3600" b="1" dirty="0" err="1"/>
              <a:t>Соціометрія</a:t>
            </a:r>
            <a:r>
              <a:rPr lang="ru-RU" sz="3600" b="1" dirty="0"/>
              <a:t> Дж. </a:t>
            </a:r>
            <a:r>
              <a:rPr lang="ru-RU" sz="3600" b="1" dirty="0" smtClean="0"/>
              <a:t>Морено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1006435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936" cy="1039427"/>
          </a:xfrm>
        </p:spPr>
        <p:txBody>
          <a:bodyPr>
            <a:noAutofit/>
          </a:bodyPr>
          <a:lstStyle/>
          <a:p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Джекоб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Леві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Морено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75853"/>
            <a:ext cx="12611744" cy="4793507"/>
          </a:xfrm>
        </p:spPr>
        <p:txBody>
          <a:bodyPr>
            <a:normAutofit/>
          </a:bodyPr>
          <a:lstStyle/>
          <a:p>
            <a:r>
              <a:rPr lang="ru-RU" sz="2000" dirty="0" err="1"/>
              <a:t>Джекоб</a:t>
            </a:r>
            <a:r>
              <a:rPr lang="ru-RU" sz="2000" dirty="0"/>
              <a:t> (Якоб) </a:t>
            </a:r>
            <a:r>
              <a:rPr lang="ru-RU" sz="2000" dirty="0" err="1"/>
              <a:t>Леві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Морено </a:t>
            </a:r>
            <a:r>
              <a:rPr lang="ru-RU" sz="1800" dirty="0" smtClean="0"/>
              <a:t>(</a:t>
            </a:r>
            <a:br>
              <a:rPr lang="ru-RU" sz="1800" dirty="0" smtClean="0"/>
            </a:br>
            <a:r>
              <a:rPr lang="ru-RU" sz="1800" dirty="0" smtClean="0"/>
              <a:t>18 </a:t>
            </a:r>
            <a:r>
              <a:rPr lang="ru-RU" sz="1800" dirty="0" err="1"/>
              <a:t>травня</a:t>
            </a:r>
            <a:r>
              <a:rPr lang="ru-RU" sz="1800" dirty="0"/>
              <a:t> </a:t>
            </a:r>
            <a:r>
              <a:rPr lang="ru-RU" sz="1800" dirty="0" smtClean="0"/>
              <a:t>1889</a:t>
            </a:r>
            <a:r>
              <a:rPr lang="ru-RU" sz="1800" dirty="0"/>
              <a:t> </a:t>
            </a:r>
            <a:r>
              <a:rPr lang="ru-RU" sz="1800" dirty="0" smtClean="0"/>
              <a:t>— 14 </a:t>
            </a:r>
            <a:r>
              <a:rPr lang="ru-RU" sz="1800" dirty="0" err="1"/>
              <a:t>травня</a:t>
            </a:r>
            <a:r>
              <a:rPr lang="ru-RU" sz="1800" dirty="0"/>
              <a:t> </a:t>
            </a:r>
            <a:r>
              <a:rPr lang="ru-RU" sz="1800" dirty="0" smtClean="0"/>
              <a:t>1974) </a:t>
            </a:r>
            <a:br>
              <a:rPr lang="ru-RU" sz="1800" dirty="0" smtClean="0"/>
            </a:br>
            <a:r>
              <a:rPr lang="ru-RU" sz="2000" dirty="0" smtClean="0"/>
              <a:t>— </a:t>
            </a:r>
            <a:r>
              <a:rPr lang="ru-RU" sz="2000" dirty="0"/>
              <a:t> </a:t>
            </a:r>
            <a:r>
              <a:rPr lang="ru-RU" sz="2000" dirty="0" err="1" smtClean="0"/>
              <a:t>психіатр</a:t>
            </a:r>
            <a:r>
              <a:rPr lang="ru-RU" sz="2000" dirty="0"/>
              <a:t>, психолог  </a:t>
            </a:r>
            <a:r>
              <a:rPr lang="ru-RU" sz="2000" dirty="0" smtClean="0"/>
              <a:t>і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err="1"/>
              <a:t>соціолог</a:t>
            </a:r>
            <a:r>
              <a:rPr lang="ru-RU" sz="2000" dirty="0"/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Засновник</a:t>
            </a:r>
            <a:r>
              <a:rPr lang="ru-RU" sz="2000" dirty="0" smtClean="0"/>
              <a:t> </a:t>
            </a:r>
            <a:r>
              <a:rPr lang="ru-RU" sz="2000" dirty="0" err="1"/>
              <a:t>психодрами</a:t>
            </a:r>
            <a:r>
              <a:rPr lang="ru-RU" sz="2000" dirty="0"/>
              <a:t>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соціометрії</a:t>
            </a:r>
            <a:r>
              <a:rPr lang="ru-RU" sz="2000" dirty="0" smtClean="0"/>
              <a:t> </a:t>
            </a:r>
            <a:r>
              <a:rPr lang="ru-RU" sz="2000" dirty="0"/>
              <a:t>та </a:t>
            </a:r>
            <a:r>
              <a:rPr lang="ru-RU" sz="2000" dirty="0" err="1"/>
              <a:t>групової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психотерапії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2000" dirty="0"/>
              <a:t>Я. Морено говорив,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велику</a:t>
            </a:r>
            <a:r>
              <a:rPr lang="ru-RU" sz="2000" dirty="0" smtClean="0"/>
              <a:t>  роль </a:t>
            </a:r>
            <a:r>
              <a:rPr lang="ru-RU" sz="2000" dirty="0"/>
              <a:t>у </a:t>
            </a:r>
            <a:r>
              <a:rPr lang="ru-RU" sz="2000" dirty="0" err="1"/>
              <a:t>житті</a:t>
            </a:r>
            <a:r>
              <a:rPr lang="ru-RU" sz="2000" dirty="0"/>
              <a:t> людей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відіграють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неформальні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err="1" smtClean="0"/>
              <a:t>відносини</a:t>
            </a:r>
            <a:r>
              <a:rPr lang="ru-RU" sz="2000" dirty="0"/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Потрібно</a:t>
            </a:r>
            <a:r>
              <a:rPr lang="ru-RU" sz="2000" dirty="0" smtClean="0"/>
              <a:t> </a:t>
            </a:r>
            <a:r>
              <a:rPr lang="ru-RU" sz="2000" dirty="0" err="1"/>
              <a:t>прагнути</a:t>
            </a:r>
            <a:r>
              <a:rPr lang="ru-RU" sz="2000" dirty="0"/>
              <a:t>, </a:t>
            </a:r>
            <a:r>
              <a:rPr lang="ru-RU" sz="2000" dirty="0" err="1"/>
              <a:t>щоб</a:t>
            </a:r>
            <a:r>
              <a:rPr lang="ru-RU" sz="2000" dirty="0"/>
              <a:t> формальна і неформальна структура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суспільства</a:t>
            </a:r>
            <a:r>
              <a:rPr lang="ru-RU" sz="2000" dirty="0" smtClean="0"/>
              <a:t> </a:t>
            </a:r>
            <a:r>
              <a:rPr lang="ru-RU" sz="2000" dirty="0" err="1"/>
              <a:t>збігалися</a:t>
            </a:r>
            <a:r>
              <a:rPr lang="ru-RU" sz="2000" dirty="0"/>
              <a:t>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Для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потрібні</a:t>
            </a:r>
            <a:r>
              <a:rPr lang="ru-RU" sz="2000" dirty="0"/>
              <a:t> </a:t>
            </a:r>
            <a:r>
              <a:rPr lang="ru-RU" sz="2000" dirty="0" err="1"/>
              <a:t>спеціальні</a:t>
            </a:r>
            <a:r>
              <a:rPr lang="ru-RU" sz="2000" dirty="0"/>
              <a:t> </a:t>
            </a:r>
            <a:r>
              <a:rPr lang="ru-RU" sz="2000" dirty="0" err="1"/>
              <a:t>методи</a:t>
            </a:r>
            <a:r>
              <a:rPr lang="ru-RU" sz="20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1874098"/>
            <a:ext cx="4502274" cy="335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76596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Соціометрія</a:t>
            </a:r>
            <a:r>
              <a:rPr lang="ru-RU" b="1" dirty="0"/>
              <a:t> Дж. Морено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9197" y="1772816"/>
            <a:ext cx="9073008" cy="5328592"/>
          </a:xfrm>
        </p:spPr>
        <p:txBody>
          <a:bodyPr>
            <a:noAutofit/>
          </a:bodyPr>
          <a:lstStyle/>
          <a:p>
            <a:r>
              <a:rPr lang="ru-RU" sz="1600" dirty="0"/>
              <a:t>Одним з </a:t>
            </a:r>
            <a:r>
              <a:rPr lang="ru-RU" sz="1600" dirty="0" err="1"/>
              <a:t>найпопулярніших</a:t>
            </a:r>
            <a:r>
              <a:rPr lang="ru-RU" sz="1600" dirty="0"/>
              <a:t> </a:t>
            </a:r>
            <a:r>
              <a:rPr lang="ru-RU" sz="1600" dirty="0" err="1"/>
              <a:t>методів</a:t>
            </a:r>
            <a:r>
              <a:rPr lang="ru-RU" sz="1600" dirty="0"/>
              <a:t>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міжособистісних</a:t>
            </a:r>
            <a:r>
              <a:rPr lang="ru-RU" sz="1600" dirty="0"/>
              <a:t> </a:t>
            </a:r>
            <a:r>
              <a:rPr lang="ru-RU" sz="1600" dirty="0" err="1"/>
              <a:t>відносин</a:t>
            </a:r>
            <a:r>
              <a:rPr lang="ru-RU" sz="1600" dirty="0"/>
              <a:t> у </a:t>
            </a:r>
            <a:r>
              <a:rPr lang="ru-RU" sz="1600" dirty="0" err="1"/>
              <a:t>групі</a:t>
            </a:r>
            <a:r>
              <a:rPr lang="ru-RU" sz="1600" dirty="0"/>
              <a:t> </a:t>
            </a:r>
            <a:r>
              <a:rPr lang="ru-RU" sz="1600" b="1" dirty="0"/>
              <a:t>є </a:t>
            </a:r>
            <a:r>
              <a:rPr lang="ru-RU" sz="1600" b="1" dirty="0" err="1" smtClean="0"/>
              <a:t>соціометрія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600" dirty="0" err="1"/>
              <a:t>З</a:t>
            </a:r>
            <a:r>
              <a:rPr lang="ru-RU" sz="1600" dirty="0" err="1" smtClean="0"/>
              <a:t>апропонована</a:t>
            </a:r>
            <a:r>
              <a:rPr lang="ru-RU" sz="1600" dirty="0" smtClean="0"/>
              <a:t> </a:t>
            </a:r>
            <a:r>
              <a:rPr lang="ru-RU" sz="1600" dirty="0" err="1"/>
              <a:t>учнем</a:t>
            </a:r>
            <a:r>
              <a:rPr lang="ru-RU" sz="1600" dirty="0"/>
              <a:t> </a:t>
            </a:r>
            <a:r>
              <a:rPr lang="ru-RU" sz="1600" b="1" dirty="0"/>
              <a:t>Фрейда — </a:t>
            </a:r>
            <a:r>
              <a:rPr lang="ru-RU" sz="1600" b="1" dirty="0" err="1"/>
              <a:t>Джекобом</a:t>
            </a:r>
            <a:r>
              <a:rPr lang="ru-RU" sz="1600" b="1" dirty="0"/>
              <a:t> </a:t>
            </a:r>
            <a:r>
              <a:rPr lang="ru-RU" sz="1600" b="1" dirty="0" smtClean="0"/>
              <a:t>Морено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Відповідно</a:t>
            </a:r>
            <a:r>
              <a:rPr lang="ru-RU" sz="1600" b="1" dirty="0" smtClean="0"/>
              <a:t> </a:t>
            </a:r>
            <a:r>
              <a:rPr lang="ru-RU" sz="1600" b="1" dirty="0"/>
              <a:t>до </a:t>
            </a:r>
            <a:r>
              <a:rPr lang="ru-RU" sz="1600" b="1" dirty="0" err="1"/>
              <a:t>теорії</a:t>
            </a:r>
            <a:r>
              <a:rPr lang="ru-RU" sz="1600" b="1" dirty="0"/>
              <a:t> Дж. Морено</a:t>
            </a:r>
            <a:r>
              <a:rPr lang="ru-RU" sz="1600" dirty="0"/>
              <a:t>, </a:t>
            </a:r>
            <a:r>
              <a:rPr lang="ru-RU" sz="1600" dirty="0" err="1"/>
              <a:t>всі</a:t>
            </a:r>
            <a:r>
              <a:rPr lang="ru-RU" sz="1600" dirty="0"/>
              <a:t> </a:t>
            </a:r>
            <a:r>
              <a:rPr lang="ru-RU" sz="1600" dirty="0" err="1"/>
              <a:t>напруги</a:t>
            </a:r>
            <a:r>
              <a:rPr lang="ru-RU" sz="1600" dirty="0"/>
              <a:t>, </a:t>
            </a:r>
            <a:r>
              <a:rPr lang="ru-RU" sz="1600" dirty="0" err="1"/>
              <a:t>конфлікти</a:t>
            </a:r>
            <a:r>
              <a:rPr lang="ru-RU" sz="1600" dirty="0"/>
              <a:t>, в тому </a:t>
            </a:r>
            <a:r>
              <a:rPr lang="ru-RU" sz="1600" dirty="0" err="1"/>
              <a:t>числі</a:t>
            </a:r>
            <a:r>
              <a:rPr lang="ru-RU" sz="1600" dirty="0"/>
              <a:t> і </a:t>
            </a:r>
            <a:r>
              <a:rPr lang="ru-RU" sz="1600" dirty="0" err="1"/>
              <a:t>соціальні</a:t>
            </a:r>
            <a:r>
              <a:rPr lang="ru-RU" sz="1600" dirty="0"/>
              <a:t>, </a:t>
            </a:r>
            <a:r>
              <a:rPr lang="ru-RU" sz="1600" dirty="0" err="1"/>
              <a:t>обумовлені</a:t>
            </a:r>
            <a:r>
              <a:rPr lang="ru-RU" sz="1600" dirty="0"/>
              <a:t> </a:t>
            </a:r>
            <a:r>
              <a:rPr lang="ru-RU" sz="1600" dirty="0" err="1"/>
              <a:t>розбіжністю</a:t>
            </a:r>
            <a:r>
              <a:rPr lang="ru-RU" sz="1600" dirty="0"/>
              <a:t> </a:t>
            </a:r>
            <a:r>
              <a:rPr lang="ru-RU" sz="1600" dirty="0" err="1"/>
              <a:t>мікро</a:t>
            </a:r>
            <a:r>
              <a:rPr lang="ru-RU" sz="1600" dirty="0"/>
              <a:t> - і </a:t>
            </a:r>
            <a:r>
              <a:rPr lang="ru-RU" sz="1600" dirty="0" err="1"/>
              <a:t>макроструктури</a:t>
            </a:r>
            <a:r>
              <a:rPr lang="ru-RU" sz="1600" dirty="0"/>
              <a:t> </a:t>
            </a:r>
            <a:r>
              <a:rPr lang="ru-RU" sz="1600" dirty="0" err="1"/>
              <a:t>групи</a:t>
            </a:r>
            <a:r>
              <a:rPr lang="ru-RU" sz="1600" dirty="0"/>
              <a:t>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/>
              <a:t>розбіжність</a:t>
            </a:r>
            <a:r>
              <a:rPr lang="ru-RU" sz="1600" dirty="0"/>
              <a:t>, на </a:t>
            </a:r>
            <a:r>
              <a:rPr lang="ru-RU" sz="1600" dirty="0" err="1"/>
              <a:t>його</a:t>
            </a:r>
            <a:r>
              <a:rPr lang="ru-RU" sz="1600" dirty="0"/>
              <a:t> думку, </a:t>
            </a:r>
            <a:r>
              <a:rPr lang="ru-RU" sz="1600" dirty="0" err="1"/>
              <a:t>означає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система </a:t>
            </a:r>
            <a:r>
              <a:rPr lang="ru-RU" sz="1600" dirty="0" err="1"/>
              <a:t>симпатій</a:t>
            </a:r>
            <a:r>
              <a:rPr lang="ru-RU" sz="1600" dirty="0"/>
              <a:t> і </a:t>
            </a:r>
            <a:r>
              <a:rPr lang="ru-RU" sz="1600" dirty="0" err="1"/>
              <a:t>антипатій</a:t>
            </a:r>
            <a:r>
              <a:rPr lang="ru-RU" sz="1600" dirty="0"/>
              <a:t>, яка </a:t>
            </a:r>
            <a:r>
              <a:rPr lang="ru-RU" sz="1600" dirty="0" err="1"/>
              <a:t>показує</a:t>
            </a:r>
            <a:r>
              <a:rPr lang="ru-RU" sz="1600" dirty="0"/>
              <a:t> </a:t>
            </a:r>
            <a:r>
              <a:rPr lang="ru-RU" sz="1600" dirty="0" err="1"/>
              <a:t>психологічне</a:t>
            </a:r>
            <a:r>
              <a:rPr lang="ru-RU" sz="1600" dirty="0"/>
              <a:t> </a:t>
            </a:r>
            <a:r>
              <a:rPr lang="ru-RU" sz="1600" dirty="0" err="1"/>
              <a:t>ставлення</a:t>
            </a:r>
            <a:r>
              <a:rPr lang="ru-RU" sz="1600" dirty="0"/>
              <a:t> </a:t>
            </a:r>
            <a:r>
              <a:rPr lang="ru-RU" sz="1600" dirty="0" err="1"/>
              <a:t>індивіда</a:t>
            </a:r>
            <a:r>
              <a:rPr lang="ru-RU" sz="1600" dirty="0"/>
              <a:t> до людей, часто не </a:t>
            </a:r>
            <a:r>
              <a:rPr lang="ru-RU" sz="1600" dirty="0" err="1"/>
              <a:t>вміщується</a:t>
            </a:r>
            <a:r>
              <a:rPr lang="ru-RU" sz="1600" dirty="0"/>
              <a:t> в рамки </a:t>
            </a:r>
            <a:r>
              <a:rPr lang="ru-RU" sz="1600" dirty="0" err="1"/>
              <a:t>заданої</a:t>
            </a:r>
            <a:r>
              <a:rPr lang="ru-RU" sz="1600" dirty="0"/>
              <a:t> </a:t>
            </a:r>
            <a:r>
              <a:rPr lang="ru-RU" sz="1600" dirty="0" err="1"/>
              <a:t>індивіду</a:t>
            </a:r>
            <a:r>
              <a:rPr lang="ru-RU" sz="1600" dirty="0"/>
              <a:t> </a:t>
            </a:r>
            <a:r>
              <a:rPr lang="ru-RU" sz="1600" dirty="0" err="1"/>
              <a:t>макроструктури</a:t>
            </a:r>
            <a:r>
              <a:rPr lang="ru-RU" sz="1600" dirty="0"/>
              <a:t>: самим </a:t>
            </a:r>
            <a:r>
              <a:rPr lang="ru-RU" sz="1600" dirty="0" err="1"/>
              <a:t>близьким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виявитися</a:t>
            </a:r>
            <a:r>
              <a:rPr lang="ru-RU" sz="1600" dirty="0"/>
              <a:t> </a:t>
            </a:r>
            <a:r>
              <a:rPr lang="ru-RU" sz="1600" dirty="0" err="1"/>
              <a:t>оточення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складається</a:t>
            </a:r>
            <a:r>
              <a:rPr lang="ru-RU" sz="1600" dirty="0"/>
              <a:t> з </a:t>
            </a:r>
            <a:r>
              <a:rPr lang="ru-RU" sz="1600" dirty="0" err="1"/>
              <a:t>неприйнятних</a:t>
            </a:r>
            <a:r>
              <a:rPr lang="ru-RU" sz="1600" dirty="0"/>
              <a:t> в </a:t>
            </a:r>
            <a:r>
              <a:rPr lang="ru-RU" sz="1600" dirty="0" err="1"/>
              <a:t>психологічному</a:t>
            </a:r>
            <a:r>
              <a:rPr lang="ru-RU" sz="1600" dirty="0"/>
              <a:t> </a:t>
            </a:r>
            <a:r>
              <a:rPr lang="ru-RU" sz="1600" dirty="0" err="1"/>
              <a:t>плані</a:t>
            </a:r>
            <a:r>
              <a:rPr lang="ru-RU" sz="1600" dirty="0"/>
              <a:t> людей. </a:t>
            </a:r>
            <a:endParaRPr lang="ru-RU" sz="1600" dirty="0" smtClean="0"/>
          </a:p>
          <a:p>
            <a:r>
              <a:rPr lang="ru-RU" sz="1600" b="1" dirty="0" err="1" smtClean="0"/>
              <a:t>Завдання</a:t>
            </a:r>
            <a:r>
              <a:rPr lang="ru-RU" sz="1600" b="1" dirty="0" smtClean="0"/>
              <a:t> </a:t>
            </a:r>
            <a:r>
              <a:rPr lang="ru-RU" sz="1600" b="1" dirty="0" err="1"/>
              <a:t>полягає</a:t>
            </a:r>
            <a:r>
              <a:rPr lang="ru-RU" sz="1600" b="1" dirty="0"/>
              <a:t> </a:t>
            </a:r>
            <a:r>
              <a:rPr lang="ru-RU" sz="1600" dirty="0"/>
              <a:t>в тому, </a:t>
            </a:r>
            <a:r>
              <a:rPr lang="ru-RU" sz="1600" dirty="0" err="1"/>
              <a:t>щоб</a:t>
            </a:r>
            <a:r>
              <a:rPr lang="ru-RU" sz="1600" dirty="0"/>
              <a:t> привести у </a:t>
            </a:r>
            <a:r>
              <a:rPr lang="ru-RU" sz="1600" dirty="0" err="1"/>
              <a:t>відповідність</a:t>
            </a:r>
            <a:r>
              <a:rPr lang="ru-RU" sz="1600" dirty="0"/>
              <a:t> макро - і </a:t>
            </a:r>
            <a:r>
              <a:rPr lang="ru-RU" sz="1600" dirty="0" err="1"/>
              <a:t>мікроструктури</a:t>
            </a:r>
            <a:r>
              <a:rPr lang="ru-RU" sz="1600" dirty="0"/>
              <a:t>. </a:t>
            </a:r>
            <a:r>
              <a:rPr lang="ru-RU" sz="1600" dirty="0" err="1"/>
              <a:t>Саме</a:t>
            </a:r>
            <a:r>
              <a:rPr lang="ru-RU" sz="1600" dirty="0"/>
              <a:t> з </a:t>
            </a:r>
            <a:r>
              <a:rPr lang="ru-RU" sz="1600" dirty="0" err="1"/>
              <a:t>цією</a:t>
            </a:r>
            <a:r>
              <a:rPr lang="ru-RU" sz="1600" dirty="0"/>
              <a:t> метою повинна </a:t>
            </a:r>
            <a:r>
              <a:rPr lang="ru-RU" sz="1600" dirty="0" err="1"/>
              <a:t>застосовуватися</a:t>
            </a:r>
            <a:r>
              <a:rPr lang="ru-RU" sz="1600" dirty="0"/>
              <a:t> </a:t>
            </a:r>
            <a:r>
              <a:rPr lang="ru-RU" sz="1600" dirty="0" err="1"/>
              <a:t>соціометрична</a:t>
            </a:r>
            <a:r>
              <a:rPr lang="ru-RU" sz="1600" dirty="0"/>
              <a:t> методика, за </a:t>
            </a:r>
            <a:r>
              <a:rPr lang="ru-RU" sz="1600" dirty="0" err="1"/>
              <a:t>допомогою</a:t>
            </a:r>
            <a:r>
              <a:rPr lang="ru-RU" sz="1600" dirty="0"/>
              <a:t> </a:t>
            </a:r>
            <a:r>
              <a:rPr lang="ru-RU" sz="1600" dirty="0" err="1"/>
              <a:t>якої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досліджувати</a:t>
            </a:r>
            <a:r>
              <a:rPr lang="ru-RU" sz="1600" dirty="0"/>
              <a:t> </a:t>
            </a:r>
            <a:r>
              <a:rPr lang="ru-RU" sz="1600" dirty="0" err="1"/>
              <a:t>симпатії</a:t>
            </a:r>
            <a:r>
              <a:rPr lang="ru-RU" sz="1600" dirty="0"/>
              <a:t> і </a:t>
            </a:r>
            <a:r>
              <a:rPr lang="ru-RU" sz="1600" dirty="0" err="1"/>
              <a:t>антипатії</a:t>
            </a:r>
            <a:r>
              <a:rPr lang="ru-RU" sz="1600" dirty="0"/>
              <a:t>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відповідно</a:t>
            </a:r>
            <a:r>
              <a:rPr lang="ru-RU" sz="1600" dirty="0"/>
              <a:t> до </a:t>
            </a:r>
            <a:r>
              <a:rPr lang="ru-RU" sz="1600" dirty="0" err="1"/>
              <a:t>отриманих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 </a:t>
            </a:r>
            <a:r>
              <a:rPr lang="ru-RU" sz="1600" dirty="0" err="1"/>
              <a:t>здійснити</a:t>
            </a:r>
            <a:r>
              <a:rPr lang="ru-RU" sz="1600" dirty="0"/>
              <a:t> </a:t>
            </a:r>
            <a:r>
              <a:rPr lang="ru-RU" sz="1600" dirty="0" err="1"/>
              <a:t>певні</a:t>
            </a:r>
            <a:r>
              <a:rPr lang="ru-RU" sz="1600" dirty="0"/>
              <a:t> </a:t>
            </a:r>
            <a:r>
              <a:rPr lang="ru-RU" sz="1600" dirty="0" err="1" smtClean="0"/>
              <a:t>зміни</a:t>
            </a:r>
            <a:r>
              <a:rPr lang="ru-RU" sz="1600" dirty="0" smtClean="0"/>
              <a:t>.</a:t>
            </a:r>
          </a:p>
          <a:p>
            <a:r>
              <a:rPr lang="ru-RU" sz="1600" b="1" dirty="0" err="1" smtClean="0"/>
              <a:t>Термін</a:t>
            </a:r>
            <a:r>
              <a:rPr lang="ru-RU" sz="1600" b="1" dirty="0" smtClean="0"/>
              <a:t> </a:t>
            </a:r>
            <a:r>
              <a:rPr lang="ru-RU" sz="1600" b="1" dirty="0"/>
              <a:t>«</a:t>
            </a:r>
            <a:r>
              <a:rPr lang="ru-RU" sz="1600" b="1" dirty="0" err="1"/>
              <a:t>соціометрія</a:t>
            </a:r>
            <a:r>
              <a:rPr lang="ru-RU" sz="1600" b="1" dirty="0"/>
              <a:t>» </a:t>
            </a:r>
            <a:r>
              <a:rPr lang="ru-RU" sz="1600" dirty="0"/>
              <a:t>буквально </a:t>
            </a:r>
            <a:r>
              <a:rPr lang="ru-RU" sz="1600" dirty="0" err="1"/>
              <a:t>означає</a:t>
            </a:r>
            <a:r>
              <a:rPr lang="ru-RU" sz="1600" dirty="0"/>
              <a:t> «</a:t>
            </a:r>
            <a:r>
              <a:rPr lang="ru-RU" sz="1600" dirty="0" err="1"/>
              <a:t>соціальний</a:t>
            </a:r>
            <a:r>
              <a:rPr lang="ru-RU" sz="1600" dirty="0"/>
              <a:t> </a:t>
            </a:r>
            <a:r>
              <a:rPr lang="ru-RU" sz="1600" dirty="0" err="1"/>
              <a:t>вимір</a:t>
            </a:r>
            <a:r>
              <a:rPr lang="ru-RU" sz="1600" dirty="0"/>
              <a:t>», </a:t>
            </a:r>
            <a:r>
              <a:rPr lang="ru-RU" sz="1600" dirty="0" err="1"/>
              <a:t>соціометрична</a:t>
            </a:r>
            <a:r>
              <a:rPr lang="ru-RU" sz="1600" dirty="0"/>
              <a:t> методика </a:t>
            </a:r>
            <a:r>
              <a:rPr lang="ru-RU" sz="1600" dirty="0" err="1"/>
              <a:t>призначена</a:t>
            </a:r>
            <a:r>
              <a:rPr lang="ru-RU" sz="1600" dirty="0"/>
              <a:t> для </a:t>
            </a:r>
            <a:r>
              <a:rPr lang="ru-RU" sz="1600" dirty="0" err="1"/>
              <a:t>оцінки</a:t>
            </a:r>
            <a:r>
              <a:rPr lang="ru-RU" sz="1600" dirty="0"/>
              <a:t> </a:t>
            </a:r>
            <a:r>
              <a:rPr lang="ru-RU" sz="1600" dirty="0" err="1"/>
              <a:t>міжособистісних</a:t>
            </a:r>
            <a:r>
              <a:rPr lang="ru-RU" sz="1600" dirty="0"/>
              <a:t> </a:t>
            </a:r>
            <a:r>
              <a:rPr lang="ru-RU" sz="1600" dirty="0" err="1"/>
              <a:t>відносин</a:t>
            </a:r>
            <a:r>
              <a:rPr lang="ru-RU" sz="1600" dirty="0"/>
              <a:t> неформального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типу</a:t>
            </a:r>
            <a:r>
              <a:rPr lang="ru-RU" sz="1600" dirty="0"/>
              <a:t>: </a:t>
            </a:r>
            <a:r>
              <a:rPr lang="ru-RU" sz="1600" dirty="0" err="1"/>
              <a:t>симпатій</a:t>
            </a:r>
            <a:r>
              <a:rPr lang="ru-RU" sz="1600" dirty="0"/>
              <a:t> і </a:t>
            </a:r>
            <a:r>
              <a:rPr lang="ru-RU" sz="1600" dirty="0" err="1"/>
              <a:t>антипатій</a:t>
            </a:r>
            <a:r>
              <a:rPr lang="ru-RU" sz="1600" dirty="0"/>
              <a:t>, </a:t>
            </a:r>
            <a:r>
              <a:rPr lang="ru-RU" sz="1600" dirty="0" err="1"/>
              <a:t>привабливості</a:t>
            </a:r>
            <a:r>
              <a:rPr lang="ru-RU" sz="1600" dirty="0"/>
              <a:t>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Маючи</a:t>
            </a:r>
            <a:r>
              <a:rPr lang="ru-RU" sz="1600" dirty="0" smtClean="0"/>
              <a:t> </a:t>
            </a:r>
            <a:r>
              <a:rPr lang="ru-RU" sz="1600" dirty="0"/>
              <a:t>характер </a:t>
            </a:r>
            <a:r>
              <a:rPr lang="ru-RU" sz="1600" dirty="0" err="1"/>
              <a:t>опитування</a:t>
            </a:r>
            <a:r>
              <a:rPr lang="ru-RU" sz="1600" dirty="0"/>
              <a:t>, </a:t>
            </a:r>
            <a:r>
              <a:rPr lang="ru-RU" sz="1600" dirty="0" err="1"/>
              <a:t>соціометрія</a:t>
            </a:r>
            <a:r>
              <a:rPr lang="ru-RU" sz="1600" dirty="0"/>
              <a:t> </a:t>
            </a:r>
            <a:r>
              <a:rPr lang="ru-RU" sz="1600" dirty="0" err="1"/>
              <a:t>істотно</a:t>
            </a:r>
            <a:r>
              <a:rPr lang="ru-RU" sz="1600" dirty="0"/>
              <a:t> </a:t>
            </a:r>
            <a:r>
              <a:rPr lang="ru-RU" sz="1600" dirty="0" err="1"/>
              <a:t>відрізняється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анкетного </a:t>
            </a:r>
            <a:r>
              <a:rPr lang="ru-RU" sz="1600" dirty="0" err="1"/>
              <a:t>опитування</a:t>
            </a:r>
            <a:r>
              <a:rPr lang="ru-RU" sz="1600" dirty="0"/>
              <a:t> та </a:t>
            </a:r>
            <a:r>
              <a:rPr lang="ru-RU" sz="1600" dirty="0" err="1"/>
              <a:t>інтерв'ю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питання</a:t>
            </a:r>
            <a:r>
              <a:rPr lang="ru-RU" sz="1600" dirty="0"/>
              <a:t> </a:t>
            </a:r>
            <a:r>
              <a:rPr lang="ru-RU" sz="1600" dirty="0" err="1"/>
              <a:t>стосуються</a:t>
            </a:r>
            <a:r>
              <a:rPr lang="ru-RU" sz="1600" dirty="0"/>
              <a:t> </a:t>
            </a:r>
            <a:r>
              <a:rPr lang="ru-RU" sz="1600" dirty="0" err="1"/>
              <a:t>емоційної</a:t>
            </a:r>
            <a:r>
              <a:rPr lang="ru-RU" sz="1600" dirty="0"/>
              <a:t> </a:t>
            </a:r>
            <a:r>
              <a:rPr lang="ru-RU" sz="1600" dirty="0" err="1"/>
              <a:t>сфери</a:t>
            </a:r>
            <a:r>
              <a:rPr lang="ru-RU" sz="1600" dirty="0"/>
              <a:t> </a:t>
            </a:r>
            <a:r>
              <a:rPr lang="ru-RU" sz="1600" dirty="0" err="1"/>
              <a:t>відносин</a:t>
            </a:r>
            <a:r>
              <a:rPr lang="ru-RU" sz="1600" dirty="0"/>
              <a:t> людей.</a:t>
            </a:r>
          </a:p>
        </p:txBody>
      </p:sp>
    </p:spTree>
    <p:extLst>
      <p:ext uri="{BB962C8B-B14F-4D97-AF65-F5344CB8AC3E}">
        <p14:creationId xmlns:p14="http://schemas.microsoft.com/office/powerpoint/2010/main" xmlns="" val="835759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Соціометрична</a:t>
            </a:r>
            <a:r>
              <a:rPr lang="ru-RU" b="1" dirty="0"/>
              <a:t> процедура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4133" y="1752600"/>
            <a:ext cx="9073008" cy="51054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/>
              <a:t>Соціометрична</a:t>
            </a:r>
            <a:r>
              <a:rPr lang="ru-RU" b="1" dirty="0"/>
              <a:t> процедура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членам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перерахувати</a:t>
            </a:r>
            <a:r>
              <a:rPr lang="ru-RU" dirty="0"/>
              <a:t> в порядку </a:t>
            </a:r>
            <a:r>
              <a:rPr lang="ru-RU" dirty="0" err="1"/>
              <a:t>переваги</a:t>
            </a:r>
            <a:r>
              <a:rPr lang="ru-RU" dirty="0"/>
              <a:t> тих </a:t>
            </a:r>
            <a:r>
              <a:rPr lang="ru-RU" dirty="0" err="1"/>
              <a:t>товаришів</a:t>
            </a:r>
            <a:r>
              <a:rPr lang="ru-RU" dirty="0"/>
              <a:t> по </a:t>
            </a:r>
            <a:r>
              <a:rPr lang="ru-RU" dirty="0" err="1"/>
              <a:t>групі</a:t>
            </a:r>
            <a:r>
              <a:rPr lang="ru-RU" dirty="0"/>
              <a:t>, з </a:t>
            </a:r>
            <a:r>
              <a:rPr lang="ru-RU" dirty="0" err="1"/>
              <a:t>якими</a:t>
            </a:r>
            <a:r>
              <a:rPr lang="ru-RU" dirty="0"/>
              <a:t> вони </a:t>
            </a:r>
            <a:r>
              <a:rPr lang="ru-RU" dirty="0" err="1"/>
              <a:t>хотіли</a:t>
            </a:r>
            <a:r>
              <a:rPr lang="ru-RU" dirty="0"/>
              <a:t> б разом </a:t>
            </a:r>
            <a:r>
              <a:rPr lang="ru-RU" dirty="0" err="1"/>
              <a:t>працювати</a:t>
            </a:r>
            <a:r>
              <a:rPr lang="ru-RU" dirty="0"/>
              <a:t>, </a:t>
            </a:r>
            <a:r>
              <a:rPr lang="ru-RU" dirty="0" err="1"/>
              <a:t>відпочивати</a:t>
            </a:r>
            <a:r>
              <a:rPr lang="ru-RU" dirty="0"/>
              <a:t>, </a:t>
            </a:r>
            <a:r>
              <a:rPr lang="ru-RU" dirty="0" err="1"/>
              <a:t>сидіти</a:t>
            </a:r>
            <a:r>
              <a:rPr lang="ru-RU" dirty="0"/>
              <a:t> за партою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кимось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у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/>
              <a:t>критеріями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Наприклад</a:t>
            </a:r>
            <a:r>
              <a:rPr lang="ru-RU" dirty="0"/>
              <a:t>, «з ким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хотіли</a:t>
            </a:r>
            <a:r>
              <a:rPr lang="ru-RU" dirty="0"/>
              <a:t> б разом </a:t>
            </a:r>
            <a:r>
              <a:rPr lang="ru-RU" dirty="0" err="1"/>
              <a:t>готуватися</a:t>
            </a:r>
            <a:r>
              <a:rPr lang="ru-RU" dirty="0"/>
              <a:t> до </a:t>
            </a:r>
            <a:r>
              <a:rPr lang="ru-RU" dirty="0" err="1"/>
              <a:t>іспиту</a:t>
            </a:r>
            <a:r>
              <a:rPr lang="ru-RU" dirty="0"/>
              <a:t>?»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або</a:t>
            </a:r>
            <a:r>
              <a:rPr lang="ru-RU" dirty="0"/>
              <a:t>: «Кого б Ви запросили на день </a:t>
            </a:r>
            <a:r>
              <a:rPr lang="ru-RU" dirty="0" err="1"/>
              <a:t>народження</a:t>
            </a:r>
            <a:r>
              <a:rPr lang="ru-RU" dirty="0"/>
              <a:t>?» І т. д.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Успіх</a:t>
            </a:r>
            <a:r>
              <a:rPr lang="ru-RU" b="1" dirty="0" smtClean="0"/>
              <a:t> </a:t>
            </a:r>
            <a:r>
              <a:rPr lang="ru-RU" b="1" dirty="0" err="1"/>
              <a:t>вивчення</a:t>
            </a:r>
            <a:r>
              <a:rPr lang="ru-RU" b="1" dirty="0"/>
              <a:t> </a:t>
            </a:r>
            <a:r>
              <a:rPr lang="ru-RU" b="1" dirty="0" err="1"/>
              <a:t>взаємин</a:t>
            </a:r>
            <a:r>
              <a:rPr lang="ru-RU" b="1" dirty="0"/>
              <a:t> </a:t>
            </a:r>
            <a:r>
              <a:rPr lang="ru-RU" b="1" dirty="0" err="1"/>
              <a:t>залежить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правильного </a:t>
            </a:r>
            <a:r>
              <a:rPr lang="ru-RU" b="1" dirty="0" err="1"/>
              <a:t>підбору</a:t>
            </a:r>
            <a:r>
              <a:rPr lang="ru-RU" b="1" dirty="0"/>
              <a:t> </a:t>
            </a:r>
            <a:r>
              <a:rPr lang="ru-RU" b="1" dirty="0" err="1"/>
              <a:t>цих</a:t>
            </a:r>
            <a:r>
              <a:rPr lang="ru-RU" b="1" dirty="0"/>
              <a:t> </a:t>
            </a:r>
            <a:r>
              <a:rPr lang="ru-RU" b="1" dirty="0" err="1"/>
              <a:t>питань</a:t>
            </a:r>
            <a:r>
              <a:rPr lang="ru-RU" b="1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слабкі</a:t>
            </a:r>
            <a:r>
              <a:rPr lang="ru-RU" dirty="0"/>
              <a:t> і </a:t>
            </a:r>
            <a:r>
              <a:rPr lang="ru-RU" dirty="0" err="1"/>
              <a:t>сильні</a:t>
            </a:r>
            <a:r>
              <a:rPr lang="ru-RU" dirty="0"/>
              <a:t> </a:t>
            </a:r>
            <a:r>
              <a:rPr lang="ru-RU" dirty="0" err="1"/>
              <a:t>критерії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важливіше</a:t>
            </a:r>
            <a:r>
              <a:rPr lang="ru-RU" dirty="0"/>
              <a:t> для </a:t>
            </a:r>
            <a:r>
              <a:rPr lang="ru-RU" dirty="0" err="1"/>
              <a:t>людини</a:t>
            </a:r>
            <a:r>
              <a:rPr lang="ru-RU" dirty="0"/>
              <a:t> та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і </a:t>
            </a:r>
            <a:r>
              <a:rPr lang="ru-RU" dirty="0" err="1"/>
              <a:t>триваліше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вона </a:t>
            </a:r>
            <a:r>
              <a:rPr lang="ru-RU" dirty="0" err="1"/>
              <a:t>передбачає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сильніше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критерій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/>
              <a:t>Найчастіше</a:t>
            </a:r>
            <a:r>
              <a:rPr lang="ru-RU" b="1" dirty="0" smtClean="0"/>
              <a:t> </a:t>
            </a:r>
            <a:r>
              <a:rPr lang="ru-RU" b="1" dirty="0"/>
              <a:t>в </a:t>
            </a:r>
            <a:r>
              <a:rPr lang="ru-RU" b="1" dirty="0" err="1"/>
              <a:t>соціометричному</a:t>
            </a:r>
            <a:r>
              <a:rPr lang="ru-RU" b="1" dirty="0"/>
              <a:t> </a:t>
            </a:r>
            <a:r>
              <a:rPr lang="ru-RU" b="1" dirty="0" err="1"/>
              <a:t>дослідженні</a:t>
            </a:r>
            <a:r>
              <a:rPr lang="ru-RU" b="1" dirty="0"/>
              <a:t> </a:t>
            </a:r>
            <a:r>
              <a:rPr lang="ru-RU" b="1" dirty="0" err="1"/>
              <a:t>поєднуються</a:t>
            </a:r>
            <a:r>
              <a:rPr lang="ru-RU" b="1" dirty="0"/>
              <a:t> </a:t>
            </a:r>
            <a:r>
              <a:rPr lang="ru-RU" b="1" dirty="0" err="1"/>
              <a:t>питання</a:t>
            </a:r>
            <a:r>
              <a:rPr lang="ru-RU" b="1" dirty="0"/>
              <a:t> </a:t>
            </a:r>
            <a:r>
              <a:rPr lang="ru-RU" b="1" dirty="0" err="1"/>
              <a:t>різних</a:t>
            </a:r>
            <a:r>
              <a:rPr lang="ru-RU" b="1" dirty="0"/>
              <a:t> </a:t>
            </a:r>
            <a:r>
              <a:rPr lang="ru-RU" b="1" dirty="0" err="1"/>
              <a:t>типів</a:t>
            </a:r>
            <a:r>
              <a:rPr lang="ru-RU" dirty="0"/>
              <a:t>. Вони </a:t>
            </a:r>
            <a:r>
              <a:rPr lang="ru-RU" dirty="0" err="1"/>
              <a:t>добираються</a:t>
            </a:r>
            <a:r>
              <a:rPr lang="ru-RU" dirty="0"/>
              <a:t> таким чином,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до </a:t>
            </a:r>
            <a:r>
              <a:rPr lang="ru-RU" dirty="0" err="1"/>
              <a:t>спілкування</a:t>
            </a:r>
            <a:r>
              <a:rPr lang="ru-RU" dirty="0"/>
              <a:t> з членами </a:t>
            </a:r>
            <a:r>
              <a:rPr lang="ru-RU" dirty="0" err="1"/>
              <a:t>групи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видах </a:t>
            </a:r>
            <a:r>
              <a:rPr lang="ru-RU" dirty="0" err="1"/>
              <a:t>діяльності</a:t>
            </a:r>
            <a:r>
              <a:rPr lang="ru-RU" dirty="0"/>
              <a:t> — в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навчанні</a:t>
            </a:r>
            <a:r>
              <a:rPr lang="ru-RU" dirty="0"/>
              <a:t>, </a:t>
            </a:r>
            <a:r>
              <a:rPr lang="ru-RU" dirty="0" err="1"/>
              <a:t>відпочинку</a:t>
            </a:r>
            <a:r>
              <a:rPr lang="ru-RU" dirty="0"/>
              <a:t>, дружбу </a:t>
            </a:r>
            <a:r>
              <a:rPr lang="ru-RU" dirty="0" err="1"/>
              <a:t>тощо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- Кого </a:t>
            </a:r>
            <a:r>
              <a:rPr lang="ru-RU" dirty="0"/>
              <a:t>з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Ви запросили на день </a:t>
            </a:r>
            <a:r>
              <a:rPr lang="ru-RU" dirty="0" err="1"/>
              <a:t>народження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>- З </a:t>
            </a:r>
            <a:r>
              <a:rPr lang="ru-RU" dirty="0"/>
              <a:t>ким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виконували</a:t>
            </a:r>
            <a:r>
              <a:rPr lang="ru-RU" dirty="0"/>
              <a:t> </a:t>
            </a: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(</a:t>
            </a:r>
            <a:r>
              <a:rPr lang="ru-RU" dirty="0" err="1"/>
              <a:t>виробниче</a:t>
            </a:r>
            <a:r>
              <a:rPr lang="ru-RU" dirty="0"/>
              <a:t>, </a:t>
            </a:r>
            <a:r>
              <a:rPr lang="ru-RU" dirty="0" err="1"/>
              <a:t>навчальне</a:t>
            </a:r>
            <a:r>
              <a:rPr lang="ru-RU" dirty="0" smtClean="0"/>
              <a:t>)?</a:t>
            </a:r>
            <a:br>
              <a:rPr lang="ru-RU" dirty="0" smtClean="0"/>
            </a:br>
            <a:r>
              <a:rPr lang="ru-RU" dirty="0" smtClean="0"/>
              <a:t>- З </a:t>
            </a:r>
            <a:r>
              <a:rPr lang="ru-RU" dirty="0"/>
              <a:t>ким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Ви могли б </a:t>
            </a:r>
            <a:r>
              <a:rPr lang="ru-RU" dirty="0" err="1"/>
              <a:t>поділитися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особистими</a:t>
            </a:r>
            <a:r>
              <a:rPr lang="ru-RU" dirty="0"/>
              <a:t> </a:t>
            </a:r>
            <a:r>
              <a:rPr lang="ru-RU" dirty="0" err="1"/>
              <a:t>переживаннями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b="1" dirty="0" err="1" smtClean="0"/>
              <a:t>Плануючи</a:t>
            </a:r>
            <a:r>
              <a:rPr lang="ru-RU" b="1" dirty="0" smtClean="0"/>
              <a:t> </a:t>
            </a:r>
            <a:r>
              <a:rPr lang="ru-RU" b="1" dirty="0" err="1"/>
              <a:t>проведення</a:t>
            </a:r>
            <a:r>
              <a:rPr lang="ru-RU" b="1" dirty="0"/>
              <a:t> </a:t>
            </a:r>
            <a:r>
              <a:rPr lang="ru-RU" b="1" dirty="0" err="1"/>
              <a:t>соціометрії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вирішити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і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використовуваних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b="1" dirty="0"/>
              <a:t>про </a:t>
            </a:r>
            <a:r>
              <a:rPr lang="ru-RU" b="1" dirty="0" err="1"/>
              <a:t>кількість</a:t>
            </a:r>
            <a:r>
              <a:rPr lang="ru-RU" b="1" dirty="0"/>
              <a:t> </a:t>
            </a:r>
            <a:r>
              <a:rPr lang="ru-RU" b="1" dirty="0" err="1"/>
              <a:t>виборів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зробить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член </a:t>
            </a:r>
            <a:r>
              <a:rPr lang="ru-RU" dirty="0" err="1"/>
              <a:t>групи</a:t>
            </a:r>
            <a:r>
              <a:rPr lang="ru-RU" dirty="0"/>
              <a:t>,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інтенсивність</a:t>
            </a:r>
            <a:r>
              <a:rPr lang="ru-RU" dirty="0"/>
              <a:t> — в </a:t>
            </a:r>
            <a:r>
              <a:rPr lang="ru-RU" dirty="0" err="1"/>
              <a:t>більшій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меншій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 </a:t>
            </a:r>
            <a:r>
              <a:rPr lang="ru-RU" dirty="0" err="1"/>
              <a:t>обмежується</a:t>
            </a:r>
            <a:r>
              <a:rPr lang="ru-RU" dirty="0"/>
              <a:t> </a:t>
            </a:r>
            <a:r>
              <a:rPr lang="ru-RU" dirty="0" err="1"/>
              <a:t>трьома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22349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Результати</a:t>
            </a:r>
            <a:r>
              <a:rPr lang="ru-RU" b="1" dirty="0"/>
              <a:t> </a:t>
            </a:r>
            <a:r>
              <a:rPr lang="ru-RU" b="1" dirty="0" err="1"/>
              <a:t>соціометрії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88" y="1628800"/>
            <a:ext cx="8712969" cy="4983092"/>
          </a:xfrm>
        </p:spPr>
        <p:txBody>
          <a:bodyPr>
            <a:noAutofit/>
          </a:bodyPr>
          <a:lstStyle/>
          <a:p>
            <a:r>
              <a:rPr lang="ru-RU" sz="1400" b="1" dirty="0" err="1"/>
              <a:t>Результати</a:t>
            </a:r>
            <a:r>
              <a:rPr lang="ru-RU" sz="1400" b="1" dirty="0"/>
              <a:t>, </a:t>
            </a:r>
            <a:r>
              <a:rPr lang="ru-RU" sz="1400" b="1" dirty="0" err="1"/>
              <a:t>отримані</a:t>
            </a:r>
            <a:r>
              <a:rPr lang="ru-RU" sz="1400" b="1" dirty="0"/>
              <a:t> з </a:t>
            </a:r>
            <a:r>
              <a:rPr lang="ru-RU" sz="1400" b="1" dirty="0" err="1"/>
              <a:t>допомогою</a:t>
            </a:r>
            <a:r>
              <a:rPr lang="ru-RU" sz="1400" b="1" dirty="0"/>
              <a:t> </a:t>
            </a:r>
            <a:r>
              <a:rPr lang="ru-RU" sz="1400" b="1" dirty="0" err="1"/>
              <a:t>соціометричної</a:t>
            </a:r>
            <a:r>
              <a:rPr lang="ru-RU" sz="1400" b="1" dirty="0"/>
              <a:t> </a:t>
            </a:r>
            <a:r>
              <a:rPr lang="ru-RU" sz="1400" b="1" dirty="0" err="1"/>
              <a:t>процедури</a:t>
            </a:r>
            <a:r>
              <a:rPr lang="ru-RU" sz="1400" dirty="0"/>
              <a:t>, </a:t>
            </a:r>
            <a:r>
              <a:rPr lang="ru-RU" sz="1400" dirty="0" err="1"/>
              <a:t>можуть</a:t>
            </a:r>
            <a:r>
              <a:rPr lang="ru-RU" sz="1400" dirty="0"/>
              <a:t> бути </a:t>
            </a:r>
            <a:r>
              <a:rPr lang="ru-RU" sz="1400" dirty="0" err="1"/>
              <a:t>представлені</a:t>
            </a:r>
            <a:r>
              <a:rPr lang="ru-RU" sz="1400" dirty="0"/>
              <a:t> </a:t>
            </a:r>
            <a:r>
              <a:rPr lang="ru-RU" sz="1400" dirty="0" err="1"/>
              <a:t>графічно</a:t>
            </a:r>
            <a:r>
              <a:rPr lang="ru-RU" sz="1400" dirty="0"/>
              <a:t> </a:t>
            </a:r>
            <a:r>
              <a:rPr lang="ru-RU" sz="1400" dirty="0" smtClean="0"/>
              <a:t>у </a:t>
            </a:r>
            <a:r>
              <a:rPr lang="ru-RU" sz="1400" dirty="0" err="1"/>
              <a:t>вигляді</a:t>
            </a:r>
            <a:r>
              <a:rPr lang="ru-RU" sz="1400" dirty="0"/>
              <a:t> </a:t>
            </a:r>
            <a:r>
              <a:rPr lang="ru-RU" sz="1400" dirty="0" err="1"/>
              <a:t>социограммы</a:t>
            </a:r>
            <a:r>
              <a:rPr lang="ru-RU" sz="1400" dirty="0"/>
              <a:t>, </a:t>
            </a:r>
            <a:r>
              <a:rPr lang="ru-RU" sz="1400" dirty="0" err="1"/>
              <a:t>матриці</a:t>
            </a:r>
            <a:r>
              <a:rPr lang="ru-RU" sz="1400" dirty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і </a:t>
            </a:r>
            <a:r>
              <a:rPr lang="ru-RU" sz="1400" dirty="0" err="1"/>
              <a:t>спеціальних</a:t>
            </a:r>
            <a:r>
              <a:rPr lang="ru-RU" sz="1400" dirty="0"/>
              <a:t> </a:t>
            </a:r>
            <a:r>
              <a:rPr lang="ru-RU" sz="1400" dirty="0" err="1"/>
              <a:t>числових</a:t>
            </a:r>
            <a:r>
              <a:rPr lang="ru-RU" sz="1400" dirty="0"/>
              <a:t> </a:t>
            </a:r>
            <a:r>
              <a:rPr lang="ru-RU" sz="1400" dirty="0" err="1" smtClean="0"/>
              <a:t>індексів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dirty="0" err="1" smtClean="0"/>
              <a:t>Таблиці</a:t>
            </a:r>
            <a:r>
              <a:rPr lang="ru-RU" sz="1400" dirty="0" smtClean="0"/>
              <a:t> </a:t>
            </a:r>
            <a:r>
              <a:rPr lang="ru-RU" sz="1400" dirty="0" err="1"/>
              <a:t>результатів</a:t>
            </a:r>
            <a:r>
              <a:rPr lang="ru-RU" sz="1400" dirty="0"/>
              <a:t> </a:t>
            </a:r>
            <a:r>
              <a:rPr lang="ru-RU" sz="1400" dirty="0" err="1"/>
              <a:t>соціометрії</a:t>
            </a:r>
            <a:r>
              <a:rPr lang="ru-RU" sz="1400" dirty="0"/>
              <a:t> </a:t>
            </a:r>
            <a:r>
              <a:rPr lang="ru-RU" sz="1400" dirty="0" err="1" smtClean="0"/>
              <a:t>заповнюються</a:t>
            </a:r>
            <a:r>
              <a:rPr lang="ru-RU" sz="1400" dirty="0" smtClean="0"/>
              <a:t> </a:t>
            </a:r>
            <a:r>
              <a:rPr lang="ru-RU" sz="1400" dirty="0"/>
              <a:t>в </a:t>
            </a:r>
            <a:br>
              <a:rPr lang="ru-RU" sz="1400" dirty="0"/>
            </a:br>
            <a:r>
              <a:rPr lang="ru-RU" sz="1400" dirty="0" smtClean="0"/>
              <a:t>першу </a:t>
            </a:r>
            <a:r>
              <a:rPr lang="ru-RU" sz="1400" dirty="0" err="1"/>
              <a:t>чергу</a:t>
            </a:r>
            <a:r>
              <a:rPr lang="ru-RU" sz="1400" dirty="0"/>
              <a:t>, до </a:t>
            </a:r>
            <a:r>
              <a:rPr lang="ru-RU" sz="1400" dirty="0" smtClean="0"/>
              <a:t>того </a:t>
            </a:r>
            <a:r>
              <a:rPr lang="ru-RU" sz="1400" dirty="0"/>
              <a:t>ж </a:t>
            </a:r>
            <a:r>
              <a:rPr lang="ru-RU" sz="1400" dirty="0" err="1"/>
              <a:t>окремо</a:t>
            </a:r>
            <a:r>
              <a:rPr lang="ru-RU" sz="1400" dirty="0"/>
              <a:t> за </a:t>
            </a:r>
            <a:r>
              <a:rPr lang="ru-RU" sz="1400" dirty="0" err="1"/>
              <a:t>діловими</a:t>
            </a:r>
            <a:r>
              <a:rPr lang="ru-RU" sz="1400" dirty="0"/>
              <a:t> та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особистими</a:t>
            </a:r>
            <a:r>
              <a:rPr lang="ru-RU" sz="1400" dirty="0" smtClean="0"/>
              <a:t> </a:t>
            </a:r>
            <a:r>
              <a:rPr lang="ru-RU" sz="1400" dirty="0" err="1"/>
              <a:t>стосунками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b="1" dirty="0" smtClean="0"/>
              <a:t>По </a:t>
            </a:r>
            <a:r>
              <a:rPr lang="ru-RU" sz="1400" b="1" dirty="0" err="1"/>
              <a:t>вертикалі</a:t>
            </a:r>
            <a:r>
              <a:rPr lang="ru-RU" sz="1400" b="1" dirty="0"/>
              <a:t> </a:t>
            </a:r>
            <a:r>
              <a:rPr lang="ru-RU" sz="1400" b="1" dirty="0" err="1"/>
              <a:t>записуються</a:t>
            </a:r>
            <a:r>
              <a:rPr lang="ru-RU" sz="1400" b="1" dirty="0"/>
              <a:t> </a:t>
            </a:r>
            <a:r>
              <a:rPr lang="ru-RU" sz="1400" dirty="0"/>
              <a:t>за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номерами </a:t>
            </a:r>
            <a:r>
              <a:rPr lang="ru-RU" sz="1400" dirty="0" err="1"/>
              <a:t>прізвища</a:t>
            </a:r>
            <a:r>
              <a:rPr lang="ru-RU" sz="1400" dirty="0"/>
              <a:t> </a:t>
            </a:r>
            <a:r>
              <a:rPr lang="ru-RU" sz="1400" dirty="0" err="1"/>
              <a:t>всіх</a:t>
            </a:r>
            <a:r>
              <a:rPr lang="ru-RU" sz="1400" dirty="0"/>
              <a:t> </a:t>
            </a:r>
            <a:r>
              <a:rPr lang="ru-RU" sz="1400" dirty="0" err="1"/>
              <a:t>членів</a:t>
            </a:r>
            <a:r>
              <a:rPr lang="ru-RU" sz="1400" dirty="0"/>
              <a:t> </a:t>
            </a:r>
            <a:r>
              <a:rPr lang="ru-RU" sz="1400" dirty="0" err="1"/>
              <a:t>групи</a:t>
            </a:r>
            <a:r>
              <a:rPr lang="ru-RU" sz="1400" dirty="0"/>
              <a:t>, </a:t>
            </a:r>
            <a:r>
              <a:rPr lang="ru-RU" sz="1400" dirty="0" smtClean="0"/>
              <a:t>яка в</a:t>
            </a:r>
            <a:br>
              <a:rPr lang="ru-RU" sz="1400" dirty="0" smtClean="0"/>
            </a:br>
            <a:r>
              <a:rPr lang="ru-RU" sz="1400" dirty="0" err="1" smtClean="0"/>
              <a:t>ивчається</a:t>
            </a:r>
            <a:r>
              <a:rPr lang="ru-RU" sz="1400" dirty="0"/>
              <a:t>; </a:t>
            </a:r>
            <a:r>
              <a:rPr lang="ru-RU" sz="1400" b="1" dirty="0"/>
              <a:t>по </a:t>
            </a:r>
            <a:r>
              <a:rPr lang="ru-RU" sz="1400" b="1" dirty="0" err="1"/>
              <a:t>горизонталі</a:t>
            </a:r>
            <a:r>
              <a:rPr lang="ru-RU" sz="1400" b="1" dirty="0"/>
              <a:t> </a:t>
            </a:r>
            <a:r>
              <a:rPr lang="ru-RU" sz="1400" dirty="0"/>
              <a:t>—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номер</a:t>
            </a:r>
            <a:r>
              <a:rPr lang="ru-RU" sz="1400" dirty="0"/>
              <a:t>. На </a:t>
            </a:r>
            <a:r>
              <a:rPr lang="ru-RU" sz="1400" dirty="0" err="1"/>
              <a:t>відповідних</a:t>
            </a:r>
            <a:r>
              <a:rPr lang="ru-RU" sz="1400" dirty="0"/>
              <a:t> </a:t>
            </a:r>
            <a:r>
              <a:rPr lang="ru-RU" sz="1400" dirty="0" err="1"/>
              <a:t>перетинах</a:t>
            </a:r>
            <a:r>
              <a:rPr lang="ru-RU" sz="1400" dirty="0"/>
              <a:t> </a:t>
            </a:r>
            <a:r>
              <a:rPr lang="ru-RU" sz="1400" dirty="0" smtClean="0"/>
              <a:t>цифрами </a:t>
            </a:r>
            <a:br>
              <a:rPr lang="ru-RU" sz="1400" dirty="0" smtClean="0"/>
            </a:br>
            <a:r>
              <a:rPr lang="ru-RU" sz="1400" dirty="0" smtClean="0"/>
              <a:t>1</a:t>
            </a:r>
            <a:r>
              <a:rPr lang="ru-RU" sz="1400" dirty="0"/>
              <a:t>, +2, +3 </a:t>
            </a:r>
            <a:r>
              <a:rPr lang="ru-RU" sz="1400" dirty="0" err="1"/>
              <a:t>позначають</a:t>
            </a:r>
            <a:r>
              <a:rPr lang="ru-RU" sz="1400" dirty="0"/>
              <a:t> тих,  </a:t>
            </a:r>
            <a:r>
              <a:rPr lang="ru-RU" sz="1400" dirty="0" smtClean="0"/>
              <a:t>кого </a:t>
            </a:r>
            <a:r>
              <a:rPr lang="ru-RU" sz="1400" dirty="0" err="1"/>
              <a:t>вибрав</a:t>
            </a:r>
            <a:r>
              <a:rPr lang="ru-RU" sz="1400" dirty="0"/>
              <a:t> </a:t>
            </a:r>
            <a:r>
              <a:rPr lang="ru-RU" sz="1400" dirty="0" err="1"/>
              <a:t>кожен</a:t>
            </a:r>
            <a:r>
              <a:rPr lang="ru-RU" sz="1400" dirty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досліджуваний</a:t>
            </a:r>
            <a:r>
              <a:rPr lang="ru-RU" sz="1400" dirty="0" smtClean="0"/>
              <a:t> </a:t>
            </a:r>
            <a:r>
              <a:rPr lang="ru-RU" sz="1400" dirty="0"/>
              <a:t>в  </a:t>
            </a:r>
            <a:r>
              <a:rPr lang="ru-RU" sz="1400" dirty="0" smtClean="0"/>
              <a:t>першу</a:t>
            </a:r>
            <a:r>
              <a:rPr lang="ru-RU" sz="1400" dirty="0"/>
              <a:t>, другу, </a:t>
            </a:r>
            <a:r>
              <a:rPr lang="ru-RU" sz="1400" dirty="0" err="1"/>
              <a:t>третю</a:t>
            </a:r>
            <a:r>
              <a:rPr lang="ru-RU" sz="1400" dirty="0"/>
              <a:t> </a:t>
            </a:r>
            <a:r>
              <a:rPr lang="ru-RU" sz="1400" dirty="0" err="1"/>
              <a:t>чергу</a:t>
            </a:r>
            <a:r>
              <a:rPr lang="ru-RU" sz="1400" dirty="0"/>
              <a:t>,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цифрами </a:t>
            </a:r>
            <a:r>
              <a:rPr lang="ru-RU" sz="1400" dirty="0"/>
              <a:t>1, 2, -3 — тих, кого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випробуваний</a:t>
            </a:r>
            <a:r>
              <a:rPr lang="ru-RU" sz="1400" dirty="0" smtClean="0"/>
              <a:t> </a:t>
            </a:r>
            <a:r>
              <a:rPr lang="ru-RU" sz="1400" dirty="0"/>
              <a:t>не </a:t>
            </a:r>
            <a:r>
              <a:rPr lang="ru-RU" sz="1400" dirty="0" err="1"/>
              <a:t>вибирає</a:t>
            </a:r>
            <a:r>
              <a:rPr lang="ru-RU" sz="1400" dirty="0"/>
              <a:t> в першу, </a:t>
            </a:r>
            <a:r>
              <a:rPr lang="ru-RU" sz="1400" dirty="0" smtClean="0"/>
              <a:t>другу </a:t>
            </a:r>
            <a:br>
              <a:rPr lang="ru-RU" sz="1400" dirty="0" smtClean="0"/>
            </a:br>
            <a:r>
              <a:rPr lang="ru-RU" sz="1400" dirty="0" smtClean="0"/>
              <a:t>і </a:t>
            </a:r>
            <a:r>
              <a:rPr lang="ru-RU" sz="1400" dirty="0" err="1"/>
              <a:t>третю</a:t>
            </a:r>
            <a:r>
              <a:rPr lang="ru-RU" sz="1400" dirty="0"/>
              <a:t> </a:t>
            </a:r>
            <a:r>
              <a:rPr lang="ru-RU" sz="1400" dirty="0" err="1"/>
              <a:t>чергу</a:t>
            </a:r>
            <a:r>
              <a:rPr lang="ru-RU" sz="1400" dirty="0"/>
              <a:t> </a:t>
            </a:r>
            <a:r>
              <a:rPr lang="ru-RU" sz="1400" dirty="0" smtClean="0"/>
              <a:t>.</a:t>
            </a:r>
            <a:br>
              <a:rPr lang="ru-RU" sz="1400" dirty="0" smtClean="0"/>
            </a:br>
            <a:r>
              <a:rPr lang="ru-RU" sz="1400" b="1" dirty="0" err="1" smtClean="0"/>
              <a:t>Взаємний</a:t>
            </a:r>
            <a:r>
              <a:rPr lang="ru-RU" sz="1400" b="1" dirty="0" smtClean="0"/>
              <a:t> </a:t>
            </a:r>
            <a:r>
              <a:rPr lang="ru-RU" sz="1400" b="1" dirty="0" err="1"/>
              <a:t>позитивний</a:t>
            </a:r>
            <a:r>
              <a:rPr lang="ru-RU" sz="1400" b="1" dirty="0"/>
              <a:t> </a:t>
            </a:r>
            <a:r>
              <a:rPr lang="ru-RU" sz="1400" b="1" dirty="0" err="1"/>
              <a:t>або</a:t>
            </a:r>
            <a:r>
              <a:rPr lang="ru-RU" sz="1400" b="1" dirty="0"/>
              <a:t> </a:t>
            </a:r>
            <a:r>
              <a:rPr lang="ru-RU" sz="1400" b="1" dirty="0" err="1"/>
              <a:t>негативний</a:t>
            </a:r>
            <a:r>
              <a:rPr lang="ru-RU" sz="1400" b="1" dirty="0"/>
              <a:t> </a:t>
            </a:r>
            <a:r>
              <a:rPr lang="ru-RU" sz="1400" b="1" dirty="0" err="1"/>
              <a:t>вибір</a:t>
            </a:r>
            <a:r>
              <a:rPr lang="ru-RU" sz="1400" b="1" dirty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обводиться </a:t>
            </a:r>
            <a:r>
              <a:rPr lang="ru-RU" sz="1400" dirty="0"/>
              <a:t>в </a:t>
            </a:r>
            <a:r>
              <a:rPr lang="ru-RU" sz="1400" dirty="0" err="1"/>
              <a:t>таблиці</a:t>
            </a:r>
            <a:r>
              <a:rPr lang="ru-RU" sz="1400" dirty="0"/>
              <a:t> </a:t>
            </a:r>
            <a:r>
              <a:rPr lang="ru-RU" sz="1400" dirty="0" err="1"/>
              <a:t>гуртком</a:t>
            </a:r>
            <a:r>
              <a:rPr lang="ru-RU" sz="1400" dirty="0"/>
              <a:t> (</a:t>
            </a:r>
            <a:r>
              <a:rPr lang="ru-RU" sz="1400" dirty="0" err="1"/>
              <a:t>незалежно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черговості</a:t>
            </a:r>
            <a:r>
              <a:rPr lang="ru-RU" sz="1400" dirty="0" smtClean="0"/>
              <a:t> </a:t>
            </a:r>
            <a:r>
              <a:rPr lang="ru-RU" sz="1400" dirty="0" err="1"/>
              <a:t>вибору</a:t>
            </a:r>
            <a:r>
              <a:rPr lang="ru-RU" sz="1400" dirty="0"/>
              <a:t>). </a:t>
            </a:r>
            <a:r>
              <a:rPr lang="ru-RU" sz="1400" dirty="0" err="1"/>
              <a:t>Після</a:t>
            </a:r>
            <a:r>
              <a:rPr lang="ru-RU" sz="1400" dirty="0"/>
              <a:t> того, як </a:t>
            </a:r>
            <a:r>
              <a:rPr lang="ru-RU" sz="1400" dirty="0" err="1"/>
              <a:t>позитивні</a:t>
            </a:r>
            <a:r>
              <a:rPr lang="ru-RU" sz="1400" dirty="0"/>
              <a:t> і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негативні</a:t>
            </a:r>
            <a:r>
              <a:rPr lang="ru-RU" sz="1400" dirty="0" smtClean="0"/>
              <a:t> </a:t>
            </a:r>
            <a:r>
              <a:rPr lang="ru-RU" sz="1400" dirty="0" err="1"/>
              <a:t>вибори</a:t>
            </a:r>
            <a:r>
              <a:rPr lang="ru-RU" sz="1400" dirty="0"/>
              <a:t> </a:t>
            </a:r>
            <a:r>
              <a:rPr lang="ru-RU" sz="1400" dirty="0" err="1"/>
              <a:t>будуть</a:t>
            </a:r>
            <a:r>
              <a:rPr lang="ru-RU" sz="1400" dirty="0"/>
              <a:t> </a:t>
            </a:r>
            <a:r>
              <a:rPr lang="ru-RU" sz="1400" dirty="0" err="1"/>
              <a:t>занесені</a:t>
            </a:r>
            <a:r>
              <a:rPr lang="ru-RU" sz="1400" dirty="0"/>
              <a:t> в </a:t>
            </a:r>
            <a:r>
              <a:rPr lang="ru-RU" sz="1400" dirty="0" err="1"/>
              <a:t>отримані</a:t>
            </a:r>
            <a:r>
              <a:rPr lang="ru-RU" sz="1400" dirty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кожним</a:t>
            </a:r>
            <a:r>
              <a:rPr lang="ru-RU" sz="1400" dirty="0" smtClean="0"/>
              <a:t> </a:t>
            </a:r>
            <a:r>
              <a:rPr lang="ru-RU" sz="1400" dirty="0"/>
              <a:t>членом </a:t>
            </a:r>
            <a:r>
              <a:rPr lang="ru-RU" sz="1400" dirty="0" err="1"/>
              <a:t>групи</a:t>
            </a:r>
            <a:r>
              <a:rPr lang="ru-RU" sz="1400" dirty="0"/>
              <a:t> </a:t>
            </a:r>
            <a:r>
              <a:rPr lang="ru-RU" sz="1400" dirty="0" err="1"/>
              <a:t>вибори</a:t>
            </a:r>
            <a:r>
              <a:rPr lang="ru-RU" sz="1400" dirty="0"/>
              <a:t> (сума </a:t>
            </a:r>
            <a:r>
              <a:rPr lang="ru-RU" sz="1400" dirty="0" err="1"/>
              <a:t>виборів</a:t>
            </a:r>
            <a:r>
              <a:rPr lang="ru-RU" sz="1400" dirty="0"/>
              <a:t>), </a:t>
            </a:r>
            <a:r>
              <a:rPr lang="ru-RU" sz="1400" dirty="0" err="1"/>
              <a:t>тоді</a:t>
            </a:r>
            <a:r>
              <a:rPr lang="ru-RU" sz="1400" dirty="0"/>
              <a:t> </a:t>
            </a:r>
            <a:r>
              <a:rPr lang="ru-RU" sz="1400" dirty="0" err="1"/>
              <a:t>підраховують</a:t>
            </a:r>
            <a:r>
              <a:rPr lang="ru-RU" sz="1400" dirty="0"/>
              <a:t> суму </a:t>
            </a:r>
            <a:r>
              <a:rPr lang="ru-RU" sz="1400" dirty="0" err="1"/>
              <a:t>балів</a:t>
            </a:r>
            <a:r>
              <a:rPr lang="ru-RU" sz="1400" dirty="0"/>
              <a:t> для кожного члена </a:t>
            </a:r>
            <a:r>
              <a:rPr lang="ru-RU" sz="1400" dirty="0" err="1"/>
              <a:t>групи</a:t>
            </a:r>
            <a:r>
              <a:rPr lang="ru-RU" sz="1400" dirty="0"/>
              <a:t>, </a:t>
            </a:r>
            <a:r>
              <a:rPr lang="ru-RU" sz="1400" dirty="0" err="1"/>
              <a:t>враховуючи</a:t>
            </a:r>
            <a:r>
              <a:rPr lang="ru-RU" sz="1400" dirty="0"/>
              <a:t> при </a:t>
            </a:r>
            <a:r>
              <a:rPr lang="ru-RU" sz="1400" dirty="0" err="1"/>
              <a:t>цьому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вибір</a:t>
            </a:r>
            <a:r>
              <a:rPr lang="ru-RU" sz="1400" dirty="0"/>
              <a:t> в першу </a:t>
            </a:r>
            <a:r>
              <a:rPr lang="ru-RU" sz="1400" dirty="0" err="1"/>
              <a:t>чергу</a:t>
            </a:r>
            <a:r>
              <a:rPr lang="ru-RU" sz="1400" dirty="0"/>
              <a:t> </a:t>
            </a:r>
            <a:r>
              <a:rPr lang="ru-RU" sz="1400" dirty="0" err="1"/>
              <a:t>дорівнює</a:t>
            </a:r>
            <a:r>
              <a:rPr lang="ru-RU" sz="1400" dirty="0"/>
              <a:t> +3 балам (-3), в другу — 2 (-2), у </a:t>
            </a:r>
            <a:r>
              <a:rPr lang="ru-RU" sz="1400" dirty="0" err="1"/>
              <a:t>третю</a:t>
            </a:r>
            <a:r>
              <a:rPr lang="ru-RU" sz="1400" dirty="0"/>
              <a:t> — 1 (-1). </a:t>
            </a:r>
            <a:r>
              <a:rPr lang="ru-RU" sz="1400" b="1" dirty="0" err="1"/>
              <a:t>Після</a:t>
            </a:r>
            <a:r>
              <a:rPr lang="ru-RU" sz="1400" b="1" dirty="0"/>
              <a:t> </a:t>
            </a:r>
            <a:r>
              <a:rPr lang="ru-RU" sz="1400" b="1" dirty="0" err="1"/>
              <a:t>цього</a:t>
            </a:r>
            <a:r>
              <a:rPr lang="ru-RU" sz="1400" b="1" dirty="0"/>
              <a:t> </a:t>
            </a:r>
            <a:r>
              <a:rPr lang="ru-RU" sz="1400" b="1" dirty="0" err="1"/>
              <a:t>підраховується</a:t>
            </a:r>
            <a:r>
              <a:rPr lang="ru-RU" sz="1400" b="1" dirty="0"/>
              <a:t> </a:t>
            </a:r>
            <a:r>
              <a:rPr lang="ru-RU" sz="1400" b="1" dirty="0" err="1"/>
              <a:t>загальна</a:t>
            </a:r>
            <a:r>
              <a:rPr lang="ru-RU" sz="1400" b="1" dirty="0"/>
              <a:t> </a:t>
            </a:r>
            <a:r>
              <a:rPr lang="ru-RU" sz="1400" b="1" dirty="0" err="1"/>
              <a:t>алгебраїчна</a:t>
            </a:r>
            <a:r>
              <a:rPr lang="ru-RU" sz="1400" b="1" dirty="0"/>
              <a:t> сума</a:t>
            </a:r>
            <a:r>
              <a:rPr lang="ru-RU" sz="1400" dirty="0"/>
              <a:t>, яка і </a:t>
            </a:r>
            <a:r>
              <a:rPr lang="ru-RU" sz="1400" dirty="0" err="1"/>
              <a:t>визначає</a:t>
            </a:r>
            <a:r>
              <a:rPr lang="ru-RU" sz="1400" dirty="0"/>
              <a:t> статус в </a:t>
            </a:r>
            <a:r>
              <a:rPr lang="ru-RU" sz="1400" dirty="0" err="1"/>
              <a:t>групі</a:t>
            </a:r>
            <a:r>
              <a:rPr lang="ru-RU" sz="14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2060848"/>
            <a:ext cx="3758555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4052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Згуртованість</a:t>
            </a:r>
            <a:r>
              <a:rPr lang="ru-RU" b="1" dirty="0"/>
              <a:t> </a:t>
            </a:r>
            <a:r>
              <a:rPr lang="ru-RU" b="1" dirty="0" err="1"/>
              <a:t>групи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1804157"/>
            <a:ext cx="5076056" cy="499027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/>
              <a:t>Групова</a:t>
            </a:r>
            <a:r>
              <a:rPr lang="ru-RU" b="1" dirty="0" smtClean="0"/>
              <a:t> </a:t>
            </a:r>
            <a:r>
              <a:rPr lang="ru-RU" b="1" dirty="0" err="1"/>
              <a:t>згуртованість</a:t>
            </a:r>
            <a:r>
              <a:rPr lang="ru-RU" b="1" dirty="0"/>
              <a:t> </a:t>
            </a:r>
            <a:r>
              <a:rPr lang="ru-RU" dirty="0" err="1"/>
              <a:t>вираховується</a:t>
            </a:r>
            <a:r>
              <a:rPr lang="ru-RU" dirty="0"/>
              <a:t> за </a:t>
            </a:r>
            <a:r>
              <a:rPr lang="ru-RU" dirty="0" err="1"/>
              <a:t>формулою,де</a:t>
            </a:r>
            <a:r>
              <a:rPr lang="ru-RU" dirty="0"/>
              <a:t> є сума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взаємних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 у </a:t>
            </a:r>
            <a:r>
              <a:rPr lang="ru-RU" dirty="0" err="1"/>
              <a:t>групі</a:t>
            </a:r>
            <a:r>
              <a:rPr lang="ru-RU" dirty="0"/>
              <a:t>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n </a:t>
            </a:r>
            <a:r>
              <a:rPr lang="en-US" dirty="0"/>
              <a:t>—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групи.Згуртованість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ближче</a:t>
            </a:r>
            <a:r>
              <a:rPr lang="ru-RU" dirty="0"/>
              <a:t> до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згуртованості</a:t>
            </a:r>
            <a:r>
              <a:rPr lang="ru-RU" dirty="0" smtClean="0"/>
              <a:t>.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социометрического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робляться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про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згуртованості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;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з </a:t>
            </a:r>
            <a:r>
              <a:rPr lang="ru-RU" dirty="0" err="1"/>
              <a:t>лідерами</a:t>
            </a:r>
            <a:r>
              <a:rPr lang="ru-RU" dirty="0"/>
              <a:t>; про </a:t>
            </a:r>
            <a:r>
              <a:rPr lang="ru-RU" dirty="0" err="1"/>
              <a:t>взаємодію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собою;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активу </a:t>
            </a:r>
            <a:r>
              <a:rPr lang="ru-RU" dirty="0" err="1"/>
              <a:t>групи</a:t>
            </a:r>
            <a:r>
              <a:rPr lang="ru-RU" dirty="0"/>
              <a:t> реальному;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не </a:t>
            </a:r>
            <a:r>
              <a:rPr lang="ru-RU" dirty="0" err="1"/>
              <a:t>приймає</a:t>
            </a:r>
            <a:r>
              <a:rPr lang="ru-RU" dirty="0"/>
              <a:t>, і </a:t>
            </a:r>
            <a:r>
              <a:rPr lang="ru-RU" dirty="0" err="1"/>
              <a:t>ізольованих</a:t>
            </a:r>
            <a:r>
              <a:rPr lang="ru-RU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48919" y="1804618"/>
            <a:ext cx="306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Соціометрична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таблиця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10408" y="2361277"/>
            <a:ext cx="3349842" cy="387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5326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/>
              <a:t>Соціограма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39" y="1675304"/>
            <a:ext cx="8878067" cy="5066064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Соціограма</a:t>
            </a:r>
            <a:r>
              <a:rPr lang="ru-RU" sz="1800" dirty="0" smtClean="0"/>
              <a:t> </a:t>
            </a:r>
            <a:r>
              <a:rPr lang="ru-RU" sz="1800" dirty="0"/>
              <a:t>—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графічне</a:t>
            </a:r>
            <a:r>
              <a:rPr lang="ru-RU" sz="1800" dirty="0"/>
              <a:t> </a:t>
            </a:r>
            <a:r>
              <a:rPr lang="ru-RU" sz="1800" dirty="0" err="1" smtClean="0"/>
              <a:t>зображення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результатів</a:t>
            </a:r>
            <a:r>
              <a:rPr lang="ru-RU" sz="1800" dirty="0"/>
              <a:t>, </a:t>
            </a:r>
            <a:r>
              <a:rPr lang="ru-RU" sz="1800" dirty="0" err="1"/>
              <a:t>отриманих</a:t>
            </a:r>
            <a:r>
              <a:rPr lang="ru-RU" sz="1800" dirty="0"/>
              <a:t> 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  </a:t>
            </a:r>
            <a:r>
              <a:rPr lang="ru-RU" sz="1800" dirty="0" err="1" smtClean="0"/>
              <a:t>соціометричної</a:t>
            </a:r>
            <a:r>
              <a:rPr lang="ru-RU" sz="1800" dirty="0" smtClean="0"/>
              <a:t> </a:t>
            </a:r>
            <a:r>
              <a:rPr lang="ru-RU" sz="1800" dirty="0"/>
              <a:t>методики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при </a:t>
            </a:r>
            <a:r>
              <a:rPr lang="ru-RU" sz="1800" dirty="0" err="1"/>
              <a:t>дослідженні</a:t>
            </a:r>
            <a:r>
              <a:rPr lang="ru-RU" sz="1800" dirty="0"/>
              <a:t>  </a:t>
            </a:r>
            <a:r>
              <a:rPr lang="ru-RU" sz="1800" dirty="0" err="1" smtClean="0"/>
              <a:t>міжособистісних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err="1" smtClean="0"/>
              <a:t>відносин</a:t>
            </a:r>
            <a:r>
              <a:rPr lang="ru-RU" sz="1800" dirty="0"/>
              <a:t>. Вона </a:t>
            </a:r>
            <a:r>
              <a:rPr lang="ru-RU" sz="1800" dirty="0" err="1"/>
              <a:t>дає</a:t>
            </a:r>
            <a:r>
              <a:rPr lang="ru-RU" sz="1800" dirty="0"/>
              <a:t> </a:t>
            </a:r>
            <a:r>
              <a:rPr lang="ru-RU" sz="1800" dirty="0" err="1"/>
              <a:t>наочне</a:t>
            </a:r>
            <a:r>
              <a:rPr lang="ru-RU" sz="1800" dirty="0"/>
              <a:t> </a:t>
            </a:r>
            <a:r>
              <a:rPr lang="ru-RU" sz="1800" dirty="0" err="1"/>
              <a:t>уявлення</a:t>
            </a:r>
            <a:r>
              <a:rPr lang="ru-RU" sz="1800" dirty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про </a:t>
            </a:r>
            <a:r>
              <a:rPr lang="ru-RU" sz="1800" dirty="0" err="1"/>
              <a:t>внутрішньогрупової</a:t>
            </a:r>
            <a:r>
              <a:rPr lang="ru-RU" sz="1800" dirty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диференціації</a:t>
            </a:r>
            <a:r>
              <a:rPr lang="ru-RU" sz="1800" dirty="0" smtClean="0"/>
              <a:t> </a:t>
            </a:r>
            <a:r>
              <a:rPr lang="ru-RU" sz="1800" dirty="0" err="1"/>
              <a:t>членів</a:t>
            </a:r>
            <a:r>
              <a:rPr lang="ru-RU" sz="1800" dirty="0"/>
              <a:t> </a:t>
            </a:r>
            <a:r>
              <a:rPr lang="ru-RU" sz="1800" dirty="0" err="1"/>
              <a:t>малої</a:t>
            </a:r>
            <a:r>
              <a:rPr lang="ru-RU" sz="1800" dirty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соціальної</a:t>
            </a:r>
            <a:r>
              <a:rPr lang="ru-RU" sz="1800" dirty="0" smtClean="0"/>
              <a:t> </a:t>
            </a:r>
            <a:r>
              <a:rPr lang="ru-RU" sz="1800" dirty="0" err="1"/>
              <a:t>групи</a:t>
            </a:r>
            <a:r>
              <a:rPr lang="ru-RU" sz="1800" dirty="0"/>
              <a:t> за </a:t>
            </a:r>
            <a:r>
              <a:rPr lang="ru-RU" sz="1800" dirty="0" err="1"/>
              <a:t>їх</a:t>
            </a:r>
            <a:r>
              <a:rPr lang="ru-RU" sz="1800" dirty="0"/>
              <a:t> статусом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(</a:t>
            </a:r>
            <a:r>
              <a:rPr lang="ru-RU" sz="1800" dirty="0" err="1"/>
              <a:t>популярністю</a:t>
            </a:r>
            <a:r>
              <a:rPr lang="ru-RU" sz="1800" dirty="0"/>
              <a:t>). З </a:t>
            </a:r>
            <a:r>
              <a:rPr lang="ru-RU" sz="1800" dirty="0" err="1"/>
              <a:t>допомогою</a:t>
            </a:r>
            <a:r>
              <a:rPr lang="ru-RU" sz="1800" dirty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спеціальних</a:t>
            </a:r>
            <a:r>
              <a:rPr lang="ru-RU" sz="1800" dirty="0" smtClean="0"/>
              <a:t> </a:t>
            </a:r>
            <a:r>
              <a:rPr lang="ru-RU" sz="1800" dirty="0" err="1"/>
              <a:t>знаків</a:t>
            </a:r>
            <a:r>
              <a:rPr lang="ru-RU" sz="1800" dirty="0"/>
              <a:t> і </a:t>
            </a:r>
            <a:r>
              <a:rPr lang="ru-RU" sz="1800" dirty="0" err="1"/>
              <a:t>стрілок</a:t>
            </a:r>
            <a:r>
              <a:rPr lang="ru-RU" sz="1800" dirty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позначають</a:t>
            </a:r>
            <a:r>
              <a:rPr lang="ru-RU" sz="1800" dirty="0" smtClean="0"/>
              <a:t> </a:t>
            </a:r>
            <a:r>
              <a:rPr lang="ru-RU" sz="1800" dirty="0"/>
              <a:t>тип </a:t>
            </a:r>
            <a:r>
              <a:rPr lang="ru-RU" sz="1800" dirty="0" err="1"/>
              <a:t>вибору</a:t>
            </a:r>
            <a:r>
              <a:rPr lang="ru-RU" sz="1800" dirty="0"/>
              <a:t> (</a:t>
            </a:r>
            <a:r>
              <a:rPr lang="ru-RU" sz="1800" dirty="0" err="1"/>
              <a:t>позитивний</a:t>
            </a:r>
            <a:r>
              <a:rPr lang="ru-RU" sz="1800" dirty="0"/>
              <a:t>,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негативний</a:t>
            </a:r>
            <a:r>
              <a:rPr lang="ru-RU" sz="1800" dirty="0"/>
              <a:t>, </a:t>
            </a:r>
            <a:r>
              <a:rPr lang="ru-RU" sz="1800" dirty="0" err="1"/>
              <a:t>односторонній</a:t>
            </a:r>
            <a:r>
              <a:rPr lang="ru-RU" sz="1800" dirty="0"/>
              <a:t>,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двосторонній</a:t>
            </a:r>
            <a:r>
              <a:rPr lang="ru-RU" sz="1800" dirty="0"/>
              <a:t>).</a:t>
            </a:r>
            <a:r>
              <a:rPr lang="ru-RU" sz="1800" dirty="0" err="1"/>
              <a:t>Соціограма</a:t>
            </a:r>
            <a:r>
              <a:rPr lang="ru-RU" sz="1800" dirty="0"/>
              <a:t> </a:t>
            </a:r>
            <a:r>
              <a:rPr lang="ru-RU" sz="1800" dirty="0" err="1"/>
              <a:t>наочно</a:t>
            </a:r>
            <a:r>
              <a:rPr lang="ru-RU" sz="1800" dirty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показує</a:t>
            </a:r>
            <a:r>
              <a:rPr lang="ru-RU" sz="1800" dirty="0" smtClean="0"/>
              <a:t> </a:t>
            </a:r>
            <a:r>
              <a:rPr lang="ru-RU" sz="1800" dirty="0" err="1"/>
              <a:t>центральних</a:t>
            </a:r>
            <a:r>
              <a:rPr lang="ru-RU" sz="1800" dirty="0"/>
              <a:t>, </a:t>
            </a:r>
            <a:r>
              <a:rPr lang="ru-RU" sz="1800" dirty="0" err="1"/>
              <a:t>найбільш</a:t>
            </a:r>
            <a:r>
              <a:rPr lang="ru-RU" sz="1800" dirty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впливових</a:t>
            </a:r>
            <a:r>
              <a:rPr lang="ru-RU" sz="1800" dirty="0" smtClean="0"/>
              <a:t> </a:t>
            </a:r>
            <a:r>
              <a:rPr lang="ru-RU" sz="1800" dirty="0" err="1"/>
              <a:t>членів</a:t>
            </a:r>
            <a:r>
              <a:rPr lang="ru-RU" sz="1800" dirty="0"/>
              <a:t> </a:t>
            </a:r>
            <a:r>
              <a:rPr lang="ru-RU" sz="1800" dirty="0" err="1"/>
              <a:t>групи</a:t>
            </a:r>
            <a:r>
              <a:rPr lang="ru-RU" sz="1800" dirty="0"/>
              <a:t>, </a:t>
            </a:r>
            <a:r>
              <a:rPr lang="ru-RU" sz="1800" dirty="0" err="1"/>
              <a:t>взаємні</a:t>
            </a:r>
            <a:r>
              <a:rPr lang="ru-RU" sz="1800" dirty="0"/>
              <a:t> </a:t>
            </a:r>
            <a:r>
              <a:rPr lang="ru-RU" sz="1800" dirty="0" smtClean="0"/>
              <a:t>пари</a:t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dirty="0"/>
              <a:t>і </a:t>
            </a:r>
            <a:r>
              <a:rPr lang="ru-RU" sz="1800" dirty="0" err="1"/>
              <a:t>угруповання</a:t>
            </a:r>
            <a:r>
              <a:rPr lang="ru-RU" sz="1800" dirty="0"/>
              <a:t> </a:t>
            </a:r>
            <a:r>
              <a:rPr lang="ru-RU" sz="1800" dirty="0" err="1"/>
              <a:t>взаємозалежних</a:t>
            </a:r>
            <a:r>
              <a:rPr lang="ru-RU" sz="1800" dirty="0"/>
              <a:t> </a:t>
            </a:r>
            <a:r>
              <a:rPr lang="ru-RU" sz="1800" dirty="0" err="1"/>
              <a:t>осіб</a:t>
            </a:r>
            <a:r>
              <a:rPr lang="ru-RU" sz="1800" dirty="0"/>
              <a:t>,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/>
              <a:t>обирають</a:t>
            </a:r>
            <a:r>
              <a:rPr lang="ru-RU" sz="1800" dirty="0"/>
              <a:t> один одного.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Найчастіше</a:t>
            </a:r>
            <a:r>
              <a:rPr lang="ru-RU" sz="1800" dirty="0" smtClean="0"/>
              <a:t> </a:t>
            </a:r>
            <a:r>
              <a:rPr lang="ru-RU" sz="1800" dirty="0"/>
              <a:t>в </a:t>
            </a:r>
            <a:r>
              <a:rPr lang="ru-RU" sz="1800" dirty="0" err="1"/>
              <a:t>соціометричних</a:t>
            </a:r>
            <a:r>
              <a:rPr lang="ru-RU" sz="1800" dirty="0"/>
              <a:t> результатах </a:t>
            </a:r>
            <a:r>
              <a:rPr lang="ru-RU" sz="1800" dirty="0" err="1"/>
              <a:t>зустрічаються</a:t>
            </a:r>
            <a:r>
              <a:rPr lang="ru-RU" sz="1800" dirty="0"/>
              <a:t> </a:t>
            </a:r>
            <a:r>
              <a:rPr lang="ru-RU" sz="1800" dirty="0" err="1"/>
              <a:t>позитивні</a:t>
            </a:r>
            <a:r>
              <a:rPr lang="ru-RU" sz="1800" dirty="0"/>
              <a:t> </a:t>
            </a:r>
            <a:r>
              <a:rPr lang="ru-RU" sz="1800" dirty="0" err="1"/>
              <a:t>угруповання</a:t>
            </a:r>
            <a:r>
              <a:rPr lang="ru-RU" sz="1800" dirty="0"/>
              <a:t> з 2-4 </a:t>
            </a:r>
            <a:r>
              <a:rPr lang="ru-RU" sz="1800" dirty="0" err="1"/>
              <a:t>членів</a:t>
            </a:r>
            <a:r>
              <a:rPr lang="ru-RU" sz="18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2271046"/>
            <a:ext cx="3837151" cy="370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9271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/>
              <a:t>Висновок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424936" cy="477274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З т. з. Морено </a:t>
            </a:r>
            <a:r>
              <a:rPr lang="ru-RU" b="1" dirty="0" err="1"/>
              <a:t>соціометрія</a:t>
            </a:r>
            <a:r>
              <a:rPr lang="ru-RU" b="1" dirty="0"/>
              <a:t> </a:t>
            </a:r>
            <a:r>
              <a:rPr lang="ru-RU" dirty="0"/>
              <a:t>не </a:t>
            </a:r>
            <a:r>
              <a:rPr lang="ru-RU" dirty="0" err="1"/>
              <a:t>тільки</a:t>
            </a:r>
            <a:r>
              <a:rPr lang="ru-RU" dirty="0"/>
              <a:t> метод </a:t>
            </a:r>
            <a:r>
              <a:rPr lang="ru-RU" dirty="0" err="1"/>
              <a:t>вивчення</a:t>
            </a:r>
            <a:r>
              <a:rPr lang="ru-RU" dirty="0"/>
              <a:t>, а й народна </a:t>
            </a:r>
            <a:r>
              <a:rPr lang="ru-RU" dirty="0" err="1"/>
              <a:t>соціологія</a:t>
            </a:r>
            <a:r>
              <a:rPr lang="ru-RU" dirty="0"/>
              <a:t>, яка </a:t>
            </a:r>
            <a:r>
              <a:rPr lang="ru-RU" dirty="0" err="1"/>
              <a:t>включає</a:t>
            </a:r>
            <a:r>
              <a:rPr lang="ru-RU" dirty="0"/>
              <a:t> людей в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експериментування</a:t>
            </a:r>
            <a:r>
              <a:rPr lang="ru-RU" dirty="0"/>
              <a:t> (Морено </a:t>
            </a:r>
            <a:r>
              <a:rPr lang="ru-RU" dirty="0" err="1"/>
              <a:t>винайшов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соціодрами</a:t>
            </a:r>
            <a:r>
              <a:rPr lang="ru-RU" dirty="0"/>
              <a:t> і </a:t>
            </a:r>
            <a:r>
              <a:rPr lang="ru-RU" dirty="0" err="1"/>
              <a:t>психодрами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утвердитися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, бути самим собою).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Цитата</a:t>
            </a:r>
            <a:r>
              <a:rPr lang="ru-RU" b="1" dirty="0"/>
              <a:t>, характерна для проекту Морено: </a:t>
            </a:r>
            <a:r>
              <a:rPr lang="ru-RU" dirty="0"/>
              <a:t>у </a:t>
            </a:r>
            <a:r>
              <a:rPr lang="ru-RU" dirty="0" err="1"/>
              <a:t>проекті</a:t>
            </a:r>
            <a:r>
              <a:rPr lang="ru-RU" dirty="0"/>
              <a:t> Морено «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людство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експериментатором</a:t>
            </a:r>
            <a:r>
              <a:rPr lang="ru-RU" dirty="0"/>
              <a:t>, а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автократичний</a:t>
            </a:r>
            <a:r>
              <a:rPr lang="ru-RU" dirty="0"/>
              <a:t> </a:t>
            </a:r>
            <a:r>
              <a:rPr lang="ru-RU" dirty="0" err="1"/>
              <a:t>експериментатор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одним з </a:t>
            </a:r>
            <a:r>
              <a:rPr lang="ru-RU" dirty="0" err="1"/>
              <a:t>мільярдів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</a:t>
            </a:r>
            <a:r>
              <a:rPr lang="ru-RU" dirty="0" err="1"/>
              <a:t>думаючих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». </a:t>
            </a:r>
            <a:endParaRPr lang="ru-RU" dirty="0" smtClean="0"/>
          </a:p>
          <a:p>
            <a:r>
              <a:rPr lang="ru-RU" b="1" dirty="0" err="1" smtClean="0"/>
              <a:t>Соціометрія</a:t>
            </a:r>
            <a:r>
              <a:rPr lang="ru-RU" dirty="0" smtClean="0"/>
              <a:t>— </a:t>
            </a: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неформальних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у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/>
              <a:t>заснований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емоційні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 в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розподілені</a:t>
            </a:r>
            <a:r>
              <a:rPr lang="ru-RU" dirty="0"/>
              <a:t> </a:t>
            </a:r>
            <a:r>
              <a:rPr lang="ru-RU" dirty="0" err="1"/>
              <a:t>нерівномірно</a:t>
            </a:r>
            <a:r>
              <a:rPr lang="ru-RU" dirty="0"/>
              <a:t> (як і </a:t>
            </a:r>
            <a:r>
              <a:rPr lang="ru-RU" dirty="0" err="1"/>
              <a:t>довіра</a:t>
            </a:r>
            <a:r>
              <a:rPr lang="ru-RU" dirty="0"/>
              <a:t>, авторитет,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якихось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і т. д.), а так само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пов'язане</a:t>
            </a:r>
            <a:r>
              <a:rPr lang="ru-RU" dirty="0"/>
              <a:t> з </a:t>
            </a:r>
            <a:r>
              <a:rPr lang="ru-RU" dirty="0" err="1"/>
              <a:t>поведінкою</a:t>
            </a:r>
            <a:r>
              <a:rPr lang="ru-RU" dirty="0"/>
              <a:t> людей у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</a:t>
            </a:r>
            <a:r>
              <a:rPr lang="ru-RU" dirty="0" err="1"/>
              <a:t>соціометрії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спец. </a:t>
            </a:r>
            <a:r>
              <a:rPr lang="ru-RU" dirty="0" err="1"/>
              <a:t>питання</a:t>
            </a:r>
            <a:r>
              <a:rPr lang="ru-RU" dirty="0"/>
              <a:t> – </a:t>
            </a:r>
            <a:r>
              <a:rPr lang="ru-RU" dirty="0" err="1"/>
              <a:t>соціометричний</a:t>
            </a:r>
            <a:r>
              <a:rPr lang="ru-RU" dirty="0"/>
              <a:t> </a:t>
            </a:r>
            <a:r>
              <a:rPr lang="ru-RU" dirty="0" err="1"/>
              <a:t>критерій</a:t>
            </a:r>
            <a:r>
              <a:rPr lang="ru-RU" dirty="0"/>
              <a:t>. Чим </a:t>
            </a:r>
            <a:r>
              <a:rPr lang="ru-RU" dirty="0" err="1"/>
              <a:t>точніше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критерій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точніше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77978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2420888"/>
            <a:ext cx="8261350" cy="1039812"/>
          </a:xfrm>
        </p:spPr>
        <p:txBody>
          <a:bodyPr>
            <a:normAutofit/>
          </a:bodyPr>
          <a:lstStyle/>
          <a:p>
            <a:r>
              <a:rPr lang="uk-UA" sz="6000" b="1" dirty="0" smtClean="0"/>
              <a:t>ДЯКУЮ за увагу!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xmlns="" val="4073446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38</TotalTime>
  <Words>160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Аптека</vt:lpstr>
      <vt:lpstr>Соціометрія Дж. Морено</vt:lpstr>
      <vt:lpstr>Джекоб  Леві Морено </vt:lpstr>
      <vt:lpstr>Соціометрія Дж. Морено</vt:lpstr>
      <vt:lpstr>Соціометрична процедура</vt:lpstr>
      <vt:lpstr>Результати соціометрії</vt:lpstr>
      <vt:lpstr>Згуртованість групи</vt:lpstr>
      <vt:lpstr>Соціограма</vt:lpstr>
      <vt:lpstr>Висновок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Соціометрія Дж. Морено</dc:title>
  <dc:creator>Пользователь</dc:creator>
  <cp:lastModifiedBy>Ганна</cp:lastModifiedBy>
  <cp:revision>6</cp:revision>
  <dcterms:created xsi:type="dcterms:W3CDTF">2018-10-20T21:36:40Z</dcterms:created>
  <dcterms:modified xsi:type="dcterms:W3CDTF">2021-10-18T16:15:17Z</dcterms:modified>
</cp:coreProperties>
</file>