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70" r:id="rId13"/>
    <p:sldId id="258" r:id="rId14"/>
    <p:sldId id="271" r:id="rId15"/>
    <p:sldId id="273" r:id="rId16"/>
    <p:sldId id="274" r:id="rId17"/>
    <p:sldId id="267" r:id="rId18"/>
    <p:sldId id="272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80;\&#1052;&#1086;&#1080;%20&#1076;&#1086;&#1082;&#1091;&#1084;&#1077;&#1085;&#1090;&#1099;\&#1055;&#1091;&#1073;&#1083;&#1080;&#1082;&#1072;&#1094;&#1080;&#1080;%20&#1052;&#1054;&#1048;\2020\&#1057;&#1090;&#1091;&#1076;&#1077;&#1085;&#1090;\&#1051;&#1086;&#1089;&#1100;\&#1062;&#1077;&#1085;&#1099;%20&#1085;&#1077;&#1076;&#1074;&#1080;&#1078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Середньомісячна заробітна плата (грн.)</c:v>
          </c:tx>
          <c:spPr>
            <a:ln w="73025">
              <a:solidFill>
                <a:srgbClr val="002060"/>
              </a:solidFill>
            </a:ln>
          </c:spPr>
          <c:trendline>
            <c:spPr>
              <a:ln w="44450">
                <a:prstDash val="lgDash"/>
              </a:ln>
            </c:spPr>
            <c:trendlineType val="linear"/>
            <c:dispRSqr val="0"/>
            <c:dispEq val="1"/>
            <c:trendlineLbl>
              <c:layout>
                <c:manualLayout>
                  <c:x val="-0.37172833658950527"/>
                  <c:y val="0.12414598649102511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3200" baseline="0" dirty="0"/>
                      <a:t>y = 411,25x + 4343,1</a:t>
                    </a:r>
                    <a:endParaRPr lang="en-US" sz="3200" dirty="0"/>
                  </a:p>
                </c:rich>
              </c:tx>
              <c:numFmt formatCode="General" sourceLinked="0"/>
            </c:trendlineLbl>
          </c:trendline>
          <c:trendline>
            <c:spPr>
              <a:ln w="57150"/>
            </c:spPr>
            <c:trendlineType val="poly"/>
            <c:order val="2"/>
            <c:dispRSqr val="0"/>
            <c:dispEq val="1"/>
            <c:trendlineLbl>
              <c:layout>
                <c:manualLayout>
                  <c:x val="4.4865760661227834E-2"/>
                  <c:y val="0.44947670229223041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sz="3200" baseline="0" dirty="0"/>
                      <a:t>y = -8,491x</a:t>
                    </a:r>
                    <a:r>
                      <a:rPr lang="en-US" sz="3200" baseline="30000" dirty="0"/>
                      <a:t>2</a:t>
                    </a:r>
                    <a:r>
                      <a:rPr lang="en-US" sz="3200" baseline="0" dirty="0"/>
                      <a:t> + 572,58x + 3805,4</a:t>
                    </a:r>
                    <a:endParaRPr lang="en-US" sz="3200" dirty="0"/>
                  </a:p>
                </c:rich>
              </c:tx>
              <c:numFmt formatCode="General" sourceLinked="0"/>
            </c:trendlineLbl>
          </c:trendline>
          <c:cat>
            <c:strRef>
              <c:f>данные!$A$8:$A$25</c:f>
              <c:strCache>
                <c:ptCount val="18"/>
                <c:pt idx="0">
                  <c:v>1 кв 2016</c:v>
                </c:pt>
                <c:pt idx="1">
                  <c:v>2 кв 2016</c:v>
                </c:pt>
                <c:pt idx="2">
                  <c:v>3 кв 2016</c:v>
                </c:pt>
                <c:pt idx="3">
                  <c:v>4 кв 2016</c:v>
                </c:pt>
                <c:pt idx="4">
                  <c:v>1 кв 2017</c:v>
                </c:pt>
                <c:pt idx="5">
                  <c:v>2 кв 2017</c:v>
                </c:pt>
                <c:pt idx="6">
                  <c:v>3 кв 2017</c:v>
                </c:pt>
                <c:pt idx="7">
                  <c:v>4 кв 2017</c:v>
                </c:pt>
                <c:pt idx="8">
                  <c:v>1 кв 2018</c:v>
                </c:pt>
                <c:pt idx="9">
                  <c:v>2 кв 2018</c:v>
                </c:pt>
                <c:pt idx="10">
                  <c:v>3 кв 2018</c:v>
                </c:pt>
                <c:pt idx="11">
                  <c:v>4 кв 2018</c:v>
                </c:pt>
                <c:pt idx="12">
                  <c:v>1 кв 2019</c:v>
                </c:pt>
                <c:pt idx="13">
                  <c:v>2 кв 2019</c:v>
                </c:pt>
                <c:pt idx="14">
                  <c:v>3 кв 2019</c:v>
                </c:pt>
                <c:pt idx="15">
                  <c:v>4 кв 2019</c:v>
                </c:pt>
                <c:pt idx="16">
                  <c:v>1 кв 2020</c:v>
                </c:pt>
                <c:pt idx="17">
                  <c:v>2 кв 2020</c:v>
                </c:pt>
              </c:strCache>
            </c:strRef>
          </c:cat>
          <c:val>
            <c:numRef>
              <c:f>данные!$J$8:$J$25</c:f>
              <c:numCache>
                <c:formatCode>General</c:formatCode>
                <c:ptCount val="18"/>
                <c:pt idx="0">
                  <c:v>4622</c:v>
                </c:pt>
                <c:pt idx="1">
                  <c:v>5072</c:v>
                </c:pt>
                <c:pt idx="2">
                  <c:v>5311</c:v>
                </c:pt>
                <c:pt idx="3">
                  <c:v>5744</c:v>
                </c:pt>
                <c:pt idx="4" formatCode="0">
                  <c:v>6323.59</c:v>
                </c:pt>
                <c:pt idx="5" formatCode="0">
                  <c:v>6952.48</c:v>
                </c:pt>
                <c:pt idx="6" formatCode="0">
                  <c:v>7268.23</c:v>
                </c:pt>
                <c:pt idx="7" formatCode="0">
                  <c:v>7875.62</c:v>
                </c:pt>
                <c:pt idx="8" formatCode="0">
                  <c:v>7974.05</c:v>
                </c:pt>
                <c:pt idx="9" formatCode="0">
                  <c:v>8781.2199999999993</c:v>
                </c:pt>
                <c:pt idx="10" formatCode="0">
                  <c:v>9063.19</c:v>
                </c:pt>
                <c:pt idx="11" formatCode="0">
                  <c:v>9647.91</c:v>
                </c:pt>
                <c:pt idx="12" formatCode="0">
                  <c:v>9628.9599999999991</c:v>
                </c:pt>
                <c:pt idx="13" formatCode="0">
                  <c:v>10429.620000000001</c:v>
                </c:pt>
                <c:pt idx="14" formatCode="0">
                  <c:v>10731.91</c:v>
                </c:pt>
                <c:pt idx="15" formatCode="0">
                  <c:v>11219.59</c:v>
                </c:pt>
                <c:pt idx="16" formatCode="0">
                  <c:v>11005.98</c:v>
                </c:pt>
                <c:pt idx="17" formatCode="0">
                  <c:v>10848.77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/>
        <c:marker val="1"/>
        <c:smooth val="0"/>
        <c:axId val="149740544"/>
        <c:axId val="36427392"/>
      </c:lineChart>
      <c:catAx>
        <c:axId val="1497405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uk-UA"/>
                  <a:t>ПЕРІОД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uk-UA"/>
          </a:p>
        </c:txPr>
        <c:crossAx val="36427392"/>
        <c:crosses val="autoZero"/>
        <c:auto val="1"/>
        <c:lblAlgn val="ctr"/>
        <c:lblOffset val="100"/>
        <c:noMultiLvlLbl val="0"/>
      </c:catAx>
      <c:valAx>
        <c:axId val="36427392"/>
        <c:scaling>
          <c:orientation val="minMax"/>
          <c:min val="4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 baseline="0"/>
            </a:pPr>
            <a:endParaRPr lang="uk-UA"/>
          </a:p>
        </c:txPr>
        <c:crossAx val="1497405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35789E8-89BC-441C-8C5C-12D4E48DE33C}" type="datetimeFigureOut">
              <a:rPr lang="uk-UA" smtClean="0"/>
              <a:t>12.10.2020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58AFFB0-B43E-4FEC-B23B-14D2A0410DD3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8.jpg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052736"/>
            <a:ext cx="7723584" cy="4320480"/>
          </a:xfrm>
        </p:spPr>
        <p:txBody>
          <a:bodyPr>
            <a:noAutofit/>
          </a:bodyPr>
          <a:lstStyle/>
          <a:p>
            <a:pPr algn="ctr"/>
            <a:r>
              <a:rPr lang="uk-UA" sz="6000" dirty="0" smtClean="0"/>
              <a:t>Тема</a:t>
            </a:r>
            <a:br>
              <a:rPr lang="uk-UA" sz="6000" dirty="0" smtClean="0"/>
            </a:br>
            <a:r>
              <a:rPr lang="uk-UA" sz="6000" b="1" dirty="0" smtClean="0">
                <a:effectLst/>
              </a:rPr>
              <a:t>Показники </a:t>
            </a:r>
            <a:r>
              <a:rPr lang="uk-UA" sz="6000" b="1" dirty="0">
                <a:effectLst/>
              </a:rPr>
              <a:t>адекватності класичної регресійної </a:t>
            </a:r>
            <a:r>
              <a:rPr lang="uk-UA" sz="6000" b="1" dirty="0" smtClean="0">
                <a:effectLst/>
              </a:rPr>
              <a:t>моделі</a:t>
            </a:r>
            <a:endParaRPr lang="uk-UA" sz="6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01567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4738538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Визначення статистичної значущості моделі в цілому, та статистичної значущості коефіцієнтів регресії</a:t>
            </a:r>
            <a:endParaRPr lang="uk-UA" sz="4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470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498178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Етапи </a:t>
            </a:r>
            <a:r>
              <a:rPr lang="uk-UA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проведення статистичного тесту</a:t>
            </a:r>
            <a:endParaRPr lang="uk-UA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8466144" cy="4176464"/>
          </a:xfrm>
        </p:spPr>
        <p:txBody>
          <a:bodyPr>
            <a:noAutofit/>
          </a:bodyPr>
          <a:lstStyle/>
          <a:p>
            <a:pPr marL="560070" indent="-514350">
              <a:buClr>
                <a:schemeClr val="tx2">
                  <a:lumMod val="50000"/>
                </a:schemeClr>
              </a:buClr>
              <a:buSzPct val="97000"/>
              <a:buAutoNum type="arabicPeriod"/>
            </a:pPr>
            <a:r>
              <a:rPr lang="uk-UA" dirty="0" smtClean="0"/>
              <a:t>Формулювання гіпотези.</a:t>
            </a:r>
          </a:p>
          <a:p>
            <a:pPr marL="560070" indent="-514350">
              <a:buClr>
                <a:schemeClr val="tx2">
                  <a:lumMod val="50000"/>
                </a:schemeClr>
              </a:buClr>
              <a:buSzPct val="97000"/>
              <a:buAutoNum type="arabicPeriod"/>
            </a:pPr>
            <a:r>
              <a:rPr lang="uk-UA" dirty="0" smtClean="0"/>
              <a:t>Вибір </a:t>
            </a:r>
            <a:r>
              <a:rPr lang="uk-UA" dirty="0"/>
              <a:t>статистичного </a:t>
            </a:r>
            <a:r>
              <a:rPr lang="uk-UA" dirty="0" smtClean="0"/>
              <a:t>критерію.</a:t>
            </a:r>
          </a:p>
          <a:p>
            <a:pPr marL="560070" indent="-514350">
              <a:buClr>
                <a:schemeClr val="tx2">
                  <a:lumMod val="50000"/>
                </a:schemeClr>
              </a:buClr>
              <a:buSzPct val="97000"/>
              <a:buAutoNum type="arabicPeriod"/>
            </a:pPr>
            <a:r>
              <a:rPr lang="uk-UA" dirty="0" smtClean="0"/>
              <a:t>Оцінка </a:t>
            </a:r>
            <a:r>
              <a:rPr lang="uk-UA" dirty="0"/>
              <a:t>розрахункових значень </a:t>
            </a:r>
            <a:r>
              <a:rPr lang="uk-UA" dirty="0" smtClean="0"/>
              <a:t>критерію.</a:t>
            </a:r>
          </a:p>
          <a:p>
            <a:pPr marL="560070" indent="-514350">
              <a:buClr>
                <a:schemeClr val="tx2">
                  <a:lumMod val="50000"/>
                </a:schemeClr>
              </a:buClr>
              <a:buSzPct val="97000"/>
              <a:buAutoNum type="arabicPeriod"/>
            </a:pPr>
            <a:r>
              <a:rPr lang="uk-UA" dirty="0" smtClean="0"/>
              <a:t>Знаходження </a:t>
            </a:r>
            <a:r>
              <a:rPr lang="uk-UA" dirty="0"/>
              <a:t>критичних </a:t>
            </a:r>
            <a:r>
              <a:rPr lang="uk-UA" dirty="0" smtClean="0"/>
              <a:t>значень критерію.</a:t>
            </a:r>
          </a:p>
          <a:p>
            <a:pPr marL="560070" indent="-514350">
              <a:buClr>
                <a:schemeClr val="tx2">
                  <a:lumMod val="50000"/>
                </a:schemeClr>
              </a:buClr>
              <a:buSzPct val="97000"/>
              <a:buAutoNum type="arabicPeriod"/>
            </a:pPr>
            <a:r>
              <a:rPr lang="uk-UA" dirty="0" smtClean="0"/>
              <a:t>Порівняння розрахункового та критичного значень критерію та підтвердження</a:t>
            </a:r>
            <a:r>
              <a:rPr lang="en-US" dirty="0" smtClean="0"/>
              <a:t> </a:t>
            </a:r>
            <a:r>
              <a:rPr lang="uk-UA" dirty="0" smtClean="0"/>
              <a:t>або спростування гіпотези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6749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Выгнутая вправо стрелка 11"/>
          <p:cNvSpPr/>
          <p:nvPr/>
        </p:nvSpPr>
        <p:spPr>
          <a:xfrm rot="18904147">
            <a:off x="6165190" y="1804661"/>
            <a:ext cx="486027" cy="838250"/>
          </a:xfrm>
          <a:prstGeom prst="curvedLeftArrow">
            <a:avLst>
              <a:gd name="adj1" fmla="val 22462"/>
              <a:gd name="adj2" fmla="val 50000"/>
              <a:gd name="adj3" fmla="val 411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Выгнутая влево стрелка 10"/>
          <p:cNvSpPr/>
          <p:nvPr/>
        </p:nvSpPr>
        <p:spPr>
          <a:xfrm rot="3885606">
            <a:off x="3374552" y="1769820"/>
            <a:ext cx="489790" cy="796412"/>
          </a:xfrm>
          <a:prstGeom prst="curvedRightArrow">
            <a:avLst>
              <a:gd name="adj1" fmla="val 25000"/>
              <a:gd name="adj2" fmla="val 50000"/>
              <a:gd name="adj3" fmla="val 332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33719" y="228600"/>
            <a:ext cx="8003232" cy="600871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Перевірка </a:t>
            </a:r>
            <a:r>
              <a:rPr lang="uk-UA" sz="2800" dirty="0">
                <a:solidFill>
                  <a:schemeClr val="accent1">
                    <a:lumMod val="50000"/>
                  </a:schemeClr>
                </a:solidFill>
              </a:rPr>
              <a:t>гіпотези щодо статистичної значущості моделі в цілому  </a:t>
            </a:r>
            <a:r>
              <a:rPr lang="uk-UA" sz="2800" dirty="0" smtClean="0">
                <a:solidFill>
                  <a:schemeClr val="accent1">
                    <a:lumMod val="50000"/>
                  </a:schemeClr>
                </a:solidFill>
              </a:rPr>
              <a:t>здійснюється за допомогою тесту </a:t>
            </a: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Фішера (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uk-UA" sz="28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uk-UA" sz="28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тесту )</a:t>
            </a:r>
            <a:endParaRPr lang="uk-UA" sz="2800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buNone/>
            </a:pPr>
            <a:endParaRPr lang="uk-UA" sz="2800" dirty="0" smtClean="0"/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endParaRPr lang="uk-UA" sz="2800" dirty="0" smtClean="0"/>
          </a:p>
          <a:p>
            <a:pPr>
              <a:buNone/>
            </a:pPr>
            <a:endParaRPr lang="uk-UA" sz="2800" dirty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en-US" dirty="0" smtClean="0"/>
              <a:t>2</a:t>
            </a:r>
            <a:r>
              <a:rPr lang="en-US" dirty="0" smtClean="0"/>
              <a:t>.</a:t>
            </a:r>
            <a:r>
              <a:rPr lang="uk-UA" dirty="0" smtClean="0"/>
              <a:t> Вибір критерію: </a:t>
            </a:r>
            <a:r>
              <a:rPr lang="en-US" i="1" dirty="0" smtClean="0"/>
              <a:t>F</a:t>
            </a:r>
            <a:r>
              <a:rPr lang="uk-UA" dirty="0" smtClean="0"/>
              <a:t> </a:t>
            </a:r>
            <a:r>
              <a:rPr lang="en-US" dirty="0" smtClean="0"/>
              <a:t>-</a:t>
            </a:r>
            <a:r>
              <a:rPr lang="uk-UA" dirty="0" smtClean="0"/>
              <a:t>критерій (</a:t>
            </a:r>
            <a:r>
              <a:rPr lang="uk-UA" dirty="0" err="1" smtClean="0"/>
              <a:t>критерій</a:t>
            </a:r>
            <a:r>
              <a:rPr lang="uk-UA" dirty="0" smtClean="0"/>
              <a:t> Фішера);</a:t>
            </a:r>
            <a:endParaRPr lang="en-US" dirty="0" smtClean="0"/>
          </a:p>
          <a:p>
            <a:pPr algn="just">
              <a:buNone/>
            </a:pPr>
            <a:r>
              <a:rPr lang="uk-UA" dirty="0" smtClean="0"/>
              <a:t>3. Визначення розрахункового значення критерію</a:t>
            </a:r>
          </a:p>
          <a:p>
            <a:pPr algn="just">
              <a:buNone/>
            </a:pPr>
            <a:endParaRPr lang="uk-UA" sz="2800" dirty="0" smtClean="0"/>
          </a:p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endParaRPr lang="uk-UA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3963137" y="2007762"/>
            <a:ext cx="2147060" cy="43204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1) ГІПОТЕЗА </a:t>
            </a:r>
            <a:endParaRPr lang="ru-RU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3222268"/>
            <a:ext cx="4788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i="1" dirty="0" smtClean="0"/>
              <a:t>Статистично  значуща</a:t>
            </a:r>
            <a:endParaRPr lang="ru-RU" sz="28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4572000" y="3222268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i="1" dirty="0" smtClean="0"/>
              <a:t>Статистично  не значуща</a:t>
            </a:r>
            <a:endParaRPr lang="ru-RU" sz="2400" i="1" dirty="0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456108"/>
              </p:ext>
            </p:extLst>
          </p:nvPr>
        </p:nvGraphicFramePr>
        <p:xfrm>
          <a:off x="193675" y="2678113"/>
          <a:ext cx="4211638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Формула" r:id="rId3" imgW="1815840" imgH="241200" progId="Equation.3">
                  <p:embed/>
                </p:oleObj>
              </mc:Choice>
              <mc:Fallback>
                <p:oleObj name="Формула" r:id="rId3" imgW="18158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2678113"/>
                        <a:ext cx="4211638" cy="5603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053155"/>
              </p:ext>
            </p:extLst>
          </p:nvPr>
        </p:nvGraphicFramePr>
        <p:xfrm>
          <a:off x="4759325" y="2611438"/>
          <a:ext cx="4048125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Формула" r:id="rId5" imgW="1828800" imgH="241200" progId="Equation.3">
                  <p:embed/>
                </p:oleObj>
              </mc:Choice>
              <mc:Fallback>
                <p:oleObj name="Формула" r:id="rId5" imgW="1828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59325" y="2611438"/>
                        <a:ext cx="4048125" cy="536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7932854"/>
              </p:ext>
            </p:extLst>
          </p:nvPr>
        </p:nvGraphicFramePr>
        <p:xfrm>
          <a:off x="1832311" y="4797152"/>
          <a:ext cx="6408712" cy="1353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Формула" r:id="rId7" imgW="2222280" imgH="469800" progId="Equation.3">
                  <p:embed/>
                </p:oleObj>
              </mc:Choice>
              <mc:Fallback>
                <p:oleObj name="Формула" r:id="rId7" imgW="2222280" imgH="469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2311" y="4797152"/>
                        <a:ext cx="6408712" cy="13533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9705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692696"/>
            <a:ext cx="8466144" cy="5555704"/>
          </a:xfrm>
        </p:spPr>
        <p:txBody>
          <a:bodyPr/>
          <a:lstStyle/>
          <a:p>
            <a:pPr marL="596646" indent="-514350" algn="just">
              <a:buAutoNum type="arabicPeriod" startAt="4"/>
            </a:pPr>
            <a:r>
              <a:rPr lang="uk-UA" dirty="0" smtClean="0"/>
              <a:t>;</a:t>
            </a:r>
            <a:endParaRPr lang="en-US" sz="2800" dirty="0" smtClean="0"/>
          </a:p>
          <a:p>
            <a:pPr marL="82296" indent="0" algn="just">
              <a:buNone/>
            </a:pPr>
            <a:endParaRPr lang="ru-RU" sz="2800" dirty="0" smtClean="0"/>
          </a:p>
          <a:p>
            <a:pPr marL="82296" indent="0" algn="just">
              <a:buNone/>
            </a:pPr>
            <a:r>
              <a:rPr lang="ru-RU" sz="2800" dirty="0"/>
              <a:t>д</a:t>
            </a:r>
            <a:r>
              <a:rPr lang="ru-RU" sz="2800" dirty="0" smtClean="0"/>
              <a:t>е 			, </a:t>
            </a:r>
            <a:r>
              <a:rPr lang="ru-RU" sz="2800" i="1" dirty="0" smtClean="0"/>
              <a:t>р - </a:t>
            </a:r>
            <a:r>
              <a:rPr lang="ru-RU" sz="2800" i="1" dirty="0" err="1" smtClean="0"/>
              <a:t>ймов</a:t>
            </a:r>
            <a:r>
              <a:rPr lang="uk-UA" sz="2800" i="1" dirty="0" smtClean="0"/>
              <a:t>і</a:t>
            </a:r>
            <a:r>
              <a:rPr lang="ru-RU" sz="2800" i="1" dirty="0" err="1" smtClean="0"/>
              <a:t>рність</a:t>
            </a:r>
            <a:endParaRPr lang="uk-UA" sz="2800" i="1" dirty="0"/>
          </a:p>
          <a:p>
            <a:pPr algn="just">
              <a:buNone/>
            </a:pPr>
            <a:r>
              <a:rPr lang="uk-UA" sz="2800" dirty="0" smtClean="0"/>
              <a:t>Наприклад, якщо р=0,95, то 		    .</a:t>
            </a:r>
          </a:p>
          <a:p>
            <a:pPr algn="just">
              <a:buNone/>
            </a:pPr>
            <a:r>
              <a:rPr lang="uk-UA" sz="2800" dirty="0" smtClean="0"/>
              <a:t>5. Порівняння критеріїв </a:t>
            </a:r>
            <a:r>
              <a:rPr lang="uk-UA" sz="2800" dirty="0"/>
              <a:t>при заданому рівні значущості </a:t>
            </a:r>
            <a:r>
              <a:rPr lang="uk-UA" sz="2800" dirty="0" smtClean="0"/>
              <a:t> </a:t>
            </a:r>
            <a:r>
              <a:rPr lang="uk-UA" sz="2800" dirty="0"/>
              <a:t>и числі ступенів свободи </a:t>
            </a:r>
            <a:r>
              <a:rPr lang="uk-UA" sz="2800" i="1" dirty="0"/>
              <a:t>К-1</a:t>
            </a:r>
            <a:r>
              <a:rPr lang="uk-UA" sz="2800" dirty="0"/>
              <a:t> та </a:t>
            </a:r>
            <a:r>
              <a:rPr lang="uk-UA" sz="2800" i="1" dirty="0"/>
              <a:t>Т-К</a:t>
            </a:r>
            <a:r>
              <a:rPr lang="uk-UA" sz="2800" dirty="0"/>
              <a:t>.</a:t>
            </a:r>
            <a:r>
              <a:rPr lang="uk-UA" sz="2800" dirty="0" smtClean="0"/>
              <a:t> Якщо </a:t>
            </a:r>
            <a:r>
              <a:rPr lang="en-US" sz="2800" dirty="0" smtClean="0"/>
              <a:t>F</a:t>
            </a:r>
            <a:r>
              <a:rPr lang="uk-UA" sz="2800" dirty="0" smtClean="0"/>
              <a:t>  </a:t>
            </a:r>
            <a:r>
              <a:rPr lang="uk-UA" sz="2800" dirty="0"/>
              <a:t>розрахункове </a:t>
            </a:r>
            <a:r>
              <a:rPr lang="uk-UA" sz="2800" dirty="0" smtClean="0"/>
              <a:t>більше за </a:t>
            </a:r>
            <a:r>
              <a:rPr lang="en-US" sz="2800" dirty="0" smtClean="0"/>
              <a:t>F</a:t>
            </a:r>
            <a:r>
              <a:rPr lang="uk-UA" sz="2800" dirty="0"/>
              <a:t> </a:t>
            </a:r>
            <a:r>
              <a:rPr lang="uk-UA" sz="2800" dirty="0" smtClean="0"/>
              <a:t>критичне</a:t>
            </a:r>
            <a:r>
              <a:rPr lang="uk-UA" sz="2800" dirty="0"/>
              <a:t>, то з </a:t>
            </a:r>
            <a:r>
              <a:rPr lang="uk-UA" sz="2800" dirty="0" smtClean="0"/>
              <a:t>р (</a:t>
            </a:r>
            <a:r>
              <a:rPr lang="uk-UA" sz="2800" dirty="0"/>
              <a:t>95%) модель статистично  значуща.</a:t>
            </a:r>
            <a:endParaRPr lang="en-US" sz="2800" dirty="0"/>
          </a:p>
          <a:p>
            <a:endParaRPr lang="uk-UA" dirty="0" smtClean="0"/>
          </a:p>
          <a:p>
            <a:pPr marL="68580" indent="0">
              <a:buNone/>
            </a:pPr>
            <a:endParaRPr lang="uk-UA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0494296"/>
              </p:ext>
            </p:extLst>
          </p:nvPr>
        </p:nvGraphicFramePr>
        <p:xfrm>
          <a:off x="2747963" y="850900"/>
          <a:ext cx="3659187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6" name="Формула" r:id="rId3" imgW="1562040" imgH="266400" progId="Equation.3">
                  <p:embed/>
                </p:oleObj>
              </mc:Choice>
              <mc:Fallback>
                <p:oleObj name="Формула" r:id="rId3" imgW="1562040" imgH="266400" progId="Equation.3">
                  <p:embed/>
                  <p:pic>
                    <p:nvPicPr>
                      <p:cNvPr id="0" name="Объект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7963" y="850900"/>
                        <a:ext cx="3659187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178220"/>
              </p:ext>
            </p:extLst>
          </p:nvPr>
        </p:nvGraphicFramePr>
        <p:xfrm>
          <a:off x="1331640" y="1556792"/>
          <a:ext cx="19050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7" name="Формула" r:id="rId5" imgW="685800" imgH="228600" progId="Equation.3">
                  <p:embed/>
                </p:oleObj>
              </mc:Choice>
              <mc:Fallback>
                <p:oleObj name="Формула" r:id="rId5" imgW="6858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556792"/>
                        <a:ext cx="1905000" cy="647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2997619"/>
              </p:ext>
            </p:extLst>
          </p:nvPr>
        </p:nvGraphicFramePr>
        <p:xfrm>
          <a:off x="6660232" y="2420888"/>
          <a:ext cx="15001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8" name="Формула" r:id="rId7" imgW="634680" imgH="215640" progId="Equation.3">
                  <p:embed/>
                </p:oleObj>
              </mc:Choice>
              <mc:Fallback>
                <p:oleObj name="Формула" r:id="rId7" imgW="634680" imgH="215640" progId="Equation.3">
                  <p:embed/>
                  <p:pic>
                    <p:nvPicPr>
                      <p:cNvPr id="0" name="Объект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0232" y="2420888"/>
                        <a:ext cx="1500187" cy="520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214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6666953"/>
              </p:ext>
            </p:extLst>
          </p:nvPr>
        </p:nvGraphicFramePr>
        <p:xfrm>
          <a:off x="5076056" y="2420888"/>
          <a:ext cx="459051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9" name="Формула" r:id="rId3" imgW="164957" imgH="152268" progId="Equation.3">
                  <p:embed/>
                </p:oleObj>
              </mc:Choice>
              <mc:Fallback>
                <p:oleObj name="Формула" r:id="rId3" imgW="164957" imgH="15226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420888"/>
                        <a:ext cx="459051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Объект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60648"/>
            <a:ext cx="5383881" cy="6408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23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075240" cy="56166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800" b="1" dirty="0" smtClean="0"/>
              <a:t>Перевірка статистичної значущості параметрів моделі 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 (</a:t>
            </a:r>
            <a:r>
              <a:rPr lang="uk-U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Стьюдента</a:t>
            </a: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just">
              <a:buNone/>
            </a:pPr>
            <a:r>
              <a:rPr lang="uk-UA" sz="2800" dirty="0" smtClean="0"/>
              <a:t>1</a:t>
            </a:r>
            <a:r>
              <a:rPr lang="uk-UA" sz="2800" dirty="0" smtClean="0"/>
              <a:t>.           </a:t>
            </a:r>
            <a:r>
              <a:rPr lang="uk-UA" sz="2800" dirty="0" smtClean="0"/>
              <a:t>      </a:t>
            </a:r>
            <a:r>
              <a:rPr lang="uk-UA" dirty="0" smtClean="0"/>
              <a:t>- </a:t>
            </a:r>
            <a:r>
              <a:rPr lang="en-US" dirty="0" smtClean="0"/>
              <a:t>k-</a:t>
            </a:r>
            <a:r>
              <a:rPr lang="uk-UA" dirty="0" smtClean="0"/>
              <a:t>й параметр статистично значущий;</a:t>
            </a:r>
          </a:p>
          <a:p>
            <a:pPr algn="just">
              <a:buNone/>
            </a:pPr>
            <a:r>
              <a:rPr lang="uk-UA" dirty="0" smtClean="0"/>
              <a:t>                     - </a:t>
            </a:r>
            <a:r>
              <a:rPr lang="en-US" dirty="0" smtClean="0"/>
              <a:t>k-</a:t>
            </a:r>
            <a:r>
              <a:rPr lang="uk-UA" dirty="0" smtClean="0"/>
              <a:t>й параметр статистично не значущий;</a:t>
            </a:r>
          </a:p>
          <a:p>
            <a:pPr algn="just">
              <a:buNone/>
            </a:pPr>
            <a:r>
              <a:rPr lang="uk-UA" dirty="0" smtClean="0"/>
              <a:t>2.</a:t>
            </a:r>
            <a:r>
              <a:rPr lang="en-US" dirty="0" smtClean="0"/>
              <a:t> t</a:t>
            </a:r>
            <a:r>
              <a:rPr lang="uk-UA" dirty="0" smtClean="0"/>
              <a:t> </a:t>
            </a:r>
            <a:r>
              <a:rPr lang="en-US" dirty="0" smtClean="0"/>
              <a:t>–</a:t>
            </a:r>
            <a:r>
              <a:rPr lang="uk-UA" dirty="0" smtClean="0"/>
              <a:t> </a:t>
            </a:r>
            <a:r>
              <a:rPr lang="ru-RU" dirty="0" err="1" smtClean="0"/>
              <a:t>критерій</a:t>
            </a:r>
            <a:r>
              <a:rPr lang="ru-RU" dirty="0" smtClean="0"/>
              <a:t>;</a:t>
            </a:r>
          </a:p>
          <a:p>
            <a:pPr algn="just">
              <a:buNone/>
            </a:pPr>
            <a:r>
              <a:rPr lang="ru-RU" dirty="0" smtClean="0"/>
              <a:t>3. </a:t>
            </a:r>
            <a:r>
              <a:rPr lang="ru-RU" dirty="0" err="1" smtClean="0"/>
              <a:t>Розрахункове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en-US" dirty="0" smtClean="0"/>
              <a:t>t-</a:t>
            </a:r>
            <a:r>
              <a:rPr lang="ru-RU" dirty="0" err="1" smtClean="0"/>
              <a:t>критерію</a:t>
            </a:r>
            <a:r>
              <a:rPr lang="ru-RU" dirty="0" smtClean="0"/>
              <a:t>;</a:t>
            </a:r>
          </a:p>
          <a:p>
            <a:pPr algn="just">
              <a:buNone/>
            </a:pPr>
            <a:endParaRPr lang="uk-UA" sz="2800" dirty="0" smtClean="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288137"/>
              </p:ext>
            </p:extLst>
          </p:nvPr>
        </p:nvGraphicFramePr>
        <p:xfrm>
          <a:off x="323528" y="4437112"/>
          <a:ext cx="8568952" cy="18852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0240"/>
                <a:gridCol w="2232248"/>
                <a:gridCol w="2124588"/>
                <a:gridCol w="2051876"/>
              </a:tblGrid>
              <a:tr h="576064"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none" strike="noStrike" dirty="0">
                          <a:effectLst/>
                        </a:rPr>
                        <a:t> </a:t>
                      </a:r>
                      <a:endParaRPr lang="uk-UA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none" strike="noStrike" dirty="0" err="1">
                          <a:effectLst/>
                        </a:rPr>
                        <a:t>Коэффициенты</a:t>
                      </a:r>
                      <a:endParaRPr lang="uk-UA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2000" u="none" strike="noStrike" dirty="0" err="1">
                          <a:effectLst/>
                        </a:rPr>
                        <a:t>Стандартная</a:t>
                      </a:r>
                      <a:r>
                        <a:rPr lang="uk-UA" sz="2000" u="none" strike="noStrike" dirty="0">
                          <a:effectLst/>
                        </a:rPr>
                        <a:t> </a:t>
                      </a:r>
                      <a:r>
                        <a:rPr lang="uk-UA" sz="2000" u="none" strike="noStrike" dirty="0" err="1">
                          <a:effectLst/>
                        </a:rPr>
                        <a:t>ошибка</a:t>
                      </a:r>
                      <a:endParaRPr lang="uk-UA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>
                          <a:effectLst/>
                        </a:rPr>
                        <a:t>t-</a:t>
                      </a:r>
                      <a:r>
                        <a:rPr lang="uk-UA" sz="2000" u="none" strike="noStrike" dirty="0">
                          <a:effectLst/>
                        </a:rPr>
                        <a:t>статистика</a:t>
                      </a:r>
                      <a:endParaRPr lang="uk-UA" sz="2000" b="0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2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Y-</a:t>
                      </a:r>
                      <a:r>
                        <a:rPr lang="uk-UA" sz="2000" u="none" strike="noStrike" dirty="0" err="1">
                          <a:effectLst/>
                        </a:rPr>
                        <a:t>пересечение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2000" u="none" strike="noStrike" dirty="0">
                          <a:effectLst/>
                        </a:rPr>
                        <a:t>-1,445575779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2000" u="none" strike="noStrike" dirty="0">
                          <a:effectLst/>
                        </a:rPr>
                        <a:t>0,564701448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2000" u="none" strike="noStrike" dirty="0">
                          <a:effectLst/>
                        </a:rPr>
                        <a:t>-2,559893879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3406">
                <a:tc>
                  <a:txBody>
                    <a:bodyPr/>
                    <a:lstStyle/>
                    <a:p>
                      <a:pPr algn="l" fontAlgn="b"/>
                      <a:r>
                        <a:rPr lang="uk-UA" sz="2000" u="none" strike="noStrike">
                          <a:effectLst/>
                        </a:rPr>
                        <a:t>Переменная </a:t>
                      </a:r>
                      <a:r>
                        <a:rPr lang="en-US" sz="2000" u="none" strike="noStrike">
                          <a:effectLst/>
                        </a:rPr>
                        <a:t>X 1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2000" u="none" strike="noStrike" dirty="0">
                          <a:effectLst/>
                        </a:rPr>
                        <a:t>0,51225446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2000" u="none" strike="noStrike" dirty="0">
                          <a:effectLst/>
                        </a:rPr>
                        <a:t>0,017705807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2000" u="none" strike="noStrike" dirty="0">
                          <a:effectLst/>
                        </a:rPr>
                        <a:t>28,9314382</a:t>
                      </a:r>
                      <a:endParaRPr lang="uk-UA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138105"/>
              </p:ext>
            </p:extLst>
          </p:nvPr>
        </p:nvGraphicFramePr>
        <p:xfrm>
          <a:off x="1115616" y="1844824"/>
          <a:ext cx="1554485" cy="4550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Формула" r:id="rId3" imgW="825480" imgH="241200" progId="Equation.3">
                  <p:embed/>
                </p:oleObj>
              </mc:Choice>
              <mc:Fallback>
                <p:oleObj name="Формула" r:id="rId3" imgW="82548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844824"/>
                        <a:ext cx="1554485" cy="4550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6914687"/>
              </p:ext>
            </p:extLst>
          </p:nvPr>
        </p:nvGraphicFramePr>
        <p:xfrm>
          <a:off x="755576" y="2708920"/>
          <a:ext cx="1567755" cy="453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Формула" r:id="rId5" imgW="838080" imgH="241200" progId="Equation.3">
                  <p:embed/>
                </p:oleObj>
              </mc:Choice>
              <mc:Fallback>
                <p:oleObj name="Формула" r:id="rId5" imgW="838080" imgH="2412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2708920"/>
                        <a:ext cx="1567755" cy="4532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228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075240" cy="5616624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dirty="0" smtClean="0"/>
              <a:t>Перевірка статистичної значущості параметрів моделі </a:t>
            </a:r>
          </a:p>
          <a:p>
            <a:pPr algn="ctr">
              <a:buNone/>
            </a:pP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 (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Стьюдента</a:t>
            </a:r>
            <a:r>
              <a:rPr lang="uk-U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just"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4. </a:t>
            </a:r>
            <a:r>
              <a:rPr lang="ru-RU" dirty="0" err="1" smtClean="0"/>
              <a:t>Критичні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: </a:t>
            </a:r>
            <a:r>
              <a:rPr lang="en-US" i="1" dirty="0"/>
              <a:t>t</a:t>
            </a:r>
            <a:r>
              <a:rPr lang="uk-UA" i="1" dirty="0"/>
              <a:t> </a:t>
            </a:r>
            <a:r>
              <a:rPr lang="en-US" dirty="0" smtClean="0"/>
              <a:t>– </a:t>
            </a:r>
            <a:r>
              <a:rPr lang="uk-UA" dirty="0" smtClean="0"/>
              <a:t>критичне (</a:t>
            </a:r>
            <a:r>
              <a:rPr lang="el-GR" dirty="0" smtClean="0"/>
              <a:t>α</a:t>
            </a:r>
            <a:r>
              <a:rPr lang="uk-UA" dirty="0" smtClean="0"/>
              <a:t>, Т - К);</a:t>
            </a:r>
          </a:p>
          <a:p>
            <a:pPr algn="just">
              <a:buNone/>
            </a:pPr>
            <a:endParaRPr lang="uk-UA" dirty="0" smtClean="0"/>
          </a:p>
          <a:p>
            <a:pPr algn="just">
              <a:buNone/>
            </a:pPr>
            <a:r>
              <a:rPr lang="uk-UA" dirty="0" smtClean="0"/>
              <a:t>5. Порівняти: якщо </a:t>
            </a:r>
            <a:r>
              <a:rPr lang="en-US" dirty="0" smtClean="0"/>
              <a:t>|t</a:t>
            </a:r>
            <a:r>
              <a:rPr lang="ru-RU" dirty="0" smtClean="0"/>
              <a:t>-</a:t>
            </a:r>
            <a:r>
              <a:rPr lang="uk-UA" dirty="0" err="1" smtClean="0"/>
              <a:t>розрах</a:t>
            </a:r>
            <a:r>
              <a:rPr lang="uk-UA" dirty="0" smtClean="0"/>
              <a:t>.</a:t>
            </a:r>
            <a:r>
              <a:rPr lang="en-US" dirty="0" smtClean="0"/>
              <a:t>|</a:t>
            </a:r>
            <a:r>
              <a:rPr lang="uk-UA" dirty="0" smtClean="0"/>
              <a:t> &gt; </a:t>
            </a:r>
            <a:r>
              <a:rPr lang="en-US" dirty="0" smtClean="0"/>
              <a:t>t-</a:t>
            </a:r>
            <a:r>
              <a:rPr lang="uk-UA" dirty="0" err="1" smtClean="0"/>
              <a:t>крит</a:t>
            </a:r>
            <a:r>
              <a:rPr lang="uk-UA" dirty="0" smtClean="0"/>
              <a:t>., то відповідний параметр з ймовірністю р є статистично значущий.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69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86" b="34921"/>
          <a:stretch/>
        </p:blipFill>
        <p:spPr>
          <a:xfrm>
            <a:off x="1331639" y="404664"/>
            <a:ext cx="7056785" cy="5544616"/>
          </a:xfrm>
        </p:spPr>
      </p:pic>
    </p:spTree>
    <p:extLst>
      <p:ext uri="{BB962C8B-B14F-4D97-AF65-F5344CB8AC3E}">
        <p14:creationId xmlns:p14="http://schemas.microsoft.com/office/powerpoint/2010/main" val="160487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204864"/>
            <a:ext cx="8466144" cy="4032448"/>
          </a:xfrm>
        </p:spPr>
        <p:txBody>
          <a:bodyPr>
            <a:noAutofit/>
          </a:bodyPr>
          <a:lstStyle/>
          <a:p>
            <a:pPr marL="560070" indent="-514350">
              <a:buClr>
                <a:schemeClr val="tx2">
                  <a:lumMod val="50000"/>
                </a:schemeClr>
              </a:buClr>
              <a:buSzPct val="97000"/>
              <a:buAutoNum type="arabicPeriod"/>
            </a:pPr>
            <a:endParaRPr lang="uk-UA" dirty="0" smtClean="0"/>
          </a:p>
          <a:p>
            <a:pPr marL="45720" indent="0" algn="ctr">
              <a:buClr>
                <a:schemeClr val="tx2">
                  <a:lumMod val="50000"/>
                </a:schemeClr>
              </a:buClr>
              <a:buSzPct val="97000"/>
              <a:buNone/>
            </a:pPr>
            <a:r>
              <a:rPr lang="uk-UA" sz="4400" dirty="0" smtClean="0"/>
              <a:t>ДЯКУЮ ЗА УВАГУ!</a:t>
            </a:r>
            <a:endParaRPr lang="uk-UA" sz="4400" dirty="0"/>
          </a:p>
        </p:txBody>
      </p:sp>
    </p:spTree>
    <p:extLst>
      <p:ext uri="{BB962C8B-B14F-4D97-AF65-F5344CB8AC3E}">
        <p14:creationId xmlns:p14="http://schemas.microsoft.com/office/powerpoint/2010/main" val="137597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498178"/>
          </a:xfrm>
        </p:spPr>
        <p:txBody>
          <a:bodyPr>
            <a:noAutofit/>
          </a:bodyPr>
          <a:lstStyle/>
          <a:p>
            <a:r>
              <a:rPr lang="uk-UA" sz="4800" dirty="0"/>
              <a:t>Показники адекватності класичної регресійної моделі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2132856"/>
            <a:ext cx="8034096" cy="411554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4000" dirty="0"/>
              <a:t>с</a:t>
            </a:r>
            <a:r>
              <a:rPr lang="uk-UA" sz="4000" dirty="0" smtClean="0"/>
              <a:t>ума квадратів похибок;</a:t>
            </a:r>
          </a:p>
          <a:p>
            <a:pPr>
              <a:buFont typeface="Wingdings" pitchFamily="2" charset="2"/>
              <a:buChar char="Ø"/>
            </a:pPr>
            <a:r>
              <a:rPr lang="uk-UA" sz="4000" dirty="0" smtClean="0"/>
              <a:t>коефіцієнт детермінації;</a:t>
            </a:r>
          </a:p>
          <a:p>
            <a:pPr>
              <a:buFont typeface="Wingdings" pitchFamily="2" charset="2"/>
              <a:buChar char="Ø"/>
            </a:pPr>
            <a:r>
              <a:rPr lang="uk-UA" sz="4000" dirty="0" smtClean="0"/>
              <a:t>часткові коефіцієнти детермінації;</a:t>
            </a:r>
          </a:p>
          <a:p>
            <a:pPr>
              <a:buFont typeface="Wingdings" pitchFamily="2" charset="2"/>
              <a:buChar char="Ø"/>
            </a:pPr>
            <a:r>
              <a:rPr lang="uk-UA" sz="4000" dirty="0" smtClean="0"/>
              <a:t>скориговані </a:t>
            </a:r>
            <a:r>
              <a:rPr lang="uk-UA" sz="4000" dirty="0"/>
              <a:t>коефіцієнти </a:t>
            </a:r>
            <a:r>
              <a:rPr lang="uk-UA" sz="4000" dirty="0" smtClean="0"/>
              <a:t>детермінації</a:t>
            </a:r>
            <a:r>
              <a:rPr lang="uk-UA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84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210146"/>
          </a:xfrm>
        </p:spPr>
        <p:txBody>
          <a:bodyPr>
            <a:noAutofit/>
          </a:bodyPr>
          <a:lstStyle/>
          <a:p>
            <a:r>
              <a:rPr lang="uk-UA" sz="4800" b="1" dirty="0" smtClean="0"/>
              <a:t>Сума </a:t>
            </a:r>
            <a:r>
              <a:rPr lang="uk-UA" sz="4800" b="1" dirty="0"/>
              <a:t>квадратів похибок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8034096" cy="497964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uk-UA" sz="4000" dirty="0" smtClean="0"/>
              <a:t>Умова методу найменших квадратів:</a:t>
            </a:r>
          </a:p>
          <a:p>
            <a:pPr marL="82296" indent="0">
              <a:buNone/>
            </a:pPr>
            <a:endParaRPr lang="uk-UA" sz="4000" dirty="0"/>
          </a:p>
          <a:p>
            <a:pPr marL="82296" indent="0">
              <a:buNone/>
            </a:pPr>
            <a:endParaRPr lang="uk-UA" sz="4000" dirty="0" smtClean="0"/>
          </a:p>
          <a:p>
            <a:pPr marL="82296" indent="0">
              <a:buNone/>
            </a:pPr>
            <a:r>
              <a:rPr lang="uk-UA" sz="4000" dirty="0" smtClean="0"/>
              <a:t>При порівнянні моделей за сумою квадратів похибок, та модель визнається кращою, яка має менше значення            .</a:t>
            </a:r>
            <a:endParaRPr lang="uk-UA" sz="4000" dirty="0"/>
          </a:p>
          <a:p>
            <a:pPr>
              <a:buFont typeface="Wingdings" pitchFamily="2" charset="2"/>
              <a:buChar char="Ø"/>
            </a:pPr>
            <a:endParaRPr lang="uk-UA" dirty="0" smtClean="0"/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973067"/>
              </p:ext>
            </p:extLst>
          </p:nvPr>
        </p:nvGraphicFramePr>
        <p:xfrm>
          <a:off x="1547664" y="2348880"/>
          <a:ext cx="6105797" cy="14295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9" name="Формула" r:id="rId3" imgW="2019240" imgH="469800" progId="Equation.3">
                  <p:embed/>
                </p:oleObj>
              </mc:Choice>
              <mc:Fallback>
                <p:oleObj name="Формула" r:id="rId3" imgW="2019240" imgH="4698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2348880"/>
                        <a:ext cx="6105797" cy="14295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3074889"/>
              </p:ext>
            </p:extLst>
          </p:nvPr>
        </p:nvGraphicFramePr>
        <p:xfrm>
          <a:off x="4860032" y="5301208"/>
          <a:ext cx="902935" cy="9602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0" name="Формула" r:id="rId5" imgW="444240" imgH="469800" progId="Equation.3">
                  <p:embed/>
                </p:oleObj>
              </mc:Choice>
              <mc:Fallback>
                <p:oleObj name="Формула" r:id="rId5" imgW="444240" imgH="469800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5301208"/>
                        <a:ext cx="902935" cy="9602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512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394136" cy="796950"/>
          </a:xfrm>
        </p:spPr>
        <p:txBody>
          <a:bodyPr>
            <a:normAutofit fontScale="90000"/>
          </a:bodyPr>
          <a:lstStyle/>
          <a:p>
            <a:r>
              <a:rPr lang="uk-UA" dirty="0"/>
              <a:t>Середньомісячна заробітна плата  за квартал</a:t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8688222"/>
              </p:ext>
            </p:extLst>
          </p:nvPr>
        </p:nvGraphicFramePr>
        <p:xfrm>
          <a:off x="323528" y="1340768"/>
          <a:ext cx="7992888" cy="4762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526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498178"/>
          </a:xfrm>
        </p:spPr>
        <p:txBody>
          <a:bodyPr>
            <a:noAutofit/>
          </a:bodyPr>
          <a:lstStyle/>
          <a:p>
            <a:r>
              <a:rPr lang="uk-UA" sz="4800" dirty="0" smtClean="0"/>
              <a:t>Коефіцієнт детермінації </a:t>
            </a:r>
            <a:r>
              <a:rPr lang="en-US" sz="4800" i="1" dirty="0" smtClean="0"/>
              <a:t>R</a:t>
            </a:r>
            <a:r>
              <a:rPr lang="en-US" sz="3600" i="1" baseline="50000" dirty="0" smtClean="0"/>
              <a:t>2</a:t>
            </a:r>
            <a:endParaRPr lang="uk-UA" sz="3600" i="1" baseline="50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556792"/>
            <a:ext cx="7818072" cy="46916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4000" dirty="0"/>
              <a:t>Коефіцієнт детермінації </a:t>
            </a:r>
            <a:r>
              <a:rPr lang="en-US" sz="4000" dirty="0"/>
              <a:t>(</a:t>
            </a:r>
            <a:r>
              <a:rPr lang="en-US" sz="4000" i="1" dirty="0"/>
              <a:t>R</a:t>
            </a:r>
            <a:r>
              <a:rPr lang="en-US" sz="4000" i="1" baseline="46000" dirty="0"/>
              <a:t>2</a:t>
            </a:r>
            <a:r>
              <a:rPr lang="en-US" sz="4000" dirty="0"/>
              <a:t>) – </a:t>
            </a:r>
            <a:r>
              <a:rPr lang="uk-UA" sz="4000" dirty="0"/>
              <a:t>показує, частку дисперсії, що пояснюється регресією в </a:t>
            </a:r>
            <a:r>
              <a:rPr lang="uk-UA" sz="4000" dirty="0" smtClean="0"/>
              <a:t>загальній дисперсії</a:t>
            </a:r>
            <a:r>
              <a:rPr lang="uk-UA" sz="4000" dirty="0"/>
              <a:t>:</a:t>
            </a:r>
            <a:endParaRPr lang="ru-RU" sz="4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8259118"/>
              </p:ext>
            </p:extLst>
          </p:nvPr>
        </p:nvGraphicFramePr>
        <p:xfrm>
          <a:off x="988006" y="4221088"/>
          <a:ext cx="8002007" cy="179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Формула" r:id="rId3" imgW="2450880" imgH="545760" progId="Equation.3">
                  <p:embed/>
                </p:oleObj>
              </mc:Choice>
              <mc:Fallback>
                <p:oleObj name="Формула" r:id="rId3" imgW="2450880" imgH="54576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8006" y="4221088"/>
                        <a:ext cx="8002007" cy="1790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479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548680"/>
            <a:ext cx="7818072" cy="569972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uk-UA" sz="4000" dirty="0" smtClean="0"/>
              <a:t>Область припустимих значень коефіцієнта детермінації від нуля до одиниці, тобто:</a:t>
            </a:r>
          </a:p>
          <a:p>
            <a:pPr marL="0" indent="0" algn="just">
              <a:buNone/>
            </a:pPr>
            <a:r>
              <a:rPr lang="uk-UA" sz="4000" dirty="0" smtClean="0"/>
              <a:t>					    </a:t>
            </a:r>
          </a:p>
          <a:p>
            <a:pPr marL="0" indent="0" algn="just">
              <a:buNone/>
            </a:pPr>
            <a:endParaRPr lang="uk-UA" sz="4000" dirty="0"/>
          </a:p>
          <a:p>
            <a:pPr marL="0" indent="0" algn="just">
              <a:buNone/>
            </a:pPr>
            <a:r>
              <a:rPr lang="uk-UA" sz="4000" dirty="0" smtClean="0"/>
              <a:t>Чим ближче значення </a:t>
            </a:r>
            <a:r>
              <a:rPr lang="en-US" sz="4000" i="1" dirty="0" smtClean="0"/>
              <a:t>R</a:t>
            </a:r>
            <a:r>
              <a:rPr lang="en-US" sz="4000" i="1" baseline="46000" dirty="0" smtClean="0"/>
              <a:t>2</a:t>
            </a:r>
            <a:r>
              <a:rPr lang="uk-UA" sz="4000" i="1" baseline="46000" dirty="0" smtClean="0"/>
              <a:t>  </a:t>
            </a:r>
            <a:r>
              <a:rPr lang="uk-UA" sz="4000" dirty="0" smtClean="0"/>
              <a:t> до одиниці, тим краще модель описує вхідний ряд даних.</a:t>
            </a:r>
          </a:p>
          <a:p>
            <a:pPr marL="0" indent="0" algn="just">
              <a:spcBef>
                <a:spcPts val="1800"/>
              </a:spcBef>
              <a:buNone/>
            </a:pPr>
            <a:r>
              <a:rPr lang="uk-UA" sz="4000" b="1" i="1" dirty="0" smtClean="0"/>
              <a:t>Недолік </a:t>
            </a:r>
            <a:r>
              <a:rPr lang="en-US" sz="4000" i="1" dirty="0" smtClean="0"/>
              <a:t>R</a:t>
            </a:r>
            <a:r>
              <a:rPr lang="en-US" sz="4000" i="1" baseline="46000" dirty="0" smtClean="0"/>
              <a:t>2</a:t>
            </a:r>
            <a:r>
              <a:rPr lang="uk-UA" sz="4000" b="1" i="1" dirty="0" smtClean="0"/>
              <a:t>: завжди збільшується при збільшенні кількості </a:t>
            </a:r>
            <a:r>
              <a:rPr lang="uk-UA" sz="4000" b="1" i="1" dirty="0" err="1" smtClean="0"/>
              <a:t>регресорів</a:t>
            </a:r>
            <a:r>
              <a:rPr lang="uk-UA" sz="4000" b="1" i="1" dirty="0" smtClean="0"/>
              <a:t> в моделі.</a:t>
            </a:r>
          </a:p>
          <a:p>
            <a:pPr marL="0" indent="0" algn="just">
              <a:buNone/>
            </a:pPr>
            <a:endParaRPr lang="uk-UA" sz="4000" dirty="0"/>
          </a:p>
          <a:p>
            <a:pPr marL="0" indent="0" algn="just">
              <a:buNone/>
            </a:pPr>
            <a:endParaRPr lang="ru-RU" sz="4000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313551"/>
              </p:ext>
            </p:extLst>
          </p:nvPr>
        </p:nvGraphicFramePr>
        <p:xfrm>
          <a:off x="3419872" y="1916832"/>
          <a:ext cx="2880319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8" name="Формула" r:id="rId3" imgW="685800" imgH="254000" progId="Equation.3">
                  <p:embed/>
                </p:oleObj>
              </mc:Choice>
              <mc:Fallback>
                <p:oleObj name="Формула" r:id="rId3" imgW="685800" imgH="2540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872" y="1916832"/>
                        <a:ext cx="2880319" cy="10801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989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498178"/>
          </a:xfrm>
        </p:spPr>
        <p:txBody>
          <a:bodyPr>
            <a:noAutofit/>
          </a:bodyPr>
          <a:lstStyle/>
          <a:p>
            <a:pPr algn="ctr"/>
            <a:r>
              <a:rPr lang="uk-UA" sz="4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Часткові коефіцієнти детермінації</a:t>
            </a:r>
            <a:endParaRPr lang="uk-UA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16832"/>
            <a:ext cx="8933688" cy="4331568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buNone/>
            </a:pPr>
            <a:r>
              <a:rPr lang="uk-UA" sz="3200" dirty="0"/>
              <a:t>Часткові коефіцієнти детермінації            , це вклад </a:t>
            </a:r>
            <a:r>
              <a:rPr lang="en-US" sz="3200" i="1" dirty="0"/>
              <a:t>k</a:t>
            </a:r>
            <a:r>
              <a:rPr lang="ru-RU" sz="3200" dirty="0"/>
              <a:t>-</a:t>
            </a:r>
            <a:r>
              <a:rPr lang="uk-UA" sz="3200" dirty="0" err="1"/>
              <a:t>го</a:t>
            </a:r>
            <a:r>
              <a:rPr lang="uk-UA" sz="3200" dirty="0"/>
              <a:t> </a:t>
            </a:r>
            <a:r>
              <a:rPr lang="uk-UA" sz="3200" dirty="0" err="1"/>
              <a:t>регресора</a:t>
            </a:r>
            <a:r>
              <a:rPr lang="uk-UA" sz="3200" dirty="0"/>
              <a:t> в коефіцієнт детермінації </a:t>
            </a:r>
            <a:r>
              <a:rPr lang="uk-UA" sz="3200" dirty="0" smtClean="0"/>
              <a:t> </a:t>
            </a:r>
            <a:r>
              <a:rPr lang="en-US" sz="3200" i="1" dirty="0" smtClean="0"/>
              <a:t>R</a:t>
            </a:r>
            <a:r>
              <a:rPr lang="en-US" sz="3200" i="1" baseline="30000" dirty="0" smtClean="0"/>
              <a:t>2</a:t>
            </a:r>
            <a:r>
              <a:rPr lang="uk-UA" sz="3200" i="1" dirty="0"/>
              <a:t>.</a:t>
            </a:r>
          </a:p>
          <a:p>
            <a:pPr algn="just">
              <a:lnSpc>
                <a:spcPct val="110000"/>
              </a:lnSpc>
              <a:buNone/>
            </a:pPr>
            <a:r>
              <a:rPr lang="uk-UA" sz="3200" dirty="0"/>
              <a:t>         показує на яку величину зменшиться коефіцієнт детермінації </a:t>
            </a:r>
            <a:r>
              <a:rPr lang="en-US" sz="3200" i="1" dirty="0"/>
              <a:t>R</a:t>
            </a:r>
            <a:r>
              <a:rPr lang="en-US" sz="3200" i="1" baseline="30000" dirty="0"/>
              <a:t>2</a:t>
            </a:r>
            <a:r>
              <a:rPr lang="uk-UA" sz="3200" dirty="0"/>
              <a:t>, </a:t>
            </a:r>
            <a:r>
              <a:rPr lang="uk-UA" sz="3200" dirty="0" smtClean="0"/>
              <a:t>якщо </a:t>
            </a:r>
            <a:r>
              <a:rPr lang="en-US" sz="3200" i="1" dirty="0"/>
              <a:t>k</a:t>
            </a:r>
            <a:r>
              <a:rPr lang="ru-RU" sz="3200" dirty="0" smtClean="0"/>
              <a:t>-</a:t>
            </a:r>
            <a:r>
              <a:rPr lang="uk-UA" sz="3200" dirty="0" err="1" smtClean="0"/>
              <a:t>тий</a:t>
            </a:r>
            <a:r>
              <a:rPr lang="uk-UA" sz="3200" dirty="0" smtClean="0"/>
              <a:t> </a:t>
            </a:r>
            <a:r>
              <a:rPr lang="uk-UA" sz="3200" dirty="0" err="1" smtClean="0"/>
              <a:t>регресор</a:t>
            </a:r>
            <a:r>
              <a:rPr lang="uk-UA" sz="3200" dirty="0" smtClean="0"/>
              <a:t> буде виключено з групи </a:t>
            </a:r>
            <a:r>
              <a:rPr lang="uk-UA" sz="3200" dirty="0" err="1" smtClean="0"/>
              <a:t>регресорів</a:t>
            </a:r>
            <a:r>
              <a:rPr lang="uk-UA" sz="3200" dirty="0" smtClean="0"/>
              <a:t>. </a:t>
            </a:r>
          </a:p>
        </p:txBody>
      </p: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011624"/>
              </p:ext>
            </p:extLst>
          </p:nvPr>
        </p:nvGraphicFramePr>
        <p:xfrm>
          <a:off x="7596336" y="1844824"/>
          <a:ext cx="8032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Формула" r:id="rId3" imgW="291973" imgH="241195" progId="Equation.3">
                  <p:embed/>
                </p:oleObj>
              </mc:Choice>
              <mc:Fallback>
                <p:oleObj name="Формула" r:id="rId3" imgW="291973" imgH="24119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336" y="1844824"/>
                        <a:ext cx="8032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904214"/>
              </p:ext>
            </p:extLst>
          </p:nvPr>
        </p:nvGraphicFramePr>
        <p:xfrm>
          <a:off x="251520" y="3573016"/>
          <a:ext cx="80327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" name="Формула" r:id="rId5" imgW="291973" imgH="241195" progId="Equation.3">
                  <p:embed/>
                </p:oleObj>
              </mc:Choice>
              <mc:Fallback>
                <p:oleObj name="Формула" r:id="rId5" imgW="291973" imgH="241195" progId="Equation.3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3573016"/>
                        <a:ext cx="80327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5050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50120" cy="1498178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Часткові коефіцієнти детермінації визначаються за формулою:</a:t>
            </a:r>
            <a:endParaRPr lang="uk-UA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1970229"/>
              </p:ext>
            </p:extLst>
          </p:nvPr>
        </p:nvGraphicFramePr>
        <p:xfrm>
          <a:off x="1908175" y="1628775"/>
          <a:ext cx="645636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6" name="Формула" r:id="rId3" imgW="2095200" imgH="469800" progId="Equation.3">
                  <p:embed/>
                </p:oleObj>
              </mc:Choice>
              <mc:Fallback>
                <p:oleObj name="Формула" r:id="rId3" imgW="209520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628775"/>
                        <a:ext cx="6456363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403648" y="3212976"/>
            <a:ext cx="712879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/>
              <a:t> </a:t>
            </a:r>
            <a:r>
              <a:rPr lang="uk-UA" sz="2800" dirty="0"/>
              <a:t>де </a:t>
            </a:r>
            <a:r>
              <a:rPr lang="en-US" sz="2800" i="1" dirty="0"/>
              <a:t>R</a:t>
            </a:r>
            <a:r>
              <a:rPr lang="en-US" sz="2800" i="1" baseline="30000" dirty="0"/>
              <a:t>2 </a:t>
            </a:r>
            <a:r>
              <a:rPr lang="uk-UA" sz="2800" dirty="0" smtClean="0"/>
              <a:t>- </a:t>
            </a:r>
            <a:r>
              <a:rPr lang="uk-UA" sz="2800" dirty="0"/>
              <a:t>коефіцієнт детермінації, який має місце при включенні усіх К </a:t>
            </a:r>
            <a:r>
              <a:rPr lang="uk-UA" sz="2800" dirty="0" err="1"/>
              <a:t>регресорів</a:t>
            </a:r>
            <a:r>
              <a:rPr lang="uk-UA" sz="2800" dirty="0"/>
              <a:t>;</a:t>
            </a:r>
          </a:p>
          <a:p>
            <a:pPr algn="just"/>
            <a:r>
              <a:rPr lang="uk-UA" sz="2800" dirty="0"/>
              <a:t>         - квадрат розрахованого значення </a:t>
            </a:r>
            <a:r>
              <a:rPr lang="en-US" sz="2800" i="1" dirty="0"/>
              <a:t>t-</a:t>
            </a:r>
            <a:r>
              <a:rPr lang="uk-UA" sz="2800" dirty="0"/>
              <a:t>статистики для </a:t>
            </a:r>
            <a:r>
              <a:rPr lang="en-US" sz="2800" i="1" dirty="0"/>
              <a:t>k</a:t>
            </a:r>
            <a:r>
              <a:rPr lang="uk-UA" sz="2800" dirty="0"/>
              <a:t>-го регресійного коефіцієнта;</a:t>
            </a:r>
          </a:p>
          <a:p>
            <a:pPr algn="just"/>
            <a:r>
              <a:rPr lang="uk-UA" sz="2800" dirty="0"/>
              <a:t>Т – довжина ряду спостережень;</a:t>
            </a:r>
          </a:p>
          <a:p>
            <a:pPr algn="just"/>
            <a:r>
              <a:rPr lang="uk-UA" sz="2800" dirty="0"/>
              <a:t>К – </a:t>
            </a:r>
            <a:r>
              <a:rPr lang="uk-UA" sz="2800" dirty="0" smtClean="0"/>
              <a:t>кількість </a:t>
            </a:r>
            <a:r>
              <a:rPr lang="uk-UA" sz="2800" dirty="0" err="1" smtClean="0"/>
              <a:t>регресорів</a:t>
            </a:r>
            <a:r>
              <a:rPr lang="uk-UA" sz="2800" dirty="0"/>
              <a:t>.</a:t>
            </a:r>
          </a:p>
        </p:txBody>
      </p:sp>
      <p:graphicFrame>
        <p:nvGraphicFramePr>
          <p:cNvPr id="8" name="Объект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9552587"/>
              </p:ext>
            </p:extLst>
          </p:nvPr>
        </p:nvGraphicFramePr>
        <p:xfrm>
          <a:off x="1691680" y="4410384"/>
          <a:ext cx="457862" cy="713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17" name="Формула" r:id="rId5" imgW="152334" imgH="241195" progId="Equation.3">
                  <p:embed/>
                </p:oleObj>
              </mc:Choice>
              <mc:Fallback>
                <p:oleObj name="Формула" r:id="rId5" imgW="152334" imgH="241195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4410384"/>
                        <a:ext cx="457862" cy="7137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4243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274638"/>
            <a:ext cx="7962088" cy="1498178"/>
          </a:xfrm>
        </p:spPr>
        <p:txBody>
          <a:bodyPr>
            <a:noAutofit/>
          </a:bodyPr>
          <a:lstStyle/>
          <a:p>
            <a:r>
              <a:rPr lang="uk-UA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Скориговані </a:t>
            </a:r>
            <a:r>
              <a:rPr lang="uk-UA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коефіцієнти детермінації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844824"/>
            <a:ext cx="8034096" cy="4403576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3200" dirty="0"/>
              <a:t>с</a:t>
            </a:r>
            <a:r>
              <a:rPr lang="uk-UA" sz="3200" dirty="0" smtClean="0"/>
              <a:t>коригований коефіцієнт детермінації по </a:t>
            </a:r>
            <a:r>
              <a:rPr lang="uk-UA" sz="3200" dirty="0" err="1" smtClean="0"/>
              <a:t>Тейлу</a:t>
            </a:r>
            <a:r>
              <a:rPr lang="uk-UA" sz="3200" dirty="0" smtClean="0"/>
              <a:t>:</a:t>
            </a:r>
          </a:p>
          <a:p>
            <a:pPr>
              <a:buFont typeface="Wingdings" pitchFamily="2" charset="2"/>
              <a:buChar char="Ø"/>
            </a:pPr>
            <a:endParaRPr lang="uk-UA" sz="3200" dirty="0"/>
          </a:p>
          <a:p>
            <a:pPr>
              <a:buFont typeface="Wingdings" pitchFamily="2" charset="2"/>
              <a:buChar char="Ø"/>
            </a:pPr>
            <a:endParaRPr lang="uk-UA" sz="3200" dirty="0" smtClean="0"/>
          </a:p>
          <a:p>
            <a:pPr>
              <a:buFont typeface="Wingdings" pitchFamily="2" charset="2"/>
              <a:buChar char="Ø"/>
            </a:pPr>
            <a:r>
              <a:rPr lang="uk-UA" sz="3200" dirty="0" smtClean="0"/>
              <a:t>скоригований </a:t>
            </a:r>
            <a:r>
              <a:rPr lang="uk-UA" sz="3200" dirty="0"/>
              <a:t>коефіцієнт детермінації по </a:t>
            </a:r>
            <a:r>
              <a:rPr lang="uk-UA" sz="3200" dirty="0" err="1" smtClean="0"/>
              <a:t>Амемії</a:t>
            </a:r>
            <a:r>
              <a:rPr lang="uk-UA" sz="3200" dirty="0" smtClean="0"/>
              <a:t>: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772920"/>
              </p:ext>
            </p:extLst>
          </p:nvPr>
        </p:nvGraphicFramePr>
        <p:xfrm>
          <a:off x="2051720" y="2708920"/>
          <a:ext cx="6264696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Формула" r:id="rId3" imgW="2323800" imgH="444240" progId="Equation.3">
                  <p:embed/>
                </p:oleObj>
              </mc:Choice>
              <mc:Fallback>
                <p:oleObj name="Формула" r:id="rId3" imgW="2323800" imgH="444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2708920"/>
                        <a:ext cx="6264696" cy="1114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736325"/>
              </p:ext>
            </p:extLst>
          </p:nvPr>
        </p:nvGraphicFramePr>
        <p:xfrm>
          <a:off x="2186768" y="4869160"/>
          <a:ext cx="6146723" cy="1224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Формула" r:id="rId5" imgW="2247840" imgH="444240" progId="Equation.3">
                  <p:embed/>
                </p:oleObj>
              </mc:Choice>
              <mc:Fallback>
                <p:oleObj name="Формула" r:id="rId5" imgW="224784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6768" y="4869160"/>
                        <a:ext cx="6146723" cy="122413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421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424</TotalTime>
  <Words>395</Words>
  <Application>Microsoft Office PowerPoint</Application>
  <PresentationFormat>Экран (4:3)</PresentationFormat>
  <Paragraphs>82</Paragraphs>
  <Slides>18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Остин</vt:lpstr>
      <vt:lpstr>Формула</vt:lpstr>
      <vt:lpstr>Тема Показники адекватності класичної регресійної моделі</vt:lpstr>
      <vt:lpstr>Показники адекватності класичної регресійної моделі</vt:lpstr>
      <vt:lpstr>Сума квадратів похибок</vt:lpstr>
      <vt:lpstr>Середньомісячна заробітна плата  за квартал </vt:lpstr>
      <vt:lpstr>Коефіцієнт детермінації R2</vt:lpstr>
      <vt:lpstr>Презентация PowerPoint</vt:lpstr>
      <vt:lpstr>Часткові коефіцієнти детермінації</vt:lpstr>
      <vt:lpstr>Часткові коефіцієнти детермінації визначаються за формулою:</vt:lpstr>
      <vt:lpstr>Скориговані коефіцієнти детермінації</vt:lpstr>
      <vt:lpstr>Визначення статистичної значущості моделі в цілому, та статистичної значущості коефіцієнтів регресії</vt:lpstr>
      <vt:lpstr>Етапи проведення статистичного тесту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userlocal</dc:creator>
  <cp:lastModifiedBy>userlocal</cp:lastModifiedBy>
  <cp:revision>79</cp:revision>
  <dcterms:created xsi:type="dcterms:W3CDTF">2020-02-27T09:24:12Z</dcterms:created>
  <dcterms:modified xsi:type="dcterms:W3CDTF">2020-10-12T07:08:08Z</dcterms:modified>
</cp:coreProperties>
</file>