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7"/>
  </p:notesMasterIdLst>
  <p:sldIdLst>
    <p:sldId id="256" r:id="rId2"/>
    <p:sldId id="272" r:id="rId3"/>
    <p:sldId id="279" r:id="rId4"/>
    <p:sldId id="275" r:id="rId5"/>
    <p:sldId id="278" r:id="rId6"/>
    <p:sldId id="274" r:id="rId7"/>
    <p:sldId id="277" r:id="rId8"/>
    <p:sldId id="276" r:id="rId9"/>
    <p:sldId id="280" r:id="rId10"/>
    <p:sldId id="281" r:id="rId11"/>
    <p:sldId id="282" r:id="rId12"/>
    <p:sldId id="283" r:id="rId13"/>
    <p:sldId id="319" r:id="rId14"/>
    <p:sldId id="323" r:id="rId15"/>
    <p:sldId id="322" r:id="rId16"/>
    <p:sldId id="320" r:id="rId17"/>
    <p:sldId id="284" r:id="rId18"/>
    <p:sldId id="285" r:id="rId19"/>
    <p:sldId id="288" r:id="rId20"/>
    <p:sldId id="291" r:id="rId21"/>
    <p:sldId id="292" r:id="rId22"/>
    <p:sldId id="290" r:id="rId23"/>
    <p:sldId id="293" r:id="rId24"/>
    <p:sldId id="318" r:id="rId25"/>
    <p:sldId id="315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10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F5AC97-16DD-4823-910C-545F77486E39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6D17DF-0EE4-4940-927C-EF3291B05D0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256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Мати Майя (мати </a:t>
            </a:r>
            <a:r>
              <a:rPr lang="uk-UA" dirty="0" err="1"/>
              <a:t>будди</a:t>
            </a:r>
            <a:r>
              <a:rPr lang="uk-UA" dirty="0"/>
              <a:t>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6D17DF-0EE4-4940-927C-EF3291B05D0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0688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534C03-6321-484C-B567-D9387AC67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62FC93A-2AE6-467E-B561-0D587FC6DC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C73ACD-6655-4918-8CC9-9F5C18F19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2CE2-F96D-4C7B-85D3-1AD37985460C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56B8BF-327F-45BE-91DD-A23717FFD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A16B0-8AE5-4349-A81F-4950D4C3D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8755C-46C3-4AA8-B395-20B6F76BBE7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146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FC6400-79D4-4C2D-8D80-365413E72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00C967F-EFE9-4BF9-A905-FCBC9B2D66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3DE203-DFD9-4EE3-8974-13320BF46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2CE2-F96D-4C7B-85D3-1AD37985460C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4F8964-FEFA-4AD6-8764-1771F4282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092299-7180-4FD2-A692-DB50FF68D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8755C-46C3-4AA8-B395-20B6F76BBE7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412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030029C-78DC-42D7-A11D-150CC47662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9AB9F7-5BC0-497B-B0DF-28BFDCFA6A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F82F47-14B5-41A6-9B08-78B4AC336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2CE2-F96D-4C7B-85D3-1AD37985460C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79BEB7-393B-4E8E-8E84-B5F8A9F62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4A7AA6-F09B-481E-A523-BB2B6BA67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8755C-46C3-4AA8-B395-20B6F76BBE7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093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637D95-A026-4A2C-94F4-AC10053FE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241F31-7EBD-4681-BE41-95A485D637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7A5115-A04D-4B88-9D63-7E8900A5B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2CE2-F96D-4C7B-85D3-1AD37985460C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D4A580-2B8C-4D67-80C0-5705334C0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4C19B6-0731-4EB4-B3FE-CF3A26420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8755C-46C3-4AA8-B395-20B6F76BBE7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181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689D9D-4104-4C7B-B06C-700D224CB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461309-2F42-425F-AB4D-B68BA847AD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71F0D4-439C-4203-BA48-AEB3F2DB9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2CE2-F96D-4C7B-85D3-1AD37985460C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ECEF06-496A-4633-A621-098980EA5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4169E8-0B10-49EE-84E9-F8EC8EACC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8755C-46C3-4AA8-B395-20B6F76BBE7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11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153EA2-7F78-4084-9330-05B53B77B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669029-0509-43CE-AE49-9C77FFB96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B3B5729-1504-4474-AA3B-D7D3DCF6A6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CAC846-426B-43B0-BE60-D314838D9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2CE2-F96D-4C7B-85D3-1AD37985460C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DA4756-3E09-4BE3-8D00-943839697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17B631-26F6-4521-A81B-2E61D2EE1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8755C-46C3-4AA8-B395-20B6F76BBE7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353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12D958-19AC-40EA-841C-22BB13B8A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FB50EE-F102-4180-97C6-B869FE2BC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09C1106-CA5E-4D7C-8142-6EA5FAE566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AD653A-47A7-4F5B-9935-BC02AA934C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9C0FEF7-F3EE-480E-ACF9-4F6280C6EE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7DA1072-1755-42F3-8788-FC553850D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2CE2-F96D-4C7B-85D3-1AD37985460C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1CA5FA-1436-44EA-B4C0-4F24E0296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ED6F31B-677E-4FAD-B815-5F9021320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8755C-46C3-4AA8-B395-20B6F76BBE7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656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B7E459-E5C3-4902-9C61-FB72F293B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65978F5-9136-4357-9292-2A2B0E470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2CE2-F96D-4C7B-85D3-1AD37985460C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B3E3E1A-03EF-43F3-87BF-607E24C79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1338086-65FE-40A1-8E0E-640B48FB8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8755C-46C3-4AA8-B395-20B6F76BBE7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537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32E1E67-D27B-4C39-92BC-3E2A89564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2CE2-F96D-4C7B-85D3-1AD37985460C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A004B76-0A15-4A6A-9F95-19CE4DCE2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5BBFB3-A604-4F3F-B115-DFD1F8DBD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8755C-46C3-4AA8-B395-20B6F76BBE7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747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13832-4C29-4E8B-99C9-6F7A87EC7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300763-100E-4676-8312-CCF601BC4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94F0C12-6E6F-4501-897A-BEF7F11F20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D4516D-0A36-45EF-ACE3-D9BA66AF6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2CE2-F96D-4C7B-85D3-1AD37985460C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AA3811-6C67-4A35-B3F5-EC5772DD2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8963405-482F-4A20-8BAF-B30F14EB2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8755C-46C3-4AA8-B395-20B6F76BBE7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692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F4A4FF-229B-4B17-B71E-36104C5D5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C125B33-4002-4D89-B3C2-091C369229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FC88EB-9311-476F-A6AE-51F929A5BC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E875BB-1406-4395-A123-4CAC24712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2CE2-F96D-4C7B-85D3-1AD37985460C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1EE9D4A-2740-456A-8490-12ABB730E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90DA5B-F830-4841-B6F2-2890A966C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8755C-46C3-4AA8-B395-20B6F76BBE7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268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DB14A2-6EEE-45D9-B057-438B470A3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4FD2B8-765B-4B07-84E1-D737B3B398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FE98B-16EF-4AEC-8C8E-97DD1D1C2C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52CE2-F96D-4C7B-85D3-1AD37985460C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539126-F062-44CE-939D-EE046E58AD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CE5242-F7E1-4A37-BD30-5406F2858F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8755C-46C3-4AA8-B395-20B6F76BBE78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464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vsviti.com.ua/society/105095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C885AA-C282-4841-B1B1-36DDD2B5BA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4319"/>
            <a:ext cx="9144000" cy="1182595"/>
          </a:xfrm>
        </p:spPr>
        <p:txBody>
          <a:bodyPr>
            <a:normAutofit/>
          </a:bodyPr>
          <a:lstStyle/>
          <a:p>
            <a:r>
              <a:rPr lang="ru-RU" sz="3600" b="1" dirty="0" err="1">
                <a:latin typeface="+mn-lt"/>
              </a:rPr>
              <a:t>Далекосхідний</a:t>
            </a:r>
            <a:r>
              <a:rPr lang="ru-RU" sz="3600" b="1" dirty="0">
                <a:latin typeface="+mn-lt"/>
              </a:rPr>
              <a:t> </a:t>
            </a:r>
            <a:r>
              <a:rPr lang="ru-RU" sz="3600" b="1" dirty="0" err="1">
                <a:latin typeface="+mn-lt"/>
              </a:rPr>
              <a:t>культурний</a:t>
            </a:r>
            <a:r>
              <a:rPr lang="ru-RU" sz="3600" b="1" dirty="0">
                <a:latin typeface="+mn-lt"/>
              </a:rPr>
              <a:t> </a:t>
            </a:r>
            <a:r>
              <a:rPr lang="ru-RU" sz="3600" b="1" dirty="0" err="1">
                <a:latin typeface="+mn-lt"/>
              </a:rPr>
              <a:t>регіон</a:t>
            </a:r>
            <a:r>
              <a:rPr lang="ru-RU" sz="3600" b="1" dirty="0">
                <a:latin typeface="+mn-lt"/>
              </a:rPr>
              <a:t>. Триада </a:t>
            </a:r>
            <a:r>
              <a:rPr lang="ru-RU" sz="3600" b="1" dirty="0" err="1">
                <a:latin typeface="+mn-lt"/>
              </a:rPr>
              <a:t>духовної</a:t>
            </a:r>
            <a:r>
              <a:rPr lang="ru-RU" sz="3600" b="1" dirty="0">
                <a:latin typeface="+mn-lt"/>
              </a:rPr>
              <a:t> </a:t>
            </a:r>
            <a:r>
              <a:rPr lang="ru-RU" sz="3600" b="1" dirty="0" err="1">
                <a:latin typeface="+mn-lt"/>
              </a:rPr>
              <a:t>культури</a:t>
            </a:r>
            <a:r>
              <a:rPr lang="ru-RU" sz="3600" b="1" dirty="0">
                <a:latin typeface="+mn-lt"/>
              </a:rPr>
              <a:t> Китаю.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27C7E3-AADB-48E5-AC15-D8A53C4BB5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520" y="1436913"/>
            <a:ext cx="10891520" cy="5166767"/>
          </a:xfrm>
        </p:spPr>
        <p:txBody>
          <a:bodyPr>
            <a:normAutofit/>
          </a:bodyPr>
          <a:lstStyle/>
          <a:p>
            <a:pPr marL="457200" indent="-457200" algn="l">
              <a:buAutoNum type="arabicPeriod"/>
            </a:pPr>
            <a:r>
              <a:rPr lang="uk-UA" sz="3200" b="1" dirty="0"/>
              <a:t>Конфуціанство. </a:t>
            </a:r>
          </a:p>
          <a:p>
            <a:pPr marL="457200" indent="-457200" algn="l">
              <a:buAutoNum type="arabicPeriod"/>
            </a:pPr>
            <a:r>
              <a:rPr lang="uk-UA" sz="3200" b="1" dirty="0"/>
              <a:t>Буддизм. </a:t>
            </a:r>
          </a:p>
          <a:p>
            <a:pPr marL="457200" indent="-457200" algn="l">
              <a:buAutoNum type="arabicPeriod"/>
            </a:pPr>
            <a:r>
              <a:rPr lang="uk-UA" sz="3200" b="1" dirty="0"/>
              <a:t>Даосизм. </a:t>
            </a:r>
          </a:p>
          <a:p>
            <a:pPr algn="l"/>
            <a:endParaRPr lang="ru-RU" sz="2000" dirty="0"/>
          </a:p>
          <a:p>
            <a:pPr algn="l"/>
            <a:endParaRPr lang="ru-RU" sz="2000" dirty="0"/>
          </a:p>
          <a:p>
            <a:pPr algn="l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475610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F78517-9A5E-4645-99E5-413D63897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dirty="0">
                <a:latin typeface="+mn-lt"/>
              </a:rPr>
              <a:t>Місце народження Будди в </a:t>
            </a:r>
            <a:r>
              <a:rPr lang="uk-UA" sz="2800" b="1" dirty="0" err="1">
                <a:latin typeface="+mn-lt"/>
              </a:rPr>
              <a:t>Лумбіні</a:t>
            </a:r>
            <a:endParaRPr lang="ru-RU" sz="2800" b="1" dirty="0">
              <a:latin typeface="+mn-lt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14E9645-4C7A-4EFD-AE1B-E2494A6DEE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199" y="1253330"/>
            <a:ext cx="5462429" cy="5462429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35850738-542F-44B1-9C09-7DB07C2263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8000484" y="687704"/>
            <a:ext cx="3353316" cy="598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74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4FBE3-D3A1-4626-8953-9CB5D827D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260600" cy="2743835"/>
          </a:xfrm>
        </p:spPr>
        <p:txBody>
          <a:bodyPr>
            <a:normAutofit/>
          </a:bodyPr>
          <a:lstStyle/>
          <a:p>
            <a:r>
              <a:rPr lang="uk-UA" b="1" dirty="0"/>
              <a:t>Будда та Мара</a:t>
            </a:r>
            <a:endParaRPr lang="ru-RU" b="1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6FC881D-802D-4A80-BB12-3349B2E9002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F2111C59-FC04-40C6-8E1B-617CF835962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64534" y="179861"/>
            <a:ext cx="8103553" cy="649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802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82FC04-5D1B-46D0-BD27-E1EBC9337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2920" y="340518"/>
            <a:ext cx="4932680" cy="633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630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C9376B3-7AE8-9529-9D14-EA4D3B8DD39A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817122" y="6124575"/>
            <a:ext cx="10321047" cy="592138"/>
          </a:xfrm>
        </p:spPr>
        <p:txBody>
          <a:bodyPr>
            <a:normAutofit fontScale="92500"/>
          </a:bodyPr>
          <a:lstStyle/>
          <a:p>
            <a:r>
              <a:rPr lang="uk-UA" dirty="0" err="1"/>
              <a:t>Кугодо</a:t>
            </a:r>
            <a:r>
              <a:rPr lang="uk-UA" dirty="0"/>
              <a:t>. </a:t>
            </a:r>
            <a:r>
              <a:rPr lang="uk-UA" dirty="0" err="1"/>
              <a:t>Типітака</a:t>
            </a:r>
            <a:r>
              <a:rPr lang="uk-UA" dirty="0"/>
              <a:t>/</a:t>
            </a:r>
            <a:r>
              <a:rPr lang="uk-UA" dirty="0" err="1"/>
              <a:t>Трипітака</a:t>
            </a:r>
            <a:r>
              <a:rPr lang="uk-UA" dirty="0"/>
              <a:t> – «Три кошики закону», священні тексти. </a:t>
            </a:r>
          </a:p>
          <a:p>
            <a:endParaRPr lang="ru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6307D1-16FE-E0A8-7F0A-CD6866F98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769" y="0"/>
            <a:ext cx="9186496" cy="612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131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E6C0F3-A264-E6BF-A3F5-62D98B90B2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7" t="1368" b="9931"/>
          <a:stretch/>
        </p:blipFill>
        <p:spPr>
          <a:xfrm>
            <a:off x="580190" y="140677"/>
            <a:ext cx="10971331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541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59DF0D-809B-E58D-B8E2-F4205BDCC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985" y="102577"/>
            <a:ext cx="6652846" cy="66528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6F43D8-F381-213F-2FDC-0269184B1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401" y="695858"/>
            <a:ext cx="3913971" cy="574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78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C7B0E8-076E-D5EE-0D08-ED0A9FA7F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2CA6BD-C12B-B4A4-0B37-16B8829467A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EF9B3BF-354E-2CF1-9162-AE6345BF74E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9F5D7F-968F-37CE-4423-2E3129B1C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845" y="22999"/>
            <a:ext cx="9798183" cy="646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62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417C51-FE04-4DCF-9DF9-2EBCF2271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atin typeface="+mn-lt"/>
              </a:rPr>
              <a:t>Чотири благородні істини</a:t>
            </a:r>
            <a:endParaRPr lang="ru-RU" b="1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2753E9-46C3-440E-9CA8-76C33C4B629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b="1" dirty="0"/>
              <a:t>1. </a:t>
            </a:r>
            <a:r>
              <a:rPr lang="ru-RU" b="1" dirty="0" err="1"/>
              <a:t>Життя</a:t>
            </a:r>
            <a:r>
              <a:rPr lang="ru-RU" b="1" dirty="0"/>
              <a:t> є </a:t>
            </a:r>
            <a:r>
              <a:rPr lang="ru-RU" b="1" dirty="0" err="1"/>
              <a:t>стражданням</a:t>
            </a:r>
            <a:r>
              <a:rPr lang="ru-RU" b="1" dirty="0"/>
              <a:t>.</a:t>
            </a:r>
          </a:p>
          <a:p>
            <a:endParaRPr lang="ru-RU" b="1" dirty="0"/>
          </a:p>
          <a:p>
            <a:r>
              <a:rPr lang="ru-RU" b="1" dirty="0"/>
              <a:t>2. </a:t>
            </a:r>
            <a:r>
              <a:rPr lang="ru-RU" b="1" dirty="0" err="1"/>
              <a:t>Існує</a:t>
            </a:r>
            <a:r>
              <a:rPr lang="ru-RU" b="1" dirty="0"/>
              <a:t> причина </a:t>
            </a:r>
            <a:r>
              <a:rPr lang="ru-RU" b="1" dirty="0" err="1"/>
              <a:t>страждань</a:t>
            </a:r>
            <a:r>
              <a:rPr lang="ru-RU" b="1" dirty="0"/>
              <a:t>.</a:t>
            </a:r>
          </a:p>
          <a:p>
            <a:endParaRPr lang="ru-RU" b="1" dirty="0"/>
          </a:p>
          <a:p>
            <a:r>
              <a:rPr lang="ru-RU" b="1" dirty="0"/>
              <a:t>3. </a:t>
            </a:r>
            <a:r>
              <a:rPr lang="ru-RU" b="1" dirty="0" err="1"/>
              <a:t>Страждання</a:t>
            </a:r>
            <a:r>
              <a:rPr lang="ru-RU" b="1" dirty="0"/>
              <a:t> </a:t>
            </a:r>
            <a:r>
              <a:rPr lang="ru-RU" b="1" dirty="0" err="1"/>
              <a:t>може</a:t>
            </a:r>
            <a:r>
              <a:rPr lang="ru-RU" b="1" dirty="0"/>
              <a:t> бути </a:t>
            </a:r>
            <a:r>
              <a:rPr lang="ru-RU" b="1" dirty="0" err="1"/>
              <a:t>припинено</a:t>
            </a:r>
            <a:r>
              <a:rPr lang="ru-RU" b="1" dirty="0"/>
              <a:t> </a:t>
            </a:r>
          </a:p>
          <a:p>
            <a:endParaRPr lang="ru-RU" b="1" dirty="0"/>
          </a:p>
          <a:p>
            <a:r>
              <a:rPr lang="ru-RU" b="1" dirty="0"/>
              <a:t>4. </a:t>
            </a:r>
            <a:r>
              <a:rPr lang="ru-RU" b="1" dirty="0" err="1"/>
              <a:t>Існує</a:t>
            </a:r>
            <a:r>
              <a:rPr lang="ru-RU" b="1" dirty="0"/>
              <a:t> шлях,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веде</a:t>
            </a:r>
            <a:r>
              <a:rPr lang="ru-RU" b="1" dirty="0"/>
              <a:t> до </a:t>
            </a:r>
            <a:r>
              <a:rPr lang="ru-RU" b="1" dirty="0" err="1"/>
              <a:t>припинення</a:t>
            </a:r>
            <a:r>
              <a:rPr lang="ru-RU" b="1" dirty="0"/>
              <a:t> </a:t>
            </a:r>
            <a:r>
              <a:rPr lang="ru-RU" b="1" dirty="0" err="1"/>
              <a:t>страждань</a:t>
            </a:r>
            <a:r>
              <a:rPr lang="ru-RU" b="1" dirty="0"/>
              <a:t>.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1EF1877-B130-4DB1-9A2A-CDF660D66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uk-UA" b="1" i="1" dirty="0"/>
              <a:t>Три дорогоцінностях: </a:t>
            </a:r>
          </a:p>
          <a:p>
            <a:pPr marL="514350" indent="-514350">
              <a:buAutoNum type="arabicPeriod"/>
            </a:pPr>
            <a:r>
              <a:rPr lang="uk-UA" b="1" dirty="0"/>
              <a:t>Будда</a:t>
            </a:r>
          </a:p>
          <a:p>
            <a:pPr marL="514350" indent="-514350">
              <a:buAutoNum type="arabicPeriod"/>
            </a:pPr>
            <a:r>
              <a:rPr lang="uk-UA" b="1" dirty="0" err="1"/>
              <a:t>Дгарма</a:t>
            </a:r>
            <a:r>
              <a:rPr lang="uk-UA" b="1" dirty="0"/>
              <a:t> (</a:t>
            </a:r>
            <a:r>
              <a:rPr lang="uk-UA" b="1" dirty="0" err="1"/>
              <a:t>дхарма</a:t>
            </a:r>
            <a:r>
              <a:rPr lang="uk-UA" b="1" dirty="0"/>
              <a:t>) – вчення</a:t>
            </a:r>
          </a:p>
          <a:p>
            <a:pPr marL="514350" indent="-514350">
              <a:buAutoNum type="arabicPeriod"/>
            </a:pPr>
            <a:r>
              <a:rPr lang="uk-UA" b="1" dirty="0"/>
              <a:t>Громада буддистів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658950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3A740C-9499-4083-B77C-1A14AB99D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3595"/>
          </a:xfrm>
        </p:spPr>
        <p:txBody>
          <a:bodyPr>
            <a:normAutofit/>
          </a:bodyPr>
          <a:lstStyle/>
          <a:p>
            <a:r>
              <a:rPr lang="uk-UA" sz="3600" b="1" u="sng" dirty="0">
                <a:latin typeface="+mn-lt"/>
              </a:rPr>
              <a:t>Восьмеричний (серединний) шлях</a:t>
            </a:r>
            <a:endParaRPr lang="ru-RU" sz="3600" b="1" u="sng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D608BA-4166-4C5F-9E78-41CCEFF360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88720"/>
            <a:ext cx="9545320" cy="549656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ru-RU" sz="3200" b="1" dirty="0"/>
              <a:t>1. </a:t>
            </a:r>
            <a:r>
              <a:rPr lang="ru-RU" sz="3200" b="1" dirty="0" err="1"/>
              <a:t>Правильні</a:t>
            </a:r>
            <a:r>
              <a:rPr lang="ru-RU" sz="3200" b="1" dirty="0"/>
              <a:t> погляди</a:t>
            </a:r>
          </a:p>
          <a:p>
            <a:r>
              <a:rPr lang="ru-RU" sz="3200" b="1" dirty="0"/>
              <a:t>2. </a:t>
            </a:r>
            <a:r>
              <a:rPr lang="ru-RU" sz="3200" b="1" dirty="0" err="1"/>
              <a:t>Правильне</a:t>
            </a:r>
            <a:r>
              <a:rPr lang="ru-RU" sz="3200" b="1" dirty="0"/>
              <a:t> </a:t>
            </a:r>
            <a:r>
              <a:rPr lang="ru-RU" sz="3200" b="1" dirty="0" err="1"/>
              <a:t>прагнення</a:t>
            </a:r>
            <a:endParaRPr lang="ru-RU" sz="3200" b="1" dirty="0"/>
          </a:p>
          <a:p>
            <a:r>
              <a:rPr lang="ru-RU" sz="3200" b="1" dirty="0"/>
              <a:t>3. Правильна </a:t>
            </a:r>
            <a:r>
              <a:rPr lang="ru-RU" sz="3200" b="1" dirty="0" err="1"/>
              <a:t>мова</a:t>
            </a:r>
            <a:r>
              <a:rPr lang="ru-RU" sz="3200" b="1" dirty="0"/>
              <a:t>. </a:t>
            </a:r>
          </a:p>
          <a:p>
            <a:r>
              <a:rPr lang="ru-RU" sz="3200" b="1" dirty="0"/>
              <a:t>4. </a:t>
            </a:r>
            <a:r>
              <a:rPr lang="ru-RU" sz="3200" b="1" dirty="0" err="1"/>
              <a:t>Правильні</a:t>
            </a:r>
            <a:r>
              <a:rPr lang="ru-RU" sz="3200" b="1" dirty="0"/>
              <a:t> </a:t>
            </a:r>
            <a:r>
              <a:rPr lang="ru-RU" sz="3200" b="1" dirty="0" err="1"/>
              <a:t>дії</a:t>
            </a:r>
            <a:r>
              <a:rPr lang="ru-RU" sz="3200" b="1" dirty="0"/>
              <a:t> </a:t>
            </a:r>
          </a:p>
          <a:p>
            <a:r>
              <a:rPr lang="ru-RU" sz="3200" b="1" dirty="0"/>
              <a:t>5. </a:t>
            </a:r>
            <a:r>
              <a:rPr lang="ru-RU" sz="3200" b="1" dirty="0" err="1"/>
              <a:t>Праведене</a:t>
            </a:r>
            <a:r>
              <a:rPr lang="ru-RU" sz="3200" b="1" dirty="0"/>
              <a:t>  </a:t>
            </a:r>
            <a:r>
              <a:rPr lang="ru-RU" sz="3200" b="1" dirty="0" err="1"/>
              <a:t>життя</a:t>
            </a:r>
            <a:r>
              <a:rPr lang="ru-RU" sz="3200" b="1" dirty="0"/>
              <a:t>. </a:t>
            </a:r>
          </a:p>
          <a:p>
            <a:r>
              <a:rPr lang="ru-RU" sz="3200" b="1" dirty="0"/>
              <a:t>6. </a:t>
            </a:r>
            <a:r>
              <a:rPr lang="ru-RU" sz="3200" b="1" dirty="0" err="1"/>
              <a:t>Правильне</a:t>
            </a:r>
            <a:r>
              <a:rPr lang="ru-RU" sz="3200" b="1" dirty="0"/>
              <a:t> </a:t>
            </a:r>
            <a:r>
              <a:rPr lang="ru-RU" sz="3200" b="1" dirty="0" err="1"/>
              <a:t>зусилля</a:t>
            </a:r>
            <a:r>
              <a:rPr lang="ru-RU" sz="3200" b="1" dirty="0"/>
              <a:t>.</a:t>
            </a:r>
          </a:p>
          <a:p>
            <a:r>
              <a:rPr lang="ru-RU" sz="3200" b="1" dirty="0"/>
              <a:t>7. </a:t>
            </a:r>
            <a:r>
              <a:rPr lang="ru-RU" sz="3200" b="1" dirty="0" err="1"/>
              <a:t>Правильне</a:t>
            </a:r>
            <a:r>
              <a:rPr lang="ru-RU" sz="3200" b="1" dirty="0"/>
              <a:t> </a:t>
            </a:r>
            <a:r>
              <a:rPr lang="ru-RU" sz="3200" b="1" dirty="0" err="1"/>
              <a:t>мислення</a:t>
            </a:r>
            <a:endParaRPr lang="ru-RU" sz="3200" b="1" dirty="0"/>
          </a:p>
          <a:p>
            <a:r>
              <a:rPr lang="ru-RU" sz="3200" b="1" dirty="0"/>
              <a:t>8. Правильна </a:t>
            </a:r>
            <a:r>
              <a:rPr lang="ru-RU" sz="3200" b="1" dirty="0" err="1"/>
              <a:t>зосередженність</a:t>
            </a:r>
            <a:endParaRPr lang="ru-RU" sz="32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916BD1-B0F0-4D30-A330-E182F6F9CB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22" t="28850" r="23574" b="14482"/>
          <a:stretch/>
        </p:blipFill>
        <p:spPr>
          <a:xfrm>
            <a:off x="7714034" y="2487579"/>
            <a:ext cx="2966938" cy="289884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3FB79122-5BD5-8ED3-9FD8-04BA9F3BE102}"/>
              </a:ext>
            </a:extLst>
          </p:cNvPr>
          <p:cNvSpPr/>
          <p:nvPr/>
        </p:nvSpPr>
        <p:spPr>
          <a:xfrm>
            <a:off x="7714034" y="2487579"/>
            <a:ext cx="583660" cy="1875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36167A5F-C1EB-DBFB-C16A-53893F4940B3}"/>
              </a:ext>
            </a:extLst>
          </p:cNvPr>
          <p:cNvSpPr/>
          <p:nvPr/>
        </p:nvSpPr>
        <p:spPr>
          <a:xfrm>
            <a:off x="7714034" y="4815191"/>
            <a:ext cx="291830" cy="18752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27F923D2-EAB7-1F7A-D77A-1D9C05E6B034}"/>
              </a:ext>
            </a:extLst>
          </p:cNvPr>
          <p:cNvSpPr/>
          <p:nvPr/>
        </p:nvSpPr>
        <p:spPr>
          <a:xfrm>
            <a:off x="10593421" y="2487579"/>
            <a:ext cx="204281" cy="18752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D2E4AE81-3146-B074-5785-540C6AAB130E}"/>
              </a:ext>
            </a:extLst>
          </p:cNvPr>
          <p:cNvSpPr/>
          <p:nvPr/>
        </p:nvSpPr>
        <p:spPr>
          <a:xfrm>
            <a:off x="10593421" y="4630366"/>
            <a:ext cx="204281" cy="4669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65274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4187E3-7280-4888-AF6E-0FCEC86FF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dirty="0">
                <a:latin typeface="+mn-lt"/>
              </a:rPr>
              <a:t>5 заповідей праведного життя (мирян)</a:t>
            </a:r>
            <a:endParaRPr lang="ru-RU" sz="3200" b="1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8EE3AB-8912-49B5-84E1-E352CF9841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7594600" cy="435133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uk-UA" b="1" dirty="0"/>
              <a:t>Не вбивати, не робити шкоди живому</a:t>
            </a:r>
          </a:p>
          <a:p>
            <a:pPr marL="514350" indent="-514350">
              <a:buAutoNum type="arabicPeriod"/>
            </a:pPr>
            <a:r>
              <a:rPr lang="uk-UA" b="1" dirty="0"/>
              <a:t>Не красти</a:t>
            </a:r>
          </a:p>
          <a:p>
            <a:pPr marL="514350" indent="-514350">
              <a:buAutoNum type="arabicPeriod"/>
            </a:pPr>
            <a:r>
              <a:rPr lang="uk-UA" b="1" dirty="0"/>
              <a:t>Не чинити перелюб</a:t>
            </a:r>
          </a:p>
          <a:p>
            <a:pPr marL="514350" indent="-514350">
              <a:buAutoNum type="arabicPeriod"/>
            </a:pPr>
            <a:r>
              <a:rPr lang="uk-UA" b="1" dirty="0"/>
              <a:t>Не говорити неправди</a:t>
            </a:r>
          </a:p>
          <a:p>
            <a:pPr marL="514350" indent="-514350">
              <a:buAutoNum type="arabicPeriod"/>
            </a:pPr>
            <a:r>
              <a:rPr lang="uk-UA" b="1" dirty="0"/>
              <a:t>Не вживати алкоголю та інших речовин </a:t>
            </a:r>
          </a:p>
          <a:p>
            <a:pPr marL="514350" indent="-51435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3508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21407-24E5-4808-9FB5-9CB5076EB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atin typeface="+mn-lt"/>
              </a:rPr>
              <a:t>Конфуцій (551-479 рр. д. </a:t>
            </a:r>
            <a:r>
              <a:rPr lang="uk-UA" b="1" dirty="0" err="1">
                <a:latin typeface="+mn-lt"/>
              </a:rPr>
              <a:t>н.е</a:t>
            </a:r>
            <a:r>
              <a:rPr lang="uk-UA" b="1" dirty="0">
                <a:latin typeface="+mn-lt"/>
              </a:rPr>
              <a:t>) </a:t>
            </a:r>
            <a:endParaRPr lang="ru-RU" b="1" dirty="0">
              <a:latin typeface="+mn-lt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59199892-FB6F-423E-9202-3490AC9E2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88480" y="1825625"/>
            <a:ext cx="4465320" cy="4351338"/>
          </a:xfrm>
        </p:spPr>
        <p:txBody>
          <a:bodyPr>
            <a:normAutofit/>
          </a:bodyPr>
          <a:lstStyle/>
          <a:p>
            <a:r>
              <a:rPr lang="uk-UA" dirty="0"/>
              <a:t>Конфуціанство – комплекс </a:t>
            </a:r>
            <a:r>
              <a:rPr lang="uk-UA" dirty="0" err="1"/>
              <a:t>давньокитайських</a:t>
            </a:r>
            <a:r>
              <a:rPr lang="uk-UA" dirty="0"/>
              <a:t> філософських,  етичних та моральних </a:t>
            </a:r>
            <a:r>
              <a:rPr lang="uk-UA" dirty="0" err="1"/>
              <a:t>вчень</a:t>
            </a:r>
            <a:r>
              <a:rPr lang="uk-UA" dirty="0"/>
              <a:t>, основи яких заклав Кун-</a:t>
            </a:r>
            <a:r>
              <a:rPr lang="uk-UA" dirty="0" err="1"/>
              <a:t>Фу</a:t>
            </a:r>
            <a:r>
              <a:rPr lang="uk-UA" dirty="0"/>
              <a:t>-</a:t>
            </a:r>
            <a:r>
              <a:rPr lang="uk-UA" dirty="0" err="1"/>
              <a:t>цзи</a:t>
            </a:r>
            <a:r>
              <a:rPr lang="uk-UA" dirty="0"/>
              <a:t>.</a:t>
            </a:r>
          </a:p>
          <a:p>
            <a:r>
              <a:rPr lang="uk-UA" dirty="0"/>
              <a:t>Має спільні із релігією риси – культ предків, бога Неба,  жертвоприношення, комплекс ритуалів, канон. </a:t>
            </a:r>
            <a:endParaRPr lang="ru-RU" dirty="0"/>
          </a:p>
        </p:txBody>
      </p:sp>
      <p:pic>
        <p:nvPicPr>
          <p:cNvPr id="7" name="Місце для вмісту 6">
            <a:extLst>
              <a:ext uri="{FF2B5EF4-FFF2-40B4-BE49-F238E27FC236}">
                <a16:creationId xmlns:a16="http://schemas.microsoft.com/office/drawing/2014/main" id="{81E7D8E2-FB0D-61AB-5E56-8FCD5056E8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101174"/>
            <a:ext cx="5911260" cy="33826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C58BE2-FA84-C2C7-2FDB-E9F1CE212587}"/>
              </a:ext>
            </a:extLst>
          </p:cNvPr>
          <p:cNvSpPr txBox="1"/>
          <p:nvPr/>
        </p:nvSpPr>
        <p:spPr>
          <a:xfrm>
            <a:off x="680936" y="6425100"/>
            <a:ext cx="44747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>
                <a:hlinkClick r:id="rId3"/>
              </a:rPr>
              <a:t>https://vsviti.com.ua/society/105095</a:t>
            </a:r>
            <a:r>
              <a:rPr lang="uk-UA" sz="1100" dirty="0"/>
              <a:t> </a:t>
            </a:r>
            <a:endParaRPr lang="LID4096" sz="1100" dirty="0"/>
          </a:p>
        </p:txBody>
      </p:sp>
    </p:spTree>
    <p:extLst>
      <p:ext uri="{BB962C8B-B14F-4D97-AF65-F5344CB8AC3E}">
        <p14:creationId xmlns:p14="http://schemas.microsoft.com/office/powerpoint/2010/main" val="4364707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AE0332-45C4-4CF3-B616-4D7F7EC53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890520" cy="3526155"/>
          </a:xfrm>
        </p:spPr>
        <p:txBody>
          <a:bodyPr>
            <a:normAutofit/>
          </a:bodyPr>
          <a:lstStyle/>
          <a:p>
            <a:r>
              <a:rPr lang="uk-UA" sz="3200" b="1" dirty="0" err="1">
                <a:latin typeface="+mn-lt"/>
              </a:rPr>
              <a:t>Сансара</a:t>
            </a:r>
            <a:r>
              <a:rPr lang="uk-UA" sz="3200" dirty="0">
                <a:latin typeface="+mn-lt"/>
              </a:rPr>
              <a:t> – нескінчений цикл народжень та смертей.</a:t>
            </a:r>
            <a:endParaRPr lang="ru-RU" sz="3200" dirty="0">
              <a:latin typeface="+mn-lt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7BE2736-2337-421F-900F-D08B4A6979C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85161" y="115488"/>
            <a:ext cx="4557239" cy="662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252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>
            <a:extLst>
              <a:ext uri="{FF2B5EF4-FFF2-40B4-BE49-F238E27FC236}">
                <a16:creationId xmlns:a16="http://schemas.microsoft.com/office/drawing/2014/main" id="{D8068736-A746-45E1-8506-ED4CC8F92C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487680"/>
            <a:ext cx="10429240" cy="5689283"/>
          </a:xfrm>
        </p:spPr>
        <p:txBody>
          <a:bodyPr>
            <a:normAutofit/>
          </a:bodyPr>
          <a:lstStyle/>
          <a:p>
            <a:r>
              <a:rPr lang="uk-UA" sz="3200" b="1" dirty="0"/>
              <a:t>Карма </a:t>
            </a:r>
            <a:r>
              <a:rPr lang="uk-UA" sz="3200" dirty="0"/>
              <a:t>– закон дії, праведні та гріховні дії визначають долю людини.</a:t>
            </a:r>
            <a:br>
              <a:rPr lang="uk-UA" sz="3200" dirty="0"/>
            </a:br>
            <a:r>
              <a:rPr lang="ru-RU" sz="3200" dirty="0"/>
              <a:t>Мета — </a:t>
            </a:r>
            <a:r>
              <a:rPr lang="ru-RU" sz="3200" dirty="0" err="1"/>
              <a:t>покласти</a:t>
            </a:r>
            <a:r>
              <a:rPr lang="ru-RU" sz="3200" dirty="0"/>
              <a:t> край </a:t>
            </a:r>
            <a:r>
              <a:rPr lang="ru-RU" sz="3200" dirty="0" err="1"/>
              <a:t>стражданням</a:t>
            </a:r>
            <a:r>
              <a:rPr lang="ru-RU" sz="3200" dirty="0"/>
              <a:t> та </a:t>
            </a:r>
            <a:r>
              <a:rPr lang="ru-RU" sz="3200" dirty="0" err="1"/>
              <a:t>досягти</a:t>
            </a:r>
            <a:r>
              <a:rPr lang="ru-RU" sz="3200" dirty="0"/>
              <a:t> </a:t>
            </a:r>
            <a:r>
              <a:rPr lang="ru-RU" sz="3200" dirty="0" err="1"/>
              <a:t>згасання</a:t>
            </a:r>
            <a:r>
              <a:rPr lang="ru-RU" sz="3200" dirty="0"/>
              <a:t> (</a:t>
            </a:r>
            <a:r>
              <a:rPr lang="ru-RU" sz="3200" dirty="0" err="1"/>
              <a:t>ніббани</a:t>
            </a:r>
            <a:r>
              <a:rPr lang="ru-RU" sz="3200" dirty="0"/>
              <a:t>) </a:t>
            </a:r>
            <a:r>
              <a:rPr lang="ru-RU" sz="3200" dirty="0" err="1"/>
              <a:t>жадоби</a:t>
            </a:r>
            <a:r>
              <a:rPr lang="ru-RU" sz="3200" dirty="0"/>
              <a:t>, </a:t>
            </a:r>
            <a:r>
              <a:rPr lang="ru-RU" sz="3200" dirty="0" err="1"/>
              <a:t>злостивості</a:t>
            </a:r>
            <a:r>
              <a:rPr lang="ru-RU" sz="3200" dirty="0"/>
              <a:t> та </a:t>
            </a:r>
            <a:r>
              <a:rPr lang="ru-RU" sz="3200" dirty="0" err="1"/>
              <a:t>хибних</a:t>
            </a:r>
            <a:r>
              <a:rPr lang="ru-RU" sz="3200" dirty="0"/>
              <a:t> </a:t>
            </a:r>
            <a:r>
              <a:rPr lang="ru-RU" sz="3200" dirty="0" err="1"/>
              <a:t>поглядів</a:t>
            </a:r>
            <a:r>
              <a:rPr lang="ru-RU" sz="3200" dirty="0"/>
              <a:t>, </a:t>
            </a:r>
            <a:r>
              <a:rPr lang="ru-RU" sz="3200" dirty="0" err="1"/>
              <a:t>досягаючи</a:t>
            </a:r>
            <a:r>
              <a:rPr lang="ru-RU" sz="3200" dirty="0"/>
              <a:t> при </a:t>
            </a:r>
            <a:r>
              <a:rPr lang="ru-RU" sz="3200" dirty="0" err="1"/>
              <a:t>цьому</a:t>
            </a:r>
            <a:r>
              <a:rPr lang="ru-RU" sz="3200" dirty="0"/>
              <a:t> </a:t>
            </a:r>
            <a:r>
              <a:rPr lang="ru-RU" sz="3200" dirty="0" err="1"/>
              <a:t>пробудження</a:t>
            </a:r>
            <a:r>
              <a:rPr lang="ru-RU" sz="3200" dirty="0"/>
              <a:t> (</a:t>
            </a:r>
            <a:r>
              <a:rPr lang="ru-RU" sz="3200" dirty="0" err="1"/>
              <a:t>бодгі</a:t>
            </a:r>
            <a:r>
              <a:rPr lang="ru-RU" sz="3200" dirty="0"/>
              <a:t>). </a:t>
            </a:r>
            <a:r>
              <a:rPr lang="ru-RU" sz="3200" dirty="0" err="1"/>
              <a:t>Вийти</a:t>
            </a:r>
            <a:r>
              <a:rPr lang="ru-RU" sz="3200" dirty="0"/>
              <a:t> </a:t>
            </a:r>
            <a:r>
              <a:rPr lang="ru-RU" sz="3200" dirty="0" err="1"/>
              <a:t>із</a:t>
            </a:r>
            <a:r>
              <a:rPr lang="ru-RU" sz="3200" dirty="0"/>
              <a:t> </a:t>
            </a:r>
            <a:r>
              <a:rPr lang="ru-RU" sz="3200" dirty="0" err="1"/>
              <a:t>сансари</a:t>
            </a:r>
            <a:r>
              <a:rPr lang="ru-RU" sz="3200" dirty="0"/>
              <a:t>.</a:t>
            </a:r>
            <a:br>
              <a:rPr lang="ru-RU" sz="3200" dirty="0"/>
            </a:br>
            <a:r>
              <a:rPr lang="ru-RU" sz="3200" b="1" dirty="0" err="1"/>
              <a:t>Нірвана</a:t>
            </a:r>
            <a:r>
              <a:rPr lang="ru-RU" sz="3200" dirty="0"/>
              <a:t> — стан переходу в </a:t>
            </a:r>
            <a:r>
              <a:rPr lang="ru-RU" sz="3200" dirty="0" err="1"/>
              <a:t>абсолютну</a:t>
            </a:r>
            <a:r>
              <a:rPr lang="ru-RU" sz="3200" dirty="0"/>
              <a:t> </a:t>
            </a:r>
            <a:r>
              <a:rPr lang="ru-RU" sz="3200" dirty="0" err="1"/>
              <a:t>порожнечу</a:t>
            </a:r>
            <a:r>
              <a:rPr lang="ru-RU" sz="3200" dirty="0"/>
              <a:t>, </a:t>
            </a:r>
            <a:r>
              <a:rPr lang="ru-RU" sz="3200" dirty="0" err="1"/>
              <a:t>спокій</a:t>
            </a:r>
            <a:r>
              <a:rPr lang="ru-RU" sz="3200" dirty="0"/>
              <a:t>. </a:t>
            </a:r>
            <a:r>
              <a:rPr lang="ru-RU" sz="3200" dirty="0" err="1"/>
              <a:t>Виникає</a:t>
            </a:r>
            <a:r>
              <a:rPr lang="ru-RU" sz="3200" dirty="0"/>
              <a:t> в </a:t>
            </a:r>
            <a:r>
              <a:rPr lang="ru-RU" sz="3200" dirty="0" err="1"/>
              <a:t>результаті</a:t>
            </a:r>
            <a:r>
              <a:rPr lang="ru-RU" sz="3200" dirty="0"/>
              <a:t> </a:t>
            </a:r>
            <a:r>
              <a:rPr lang="ru-RU" sz="3200" dirty="0" err="1"/>
              <a:t>відмови</a:t>
            </a:r>
            <a:r>
              <a:rPr lang="ru-RU" sz="3200" dirty="0"/>
              <a:t> </a:t>
            </a:r>
            <a:r>
              <a:rPr lang="ru-RU" sz="3200" dirty="0" err="1"/>
              <a:t>живої</a:t>
            </a:r>
            <a:r>
              <a:rPr lang="ru-RU" sz="3200" dirty="0"/>
              <a:t> </a:t>
            </a:r>
            <a:r>
              <a:rPr lang="ru-RU" sz="3200" dirty="0" err="1"/>
              <a:t>істоти</a:t>
            </a:r>
            <a:r>
              <a:rPr lang="ru-RU" sz="3200" dirty="0"/>
              <a:t> </a:t>
            </a:r>
            <a:r>
              <a:rPr lang="ru-RU" sz="3200" dirty="0" err="1"/>
              <a:t>від</a:t>
            </a:r>
            <a:r>
              <a:rPr lang="ru-RU" sz="3200" dirty="0"/>
              <a:t> </a:t>
            </a:r>
            <a:r>
              <a:rPr lang="ru-RU" sz="3200" dirty="0" err="1"/>
              <a:t>всіх</a:t>
            </a:r>
            <a:r>
              <a:rPr lang="ru-RU" sz="3200" dirty="0"/>
              <a:t> </a:t>
            </a:r>
            <a:r>
              <a:rPr lang="ru-RU" sz="3200" dirty="0" err="1"/>
              <a:t>пристрастей</a:t>
            </a:r>
            <a:r>
              <a:rPr lang="ru-RU" sz="3200" dirty="0"/>
              <a:t>, </a:t>
            </a:r>
            <a:r>
              <a:rPr lang="ru-RU" sz="3200" dirty="0" err="1"/>
              <a:t>бажань</a:t>
            </a:r>
            <a:r>
              <a:rPr lang="ru-RU" sz="3200" dirty="0"/>
              <a:t>, </a:t>
            </a:r>
            <a:r>
              <a:rPr lang="ru-RU" sz="3200" dirty="0" err="1"/>
              <a:t>почуттів</a:t>
            </a:r>
            <a:r>
              <a:rPr lang="ru-RU" sz="3200" dirty="0"/>
              <a:t>. </a:t>
            </a:r>
            <a:br>
              <a:rPr lang="ru-RU" sz="3200" dirty="0"/>
            </a:br>
            <a:r>
              <a:rPr lang="uk-UA" sz="3200" b="1" dirty="0"/>
              <a:t>Б</a:t>
            </a:r>
            <a:r>
              <a:rPr lang="ru-RU" sz="3200" b="1" dirty="0" err="1"/>
              <a:t>одгі</a:t>
            </a:r>
            <a:r>
              <a:rPr lang="ru-RU" sz="3200" b="1" dirty="0"/>
              <a:t> </a:t>
            </a:r>
            <a:r>
              <a:rPr lang="ru-RU" sz="3200" dirty="0"/>
              <a:t>- стан </a:t>
            </a:r>
            <a:r>
              <a:rPr lang="ru-RU" sz="3200" dirty="0" err="1"/>
              <a:t>ясності</a:t>
            </a:r>
            <a:r>
              <a:rPr lang="ru-RU" sz="3200" dirty="0"/>
              <a:t>, </a:t>
            </a:r>
            <a:r>
              <a:rPr lang="ru-RU" sz="3200" dirty="0" err="1"/>
              <a:t>усвідомленості</a:t>
            </a:r>
            <a:r>
              <a:rPr lang="ru-RU" sz="3200" dirty="0"/>
              <a:t>, </a:t>
            </a:r>
            <a:r>
              <a:rPr lang="ru-RU" sz="3200" dirty="0" err="1"/>
              <a:t>розуміння</a:t>
            </a:r>
            <a:r>
              <a:rPr lang="ru-RU" sz="3200" dirty="0"/>
              <a:t> </a:t>
            </a:r>
            <a:r>
              <a:rPr lang="ru-RU" sz="3200" dirty="0" err="1"/>
              <a:t>істинної</a:t>
            </a:r>
            <a:r>
              <a:rPr lang="ru-RU" sz="3200" dirty="0"/>
              <a:t> </a:t>
            </a:r>
            <a:r>
              <a:rPr lang="ru-RU" sz="3200" dirty="0" err="1"/>
              <a:t>природи</a:t>
            </a:r>
            <a:r>
              <a:rPr lang="ru-RU" sz="3200" dirty="0"/>
              <a:t> </a:t>
            </a:r>
            <a:r>
              <a:rPr lang="ru-RU" sz="3200" dirty="0" err="1"/>
              <a:t>світу</a:t>
            </a:r>
            <a:br>
              <a:rPr lang="uk-UA" sz="3200" dirty="0"/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0934409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232668-8A96-4D6D-A61C-5402EC85F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4235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>
                <a:latin typeface="+mn-lt"/>
              </a:rPr>
              <a:t>Основні два напрямки (в них виділяються також групи)</a:t>
            </a:r>
            <a:endParaRPr lang="ru-RU" sz="2800" b="1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0B6CF7-DA7E-49F0-AA95-156AB952A2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10640"/>
            <a:ext cx="5181600" cy="4866323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 </a:t>
            </a:r>
            <a:r>
              <a:rPr lang="ru-RU" b="1" dirty="0" err="1"/>
              <a:t>Хінаяна</a:t>
            </a:r>
            <a:r>
              <a:rPr lang="ru-RU" b="1" dirty="0"/>
              <a:t> </a:t>
            </a:r>
            <a:r>
              <a:rPr lang="ru-RU" dirty="0"/>
              <a:t>«мала </a:t>
            </a:r>
            <a:r>
              <a:rPr lang="ru-RU" dirty="0" err="1"/>
              <a:t>колесниця</a:t>
            </a:r>
            <a:r>
              <a:rPr lang="ru-RU" dirty="0"/>
              <a:t>» — «</a:t>
            </a:r>
            <a:r>
              <a:rPr lang="ru-RU" dirty="0" err="1"/>
              <a:t>вузький</a:t>
            </a:r>
            <a:r>
              <a:rPr lang="ru-RU" dirty="0"/>
              <a:t>» (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дослівно</a:t>
            </a:r>
            <a:r>
              <a:rPr lang="ru-RU" dirty="0"/>
              <a:t> — «</a:t>
            </a:r>
            <a:r>
              <a:rPr lang="ru-RU" dirty="0" err="1"/>
              <a:t>малий</a:t>
            </a:r>
            <a:r>
              <a:rPr lang="ru-RU" dirty="0"/>
              <a:t>») шлях до </a:t>
            </a:r>
            <a:r>
              <a:rPr lang="ru-RU" dirty="0" err="1"/>
              <a:t>пробудження</a:t>
            </a:r>
            <a:endParaRPr lang="ru-RU" dirty="0"/>
          </a:p>
          <a:p>
            <a:r>
              <a:rPr lang="ru-RU" dirty="0"/>
              <a:t>аскетизм, </a:t>
            </a:r>
            <a:r>
              <a:rPr lang="ru-RU" dirty="0" err="1"/>
              <a:t>відлюдництво</a:t>
            </a:r>
            <a:r>
              <a:rPr lang="ru-RU" dirty="0"/>
              <a:t>. </a:t>
            </a:r>
            <a:r>
              <a:rPr lang="ru-RU" dirty="0" err="1"/>
              <a:t>Розрахований</a:t>
            </a:r>
            <a:r>
              <a:rPr lang="ru-RU" dirty="0"/>
              <a:t> в основному для практики </a:t>
            </a:r>
            <a:r>
              <a:rPr lang="ru-RU" dirty="0" err="1"/>
              <a:t>ченцями-бгікшу</a:t>
            </a:r>
            <a:endParaRPr lang="ru-RU" dirty="0"/>
          </a:p>
          <a:p>
            <a:r>
              <a:rPr lang="ru-RU" dirty="0" err="1"/>
              <a:t>Високі</a:t>
            </a:r>
            <a:r>
              <a:rPr lang="ru-RU" dirty="0"/>
              <a:t> </a:t>
            </a:r>
            <a:r>
              <a:rPr lang="ru-RU" dirty="0" err="1"/>
              <a:t>вимоги</a:t>
            </a:r>
            <a:r>
              <a:rPr lang="ru-RU" dirty="0"/>
              <a:t> до буддиста.</a:t>
            </a:r>
          </a:p>
          <a:p>
            <a:r>
              <a:rPr lang="ru-RU" dirty="0"/>
              <a:t> </a:t>
            </a:r>
            <a:r>
              <a:rPr lang="ru-RU" dirty="0" err="1"/>
              <a:t>Пробудження</a:t>
            </a:r>
            <a:r>
              <a:rPr lang="ru-RU" dirty="0"/>
              <a:t> </a:t>
            </a:r>
            <a:r>
              <a:rPr lang="ru-RU" dirty="0" err="1"/>
              <a:t>досягається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багатьох</a:t>
            </a:r>
            <a:r>
              <a:rPr lang="ru-RU" dirty="0"/>
              <a:t> смертей і </a:t>
            </a:r>
            <a:r>
              <a:rPr lang="ru-RU" dirty="0" err="1"/>
              <a:t>народжень</a:t>
            </a:r>
            <a:r>
              <a:rPr lang="ru-RU" dirty="0"/>
              <a:t>, а мирянин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сподіватися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накопичити</a:t>
            </a:r>
            <a:r>
              <a:rPr lang="ru-RU" dirty="0"/>
              <a:t> </a:t>
            </a:r>
            <a:r>
              <a:rPr lang="ru-RU" dirty="0" err="1"/>
              <a:t>позитивну</a:t>
            </a:r>
            <a:r>
              <a:rPr lang="ru-RU" dirty="0"/>
              <a:t> карму, </a:t>
            </a:r>
            <a:r>
              <a:rPr lang="ru-RU" dirty="0" err="1"/>
              <a:t>щоб</a:t>
            </a:r>
            <a:r>
              <a:rPr lang="ru-RU" dirty="0"/>
              <a:t> бути в </a:t>
            </a:r>
            <a:r>
              <a:rPr lang="ru-RU" dirty="0" err="1"/>
              <a:t>наступному</a:t>
            </a:r>
            <a:r>
              <a:rPr lang="ru-RU" dirty="0"/>
              <a:t> </a:t>
            </a:r>
            <a:r>
              <a:rPr lang="ru-RU" dirty="0" err="1"/>
              <a:t>ченцем</a:t>
            </a:r>
            <a:r>
              <a:rPr lang="ru-RU" dirty="0"/>
              <a:t>. </a:t>
            </a:r>
          </a:p>
          <a:p>
            <a:r>
              <a:rPr lang="uk-UA" dirty="0"/>
              <a:t>Б</a:t>
            </a:r>
            <a:r>
              <a:rPr lang="ru-RU" dirty="0" err="1"/>
              <a:t>удда</a:t>
            </a:r>
            <a:r>
              <a:rPr lang="ru-RU" dirty="0"/>
              <a:t> – не божество, а  </a:t>
            </a:r>
            <a:r>
              <a:rPr lang="ru-RU" dirty="0" err="1"/>
              <a:t>Вчитель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вказує</a:t>
            </a:r>
            <a:r>
              <a:rPr lang="ru-RU" dirty="0"/>
              <a:t> шлях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059D7E4-DAEE-488E-80E8-C190E62C72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29360"/>
            <a:ext cx="5181600" cy="4947603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/>
              <a:t>Махаяна</a:t>
            </a:r>
            <a:r>
              <a:rPr lang="ru-RU" dirty="0"/>
              <a:t>  — «велика </a:t>
            </a:r>
            <a:r>
              <a:rPr lang="ru-RU" dirty="0" err="1"/>
              <a:t>колесниця</a:t>
            </a:r>
            <a:r>
              <a:rPr lang="ru-RU" dirty="0"/>
              <a:t>» «широкий» (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дослівно</a:t>
            </a:r>
            <a:r>
              <a:rPr lang="ru-RU" dirty="0"/>
              <a:t> — «великий») шлях до </a:t>
            </a:r>
            <a:r>
              <a:rPr lang="ru-RU" dirty="0" err="1"/>
              <a:t>пробудження</a:t>
            </a:r>
            <a:endParaRPr lang="ru-RU" dirty="0"/>
          </a:p>
          <a:p>
            <a:r>
              <a:rPr lang="ru-RU" dirty="0"/>
              <a:t> </a:t>
            </a:r>
            <a:r>
              <a:rPr lang="ru-RU" dirty="0" err="1"/>
              <a:t>припускається</a:t>
            </a:r>
            <a:r>
              <a:rPr lang="ru-RU" dirty="0"/>
              <a:t> </a:t>
            </a:r>
            <a:r>
              <a:rPr lang="ru-RU" dirty="0" err="1"/>
              <a:t>можливість</a:t>
            </a:r>
            <a:r>
              <a:rPr lang="ru-RU" dirty="0"/>
              <a:t> </a:t>
            </a:r>
            <a:r>
              <a:rPr lang="ru-RU" dirty="0" err="1"/>
              <a:t>досягнення</a:t>
            </a:r>
            <a:r>
              <a:rPr lang="ru-RU" dirty="0"/>
              <a:t> </a:t>
            </a:r>
            <a:r>
              <a:rPr lang="ru-RU" dirty="0" err="1"/>
              <a:t>самагді</a:t>
            </a:r>
            <a:r>
              <a:rPr lang="ru-RU" dirty="0"/>
              <a:t> та </a:t>
            </a:r>
            <a:r>
              <a:rPr lang="ru-RU" dirty="0" err="1"/>
              <a:t>нірвани</a:t>
            </a:r>
            <a:r>
              <a:rPr lang="ru-RU" dirty="0"/>
              <a:t> мирянином,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дотримується</a:t>
            </a:r>
            <a:r>
              <a:rPr lang="ru-RU" dirty="0"/>
              <a:t> </a:t>
            </a:r>
            <a:r>
              <a:rPr lang="ru-RU" dirty="0" err="1"/>
              <a:t>обітниці</a:t>
            </a:r>
            <a:r>
              <a:rPr lang="ru-RU" dirty="0"/>
              <a:t> духовного </a:t>
            </a:r>
            <a:r>
              <a:rPr lang="ru-RU" dirty="0" err="1"/>
              <a:t>вдосконалення</a:t>
            </a:r>
            <a:r>
              <a:rPr lang="ru-RU" dirty="0"/>
              <a:t> </a:t>
            </a:r>
          </a:p>
          <a:p>
            <a:r>
              <a:rPr lang="ru-RU" dirty="0" err="1"/>
              <a:t>Центральне</a:t>
            </a:r>
            <a:r>
              <a:rPr lang="ru-RU" dirty="0"/>
              <a:t> </a:t>
            </a:r>
            <a:r>
              <a:rPr lang="ru-RU" dirty="0" err="1"/>
              <a:t>місе</a:t>
            </a:r>
            <a:r>
              <a:rPr lang="ru-RU" dirty="0"/>
              <a:t> у </a:t>
            </a:r>
            <a:r>
              <a:rPr lang="ru-RU" dirty="0" err="1"/>
              <a:t>вченні</a:t>
            </a:r>
            <a:r>
              <a:rPr lang="ru-RU" dirty="0"/>
              <a:t> - </a:t>
            </a:r>
            <a:r>
              <a:rPr lang="ru-RU" dirty="0" err="1"/>
              <a:t>бодхісатвам</a:t>
            </a:r>
            <a:r>
              <a:rPr lang="ru-RU" dirty="0"/>
              <a:t>.</a:t>
            </a:r>
          </a:p>
          <a:p>
            <a:r>
              <a:rPr lang="ru-RU" dirty="0"/>
              <a:t>Будда – як божество </a:t>
            </a:r>
          </a:p>
        </p:txBody>
      </p:sp>
    </p:spTree>
    <p:extLst>
      <p:ext uri="{BB962C8B-B14F-4D97-AF65-F5344CB8AC3E}">
        <p14:creationId xmlns:p14="http://schemas.microsoft.com/office/powerpoint/2010/main" val="39297710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3C53E2F-D0BC-434E-AE7A-ACB636E0D3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426720"/>
            <a:ext cx="10114280" cy="5750243"/>
          </a:xfrm>
        </p:spPr>
        <p:txBody>
          <a:bodyPr>
            <a:normAutofit fontScale="92500" lnSpcReduction="20000"/>
          </a:bodyPr>
          <a:lstStyle/>
          <a:p>
            <a:r>
              <a:rPr lang="uk-UA" sz="3100" b="1" u="sng" dirty="0"/>
              <a:t>Пантеон буддизму:</a:t>
            </a:r>
          </a:p>
          <a:p>
            <a:r>
              <a:rPr lang="uk-UA" sz="3100" b="1" dirty="0"/>
              <a:t>Будди </a:t>
            </a:r>
            <a:r>
              <a:rPr lang="uk-UA" sz="3100" dirty="0"/>
              <a:t>– досягли </a:t>
            </a:r>
            <a:r>
              <a:rPr lang="uk-UA" sz="3100" dirty="0" err="1"/>
              <a:t>бодгі</a:t>
            </a:r>
            <a:r>
              <a:rPr lang="uk-UA" sz="3100" dirty="0"/>
              <a:t>, увійшли </a:t>
            </a:r>
            <a:r>
              <a:rPr lang="uk-UA" sz="3100" dirty="0" err="1"/>
              <a:t>паранірвану</a:t>
            </a:r>
            <a:r>
              <a:rPr lang="uk-UA" sz="3100" dirty="0"/>
              <a:t> та вийшли із </a:t>
            </a:r>
            <a:r>
              <a:rPr lang="uk-UA" sz="3100" dirty="0" err="1"/>
              <a:t>сансари</a:t>
            </a:r>
            <a:r>
              <a:rPr lang="uk-UA" sz="3100" dirty="0"/>
              <a:t>. Будда </a:t>
            </a:r>
            <a:r>
              <a:rPr lang="uk-UA" sz="3100" dirty="0" err="1"/>
              <a:t>Шак’ямуні</a:t>
            </a:r>
            <a:r>
              <a:rPr lang="uk-UA" sz="3100" dirty="0"/>
              <a:t> – 4 Будда. Наступним буде Будда – </a:t>
            </a:r>
            <a:r>
              <a:rPr lang="uk-UA" sz="3100" dirty="0" err="1"/>
              <a:t>Майтрейя</a:t>
            </a:r>
            <a:r>
              <a:rPr lang="uk-UA" sz="3100" dirty="0"/>
              <a:t>. Для Будди використовують різні титули та епітети: </a:t>
            </a:r>
            <a:r>
              <a:rPr lang="uk-UA" sz="3100" dirty="0" err="1"/>
              <a:t>Татхагата</a:t>
            </a:r>
            <a:r>
              <a:rPr lang="uk-UA" sz="3100" dirty="0"/>
              <a:t>, </a:t>
            </a:r>
            <a:r>
              <a:rPr lang="uk-UA" sz="3100" dirty="0" err="1"/>
              <a:t>Бхаваган</a:t>
            </a:r>
            <a:r>
              <a:rPr lang="uk-UA" sz="3100" dirty="0"/>
              <a:t>….</a:t>
            </a:r>
          </a:p>
          <a:p>
            <a:r>
              <a:rPr lang="uk-UA" sz="3100" b="1" dirty="0" err="1"/>
              <a:t>Бодхисатви</a:t>
            </a:r>
            <a:r>
              <a:rPr lang="uk-UA" sz="3100" dirty="0"/>
              <a:t> – свідомо не здійснили останній крок на шляху до стану  </a:t>
            </a:r>
            <a:r>
              <a:rPr lang="uk-UA" sz="3100" dirty="0" err="1"/>
              <a:t>будди</a:t>
            </a:r>
            <a:r>
              <a:rPr lang="uk-UA" sz="3100" dirty="0"/>
              <a:t>, продовжують народжуватися з метою допомагати людям у спасінні через вчення.</a:t>
            </a:r>
          </a:p>
          <a:p>
            <a:r>
              <a:rPr lang="uk-UA" sz="3100" b="1" dirty="0" err="1"/>
              <a:t>Архат</a:t>
            </a:r>
            <a:r>
              <a:rPr lang="uk-UA" sz="3100" dirty="0"/>
              <a:t> – найвища ступінь просвітлення, звільнення від незнання, залежності та гніву, чим припиняє для себе </a:t>
            </a:r>
            <a:r>
              <a:rPr lang="uk-UA" sz="3100" dirty="0" err="1"/>
              <a:t>сансару</a:t>
            </a:r>
            <a:r>
              <a:rPr lang="uk-UA" sz="3100" dirty="0"/>
              <a:t>. </a:t>
            </a:r>
          </a:p>
          <a:p>
            <a:r>
              <a:rPr lang="uk-UA" sz="3100" b="1" dirty="0"/>
              <a:t>Чотири Небесних Володаря</a:t>
            </a:r>
          </a:p>
          <a:p>
            <a:r>
              <a:rPr lang="uk-UA" sz="3100" b="1" dirty="0"/>
              <a:t>Цар мертвих Яма</a:t>
            </a:r>
          </a:p>
          <a:p>
            <a:r>
              <a:rPr lang="uk-UA" sz="3100" b="1" dirty="0"/>
              <a:t>Мара </a:t>
            </a:r>
            <a:r>
              <a:rPr lang="uk-UA" sz="3100" dirty="0"/>
              <a:t>– демон, бог смерті</a:t>
            </a:r>
          </a:p>
          <a:p>
            <a:endParaRPr lang="uk-UA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20254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8B4034E-A3D8-4EA4-AD78-62D200AC7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8974" y="447675"/>
            <a:ext cx="4466463" cy="451485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F696CE-0DD3-4372-8725-0F0C178D6C6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1012" y="365125"/>
            <a:ext cx="2791839" cy="5394325"/>
          </a:xfrm>
        </p:spPr>
        <p:txBody>
          <a:bodyPr>
            <a:normAutofit/>
          </a:bodyPr>
          <a:lstStyle/>
          <a:p>
            <a:r>
              <a:rPr lang="uk-UA" sz="2800" b="1" dirty="0">
                <a:latin typeface="+mn-lt"/>
              </a:rPr>
              <a:t>Медитація </a:t>
            </a:r>
            <a:r>
              <a:rPr lang="uk-UA" sz="2800" b="1" dirty="0" err="1">
                <a:latin typeface="+mn-lt"/>
              </a:rPr>
              <a:t>шаматха</a:t>
            </a:r>
            <a:r>
              <a:rPr lang="uk-UA" sz="2800" b="1" dirty="0">
                <a:latin typeface="+mn-lt"/>
              </a:rPr>
              <a:t> </a:t>
            </a:r>
            <a:br>
              <a:rPr lang="uk-UA" sz="2800" b="1" dirty="0">
                <a:latin typeface="+mn-lt"/>
              </a:rPr>
            </a:br>
            <a:r>
              <a:rPr lang="uk-UA" sz="2800" b="1" dirty="0">
                <a:latin typeface="+mn-lt"/>
              </a:rPr>
              <a:t>та 9 стадій умиротворення  мозку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12155C-48C4-1A84-CD2D-69421E1E8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8141" y="1123950"/>
            <a:ext cx="3712847" cy="520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346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632DB0-AED6-4C87-AF06-48C4DBC51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26635"/>
          </a:xfrm>
        </p:spPr>
        <p:txBody>
          <a:bodyPr>
            <a:normAutofit fontScale="90000"/>
          </a:bodyPr>
          <a:lstStyle/>
          <a:p>
            <a:r>
              <a:rPr lang="uk-UA" b="1" dirty="0">
                <a:latin typeface="+mn-lt"/>
              </a:rPr>
              <a:t>Даосизм</a:t>
            </a:r>
            <a:r>
              <a:rPr lang="uk-UA" dirty="0">
                <a:latin typeface="+mn-lt"/>
              </a:rPr>
              <a:t> – </a:t>
            </a:r>
            <a:r>
              <a:rPr lang="uk-UA" dirty="0" err="1">
                <a:latin typeface="+mn-lt"/>
              </a:rPr>
              <a:t>філософсько</a:t>
            </a:r>
            <a:r>
              <a:rPr lang="uk-UA" dirty="0">
                <a:latin typeface="+mn-lt"/>
              </a:rPr>
              <a:t>-релігійне вчення Давнього Китаю. </a:t>
            </a:r>
            <a:br>
              <a:rPr lang="uk-UA" dirty="0">
                <a:latin typeface="+mn-lt"/>
              </a:rPr>
            </a:br>
            <a:r>
              <a:rPr lang="uk-UA" b="1" dirty="0">
                <a:latin typeface="+mn-lt"/>
              </a:rPr>
              <a:t>ДАО</a:t>
            </a:r>
            <a:r>
              <a:rPr lang="uk-UA" dirty="0">
                <a:latin typeface="+mn-lt"/>
              </a:rPr>
              <a:t> – шлях, всезагальний закон, що вносить порядок у хаос. Це Шлях осягнення законів природи</a:t>
            </a:r>
            <a:br>
              <a:rPr lang="uk-UA" dirty="0">
                <a:latin typeface="+mn-lt"/>
              </a:rPr>
            </a:br>
            <a:r>
              <a:rPr lang="uk-UA" b="1" dirty="0">
                <a:latin typeface="+mn-lt"/>
              </a:rPr>
              <a:t>ДЕ</a:t>
            </a:r>
            <a:r>
              <a:rPr lang="uk-UA" dirty="0">
                <a:latin typeface="+mn-lt"/>
              </a:rPr>
              <a:t> – доброчесність, прояв Дао</a:t>
            </a:r>
            <a:br>
              <a:rPr lang="uk-UA" dirty="0">
                <a:latin typeface="+mn-lt"/>
              </a:rPr>
            </a:br>
            <a:r>
              <a:rPr lang="uk-UA" b="1" dirty="0">
                <a:latin typeface="+mn-lt"/>
              </a:rPr>
              <a:t>У-ВЕЙ</a:t>
            </a:r>
            <a:r>
              <a:rPr lang="uk-UA" dirty="0">
                <a:latin typeface="+mn-lt"/>
              </a:rPr>
              <a:t> – не-дія, утримання від активних дій 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14B7471-84BA-4440-8BF3-0635751FDC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26383" y="4346099"/>
            <a:ext cx="5164931" cy="241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80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086DF3-F75C-4AAF-8F55-87DF48368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192" y="1581083"/>
            <a:ext cx="10515600" cy="803275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latin typeface="+mn-lt"/>
              </a:rPr>
              <a:t>Для дотримання моралі необхідно:</a:t>
            </a:r>
            <a:endParaRPr lang="ru-RU" sz="3600" b="1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D32456-014D-49F4-9A66-D601B90667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714017"/>
            <a:ext cx="5181600" cy="34629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b="1" u="sng" dirty="0"/>
              <a:t>Риси:</a:t>
            </a:r>
          </a:p>
          <a:p>
            <a:r>
              <a:rPr lang="uk-UA" b="1" dirty="0"/>
              <a:t>1. обережність</a:t>
            </a:r>
          </a:p>
          <a:p>
            <a:r>
              <a:rPr lang="uk-UA" b="1" dirty="0"/>
              <a:t>2. милосердя</a:t>
            </a:r>
          </a:p>
          <a:p>
            <a:r>
              <a:rPr lang="uk-UA" b="1" dirty="0"/>
              <a:t>3. сміливість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62F3B10-47DB-4A65-825F-4FCC674CDC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714017"/>
            <a:ext cx="5181600" cy="34629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b="1" u="sng" dirty="0"/>
              <a:t>Чесноти:</a:t>
            </a:r>
          </a:p>
          <a:p>
            <a:r>
              <a:rPr lang="uk-UA" b="1" dirty="0"/>
              <a:t>1. самоповага</a:t>
            </a:r>
          </a:p>
          <a:p>
            <a:r>
              <a:rPr lang="uk-UA" b="1" dirty="0"/>
              <a:t>2. широта поглядів</a:t>
            </a:r>
          </a:p>
          <a:p>
            <a:r>
              <a:rPr lang="uk-UA" b="1" dirty="0"/>
              <a:t>3. вірність</a:t>
            </a:r>
          </a:p>
          <a:p>
            <a:r>
              <a:rPr lang="uk-UA" b="1" dirty="0"/>
              <a:t>4. старанність</a:t>
            </a:r>
          </a:p>
          <a:p>
            <a:r>
              <a:rPr lang="uk-UA" b="1" dirty="0"/>
              <a:t>5. добродійність</a:t>
            </a:r>
            <a:endParaRPr lang="ru-RU" b="1" dirty="0"/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49CFAE-B2CF-14CB-8869-60751CE56666}"/>
              </a:ext>
            </a:extLst>
          </p:cNvPr>
          <p:cNvSpPr txBox="1"/>
          <p:nvPr/>
        </p:nvSpPr>
        <p:spPr>
          <a:xfrm>
            <a:off x="3310646" y="157817"/>
            <a:ext cx="4734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FF0000"/>
                </a:solidFill>
              </a:rPr>
              <a:t>Досконале суспільство</a:t>
            </a:r>
            <a:endParaRPr lang="LID4096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78476D-4DE4-95A3-9E0A-4C9B8017606A}"/>
              </a:ext>
            </a:extLst>
          </p:cNvPr>
          <p:cNvSpPr txBox="1"/>
          <p:nvPr/>
        </p:nvSpPr>
        <p:spPr>
          <a:xfrm>
            <a:off x="2869659" y="928258"/>
            <a:ext cx="7733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/>
              <a:t>5 видів стосунків</a:t>
            </a:r>
          </a:p>
          <a:p>
            <a:r>
              <a:rPr lang="uk-UA" sz="2000" dirty="0"/>
              <a:t>В основі – дотримання моралі, яка не можлива без шанування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252843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00A5F-A69D-431E-A206-914B979DD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b="1" u="sng" dirty="0" err="1">
                <a:latin typeface="+mn-lt"/>
              </a:rPr>
              <a:t>Цзюнь-цзи</a:t>
            </a:r>
            <a:r>
              <a:rPr lang="uk-UA" sz="4000" b="1" u="sng" dirty="0">
                <a:latin typeface="+mn-lt"/>
              </a:rPr>
              <a:t> </a:t>
            </a:r>
            <a:r>
              <a:rPr lang="uk-UA" sz="3600" b="1" dirty="0">
                <a:latin typeface="+mn-lt"/>
              </a:rPr>
              <a:t>– благородна, шляхетна людина – ідеал людини, яку визначають 5 «шляхетних рис»:</a:t>
            </a:r>
            <a:endParaRPr lang="ru-RU" sz="3600" b="1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C16ED7-FC36-4C3C-AC2F-510B9C51A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337800" cy="4351338"/>
          </a:xfrm>
        </p:spPr>
        <p:txBody>
          <a:bodyPr>
            <a:normAutofit/>
          </a:bodyPr>
          <a:lstStyle/>
          <a:p>
            <a:r>
              <a:rPr lang="uk-UA" sz="3200" b="1" dirty="0"/>
              <a:t>Жень (гуманність)</a:t>
            </a:r>
          </a:p>
          <a:p>
            <a:r>
              <a:rPr lang="uk-UA" sz="3200" b="1" dirty="0"/>
              <a:t>І (обов’язок)</a:t>
            </a:r>
          </a:p>
          <a:p>
            <a:r>
              <a:rPr lang="uk-UA" sz="3200" b="1" dirty="0"/>
              <a:t>Лі (ритуали, норми поведінки)</a:t>
            </a:r>
          </a:p>
          <a:p>
            <a:r>
              <a:rPr lang="uk-UA" sz="3200" b="1" dirty="0" err="1"/>
              <a:t>Чжи</a:t>
            </a:r>
            <a:r>
              <a:rPr lang="uk-UA" sz="3200" b="1" dirty="0"/>
              <a:t> (знання)</a:t>
            </a:r>
          </a:p>
          <a:p>
            <a:r>
              <a:rPr lang="uk-UA" sz="3200" b="1" dirty="0" err="1"/>
              <a:t>Сінь</a:t>
            </a:r>
            <a:r>
              <a:rPr lang="uk-UA" sz="3200" b="1" dirty="0"/>
              <a:t> (вірність)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559601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BC62642-38AF-46CC-AE94-C7C19145F0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25120"/>
            <a:ext cx="11150600" cy="5851843"/>
          </a:xfrm>
        </p:spPr>
        <p:txBody>
          <a:bodyPr/>
          <a:lstStyle/>
          <a:p>
            <a:r>
              <a:rPr lang="ru-RU" b="1" dirty="0"/>
              <a:t>Лише </a:t>
            </a:r>
            <a:r>
              <a:rPr lang="ru-RU" b="1" dirty="0" err="1"/>
              <a:t>найрозумніші</a:t>
            </a:r>
            <a:r>
              <a:rPr lang="ru-RU" b="1" dirty="0"/>
              <a:t> і </a:t>
            </a:r>
            <a:r>
              <a:rPr lang="ru-RU" b="1" dirty="0" err="1"/>
              <a:t>найдурніші</a:t>
            </a:r>
            <a:r>
              <a:rPr lang="ru-RU" b="1" dirty="0"/>
              <a:t> не </a:t>
            </a:r>
            <a:r>
              <a:rPr lang="ru-RU" b="1" dirty="0" err="1"/>
              <a:t>можуть</a:t>
            </a:r>
            <a:r>
              <a:rPr lang="ru-RU" b="1" dirty="0"/>
              <a:t> </a:t>
            </a:r>
            <a:r>
              <a:rPr lang="ru-RU" b="1" dirty="0" err="1"/>
              <a:t>змінитися</a:t>
            </a:r>
            <a:endParaRPr lang="ru-RU" b="1" dirty="0"/>
          </a:p>
          <a:p>
            <a:r>
              <a:rPr lang="ru-RU" b="1" dirty="0"/>
              <a:t>Людина, яка не </a:t>
            </a:r>
            <a:r>
              <a:rPr lang="ru-RU" b="1" dirty="0" err="1"/>
              <a:t>думає</a:t>
            </a:r>
            <a:r>
              <a:rPr lang="ru-RU" b="1" dirty="0"/>
              <a:t> про те,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може</a:t>
            </a:r>
            <a:r>
              <a:rPr lang="ru-RU" b="1" dirty="0"/>
              <a:t> </a:t>
            </a:r>
            <a:r>
              <a:rPr lang="ru-RU" b="1" dirty="0" err="1"/>
              <a:t>трапитися</a:t>
            </a:r>
            <a:r>
              <a:rPr lang="ru-RU" b="1" dirty="0"/>
              <a:t> в </a:t>
            </a:r>
            <a:r>
              <a:rPr lang="ru-RU" b="1" dirty="0" err="1"/>
              <a:t>майбутньому</a:t>
            </a:r>
            <a:r>
              <a:rPr lang="ru-RU" b="1" dirty="0"/>
              <a:t>, </a:t>
            </a:r>
            <a:r>
              <a:rPr lang="ru-RU" b="1" dirty="0" err="1"/>
              <a:t>обов'язково</a:t>
            </a:r>
            <a:r>
              <a:rPr lang="ru-RU" b="1" dirty="0"/>
              <a:t> </a:t>
            </a:r>
            <a:r>
              <a:rPr lang="ru-RU" b="1" dirty="0" err="1"/>
              <a:t>незабаром</a:t>
            </a:r>
            <a:r>
              <a:rPr lang="ru-RU" b="1" dirty="0"/>
              <a:t> </a:t>
            </a:r>
            <a:r>
              <a:rPr lang="ru-RU" b="1" dirty="0" err="1"/>
              <a:t>зіткнеться</a:t>
            </a:r>
            <a:r>
              <a:rPr lang="ru-RU" b="1" dirty="0"/>
              <a:t> з </a:t>
            </a:r>
            <a:r>
              <a:rPr lang="ru-RU" b="1" dirty="0" err="1"/>
              <a:t>прикрощами</a:t>
            </a:r>
            <a:r>
              <a:rPr lang="ru-RU" b="1" dirty="0"/>
              <a:t>.</a:t>
            </a:r>
          </a:p>
          <a:p>
            <a:r>
              <a:rPr lang="ru-RU" b="1" dirty="0"/>
              <a:t>Той, </a:t>
            </a:r>
            <a:r>
              <a:rPr lang="ru-RU" b="1" dirty="0" err="1"/>
              <a:t>хто</a:t>
            </a:r>
            <a:r>
              <a:rPr lang="ru-RU" b="1" dirty="0"/>
              <a:t> </a:t>
            </a:r>
            <a:r>
              <a:rPr lang="ru-RU" b="1" dirty="0" err="1"/>
              <a:t>діє</a:t>
            </a:r>
            <a:r>
              <a:rPr lang="ru-RU" b="1" dirty="0"/>
              <a:t>, </a:t>
            </a:r>
            <a:r>
              <a:rPr lang="ru-RU" b="1" dirty="0" err="1"/>
              <a:t>прагнучи</a:t>
            </a:r>
            <a:r>
              <a:rPr lang="ru-RU" b="1" dirty="0"/>
              <a:t> </a:t>
            </a:r>
            <a:r>
              <a:rPr lang="ru-RU" b="1" dirty="0" err="1"/>
              <a:t>вигоди</a:t>
            </a:r>
            <a:r>
              <a:rPr lang="ru-RU" b="1" dirty="0"/>
              <a:t> для себе, </a:t>
            </a:r>
            <a:r>
              <a:rPr lang="ru-RU" b="1" dirty="0" err="1"/>
              <a:t>викликає</a:t>
            </a:r>
            <a:r>
              <a:rPr lang="ru-RU" b="1" dirty="0"/>
              <a:t> </a:t>
            </a:r>
            <a:r>
              <a:rPr lang="ru-RU" b="1" dirty="0" err="1"/>
              <a:t>велику</a:t>
            </a:r>
            <a:r>
              <a:rPr lang="ru-RU" b="1" dirty="0"/>
              <a:t> неприязнь.</a:t>
            </a:r>
          </a:p>
          <a:p>
            <a:r>
              <a:rPr lang="ru-RU" b="1" dirty="0" err="1"/>
              <a:t>Цзи-ґун</a:t>
            </a:r>
            <a:r>
              <a:rPr lang="ru-RU" b="1" dirty="0"/>
              <a:t> </a:t>
            </a:r>
            <a:r>
              <a:rPr lang="ru-RU" b="1" dirty="0" err="1"/>
              <a:t>спитав</a:t>
            </a:r>
            <a:r>
              <a:rPr lang="ru-RU" b="1" dirty="0"/>
              <a:t>: «</a:t>
            </a:r>
            <a:r>
              <a:rPr lang="ru-RU" b="1" dirty="0" err="1"/>
              <a:t>Чи</a:t>
            </a:r>
            <a:r>
              <a:rPr lang="ru-RU" b="1" dirty="0"/>
              <a:t> </a:t>
            </a:r>
            <a:r>
              <a:rPr lang="ru-RU" b="1" dirty="0" err="1"/>
              <a:t>можна</a:t>
            </a:r>
            <a:r>
              <a:rPr lang="ru-RU" b="1" dirty="0"/>
              <a:t> все </a:t>
            </a:r>
            <a:r>
              <a:rPr lang="ru-RU" b="1" dirty="0" err="1"/>
              <a:t>життя</a:t>
            </a:r>
            <a:r>
              <a:rPr lang="ru-RU" b="1" dirty="0"/>
              <a:t> </a:t>
            </a:r>
            <a:r>
              <a:rPr lang="ru-RU" b="1" dirty="0" err="1"/>
              <a:t>керуватися</a:t>
            </a:r>
            <a:r>
              <a:rPr lang="ru-RU" b="1" dirty="0"/>
              <a:t> одним словом?» Учитель </a:t>
            </a:r>
            <a:r>
              <a:rPr lang="ru-RU" b="1" dirty="0" err="1"/>
              <a:t>відповів</a:t>
            </a:r>
            <a:r>
              <a:rPr lang="ru-RU" b="1" dirty="0"/>
              <a:t>: «</a:t>
            </a:r>
            <a:r>
              <a:rPr lang="ru-RU" b="1" dirty="0" err="1"/>
              <a:t>Це</a:t>
            </a:r>
            <a:r>
              <a:rPr lang="ru-RU" b="1" dirty="0"/>
              <a:t> слово — </a:t>
            </a:r>
            <a:r>
              <a:rPr lang="ru-RU" b="1" dirty="0" err="1"/>
              <a:t>взаємність</a:t>
            </a:r>
            <a:r>
              <a:rPr lang="ru-RU" b="1" dirty="0"/>
              <a:t>. Не </a:t>
            </a:r>
            <a:r>
              <a:rPr lang="ru-RU" b="1" dirty="0" err="1"/>
              <a:t>роби</a:t>
            </a:r>
            <a:r>
              <a:rPr lang="ru-RU" b="1" dirty="0"/>
              <a:t> </a:t>
            </a:r>
            <a:r>
              <a:rPr lang="ru-RU" b="1" dirty="0" err="1"/>
              <a:t>іншим</a:t>
            </a:r>
            <a:r>
              <a:rPr lang="ru-RU" b="1" dirty="0"/>
              <a:t> того, </a:t>
            </a:r>
            <a:r>
              <a:rPr lang="ru-RU" b="1" dirty="0" err="1"/>
              <a:t>чого</a:t>
            </a:r>
            <a:r>
              <a:rPr lang="ru-RU" b="1" dirty="0"/>
              <a:t> не </a:t>
            </a:r>
            <a:r>
              <a:rPr lang="ru-RU" b="1" dirty="0" err="1"/>
              <a:t>бажаєш</a:t>
            </a:r>
            <a:r>
              <a:rPr lang="ru-RU" b="1" dirty="0"/>
              <a:t> </a:t>
            </a:r>
            <a:r>
              <a:rPr lang="ru-RU" b="1" dirty="0" err="1"/>
              <a:t>собі</a:t>
            </a:r>
            <a:r>
              <a:rPr lang="ru-RU" b="1" dirty="0"/>
              <a:t>»</a:t>
            </a:r>
          </a:p>
          <a:p>
            <a:r>
              <a:rPr lang="ru-RU" b="1" dirty="0"/>
              <a:t>Не </a:t>
            </a:r>
            <a:r>
              <a:rPr lang="ru-RU" b="1" dirty="0" err="1"/>
              <a:t>турбуйся</a:t>
            </a:r>
            <a:r>
              <a:rPr lang="ru-RU" b="1" dirty="0"/>
              <a:t> про те, </a:t>
            </a:r>
            <a:r>
              <a:rPr lang="ru-RU" b="1" dirty="0" err="1"/>
              <a:t>що</a:t>
            </a:r>
            <a:r>
              <a:rPr lang="ru-RU" b="1" dirty="0"/>
              <a:t> люди тебе не </a:t>
            </a:r>
            <a:r>
              <a:rPr lang="ru-RU" b="1" dirty="0" err="1"/>
              <a:t>знають</a:t>
            </a:r>
            <a:r>
              <a:rPr lang="ru-RU" b="1" dirty="0"/>
              <a:t>, а </a:t>
            </a:r>
            <a:r>
              <a:rPr lang="ru-RU" b="1" dirty="0" err="1"/>
              <a:t>турбуйся</a:t>
            </a:r>
            <a:r>
              <a:rPr lang="ru-RU" b="1" dirty="0"/>
              <a:t> про те,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ти</a:t>
            </a:r>
            <a:r>
              <a:rPr lang="ru-RU" b="1" dirty="0"/>
              <a:t> не </a:t>
            </a:r>
            <a:r>
              <a:rPr lang="ru-RU" b="1" dirty="0" err="1"/>
              <a:t>знаєш</a:t>
            </a:r>
            <a:r>
              <a:rPr lang="ru-RU" b="1" dirty="0"/>
              <a:t> людей</a:t>
            </a:r>
          </a:p>
          <a:p>
            <a:r>
              <a:rPr lang="ru-RU" b="1" dirty="0" err="1"/>
              <a:t>Багатство</a:t>
            </a:r>
            <a:r>
              <a:rPr lang="ru-RU" b="1" dirty="0"/>
              <a:t> і </a:t>
            </a:r>
            <a:r>
              <a:rPr lang="ru-RU" b="1" dirty="0" err="1"/>
              <a:t>знатність</a:t>
            </a:r>
            <a:r>
              <a:rPr lang="ru-RU" b="1" dirty="0"/>
              <a:t> </a:t>
            </a:r>
            <a:r>
              <a:rPr lang="ru-RU" b="1" dirty="0" err="1"/>
              <a:t>становлять</a:t>
            </a:r>
            <a:r>
              <a:rPr lang="ru-RU" b="1" dirty="0"/>
              <a:t> предмет </a:t>
            </a:r>
            <a:r>
              <a:rPr lang="ru-RU" b="1" dirty="0" err="1"/>
              <a:t>людських</a:t>
            </a:r>
            <a:r>
              <a:rPr lang="ru-RU" b="1" dirty="0"/>
              <a:t> </a:t>
            </a:r>
            <a:r>
              <a:rPr lang="ru-RU" b="1" dirty="0" err="1"/>
              <a:t>бажань</a:t>
            </a:r>
            <a:r>
              <a:rPr lang="ru-RU" b="1" dirty="0"/>
              <a:t>, але </a:t>
            </a:r>
            <a:r>
              <a:rPr lang="ru-RU" b="1" dirty="0" err="1"/>
              <a:t>шляхетний</a:t>
            </a:r>
            <a:r>
              <a:rPr lang="ru-RU" b="1" dirty="0"/>
              <a:t> </a:t>
            </a:r>
            <a:r>
              <a:rPr lang="ru-RU" b="1" dirty="0" err="1"/>
              <a:t>чоловік</a:t>
            </a:r>
            <a:r>
              <a:rPr lang="ru-RU" b="1" dirty="0"/>
              <a:t> ними не </a:t>
            </a:r>
            <a:r>
              <a:rPr lang="ru-RU" b="1" dirty="0" err="1"/>
              <a:t>користується</a:t>
            </a:r>
            <a:r>
              <a:rPr lang="ru-RU" b="1" dirty="0"/>
              <a:t>, </a:t>
            </a:r>
            <a:r>
              <a:rPr lang="ru-RU" b="1" dirty="0" err="1"/>
              <a:t>якщо</a:t>
            </a:r>
            <a:r>
              <a:rPr lang="ru-RU" b="1" dirty="0"/>
              <a:t> вони </a:t>
            </a:r>
            <a:r>
              <a:rPr lang="ru-RU" b="1" dirty="0" err="1"/>
              <a:t>дісталися</a:t>
            </a:r>
            <a:r>
              <a:rPr lang="ru-RU" b="1" dirty="0"/>
              <a:t> </a:t>
            </a:r>
            <a:r>
              <a:rPr lang="ru-RU" b="1" dirty="0" err="1"/>
              <a:t>незаконним</a:t>
            </a:r>
            <a:r>
              <a:rPr lang="ru-RU" b="1" dirty="0"/>
              <a:t> шляхом </a:t>
            </a:r>
          </a:p>
        </p:txBody>
      </p:sp>
    </p:spTree>
    <p:extLst>
      <p:ext uri="{BB962C8B-B14F-4D97-AF65-F5344CB8AC3E}">
        <p14:creationId xmlns:p14="http://schemas.microsoft.com/office/powerpoint/2010/main" val="2326909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6179D-1187-4CD2-A5D0-B0CCE763C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2567"/>
            <a:ext cx="10515600" cy="742313"/>
          </a:xfrm>
        </p:spPr>
        <p:txBody>
          <a:bodyPr>
            <a:normAutofit/>
          </a:bodyPr>
          <a:lstStyle/>
          <a:p>
            <a:r>
              <a:rPr lang="uk-UA" sz="3600" b="1" dirty="0">
                <a:latin typeface="+mn-lt"/>
              </a:rPr>
              <a:t>Храм Конфуція в </a:t>
            </a:r>
            <a:r>
              <a:rPr lang="uk-UA" sz="3600" b="1" dirty="0" err="1">
                <a:latin typeface="+mn-lt"/>
              </a:rPr>
              <a:t>Цюйфу</a:t>
            </a:r>
            <a:endParaRPr lang="ru-RU" sz="3600" b="1" dirty="0">
              <a:latin typeface="+mn-lt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FD987C5-0852-48C6-9612-D4D17BF105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29640" y="944880"/>
            <a:ext cx="10896600" cy="581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10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632854-8D97-4EE6-87E6-66DB798E7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950" y="231737"/>
            <a:ext cx="4694386" cy="62611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3E50E7-3DB8-4A01-9F0E-EA24BBAA7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706" y="231737"/>
            <a:ext cx="7304244" cy="5478183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79BCDB82-36EB-4D7D-AD0E-276108CE6A02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003925" y="5843588"/>
            <a:ext cx="6188075" cy="6492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b="1" dirty="0"/>
              <a:t>Могила та садиба Конфуція в </a:t>
            </a:r>
            <a:r>
              <a:rPr lang="uk-UA" b="1" dirty="0" err="1"/>
              <a:t>Цюйфу</a:t>
            </a:r>
            <a:r>
              <a:rPr lang="uk-UA" b="1" dirty="0"/>
              <a:t>.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416005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6E434D-5369-48CC-ABA1-05DAA9E67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79" y="24530"/>
            <a:ext cx="3723639" cy="680894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305FDC-A543-4C6F-9211-FD350A635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7361" y="365125"/>
            <a:ext cx="2915920" cy="1325563"/>
          </a:xfrm>
        </p:spPr>
        <p:txBody>
          <a:bodyPr>
            <a:normAutofit/>
          </a:bodyPr>
          <a:lstStyle/>
          <a:p>
            <a:r>
              <a:rPr lang="uk-UA" sz="2800" b="1" dirty="0">
                <a:latin typeface="+mn-lt"/>
              </a:rPr>
              <a:t>Портрет Конфуція. </a:t>
            </a:r>
            <a:br>
              <a:rPr lang="uk-UA" sz="2800" b="1" dirty="0">
                <a:latin typeface="+mn-lt"/>
              </a:rPr>
            </a:br>
            <a:r>
              <a:rPr lang="uk-UA" sz="2800" b="1" dirty="0">
                <a:latin typeface="+mn-lt"/>
              </a:rPr>
              <a:t>У </a:t>
            </a:r>
            <a:r>
              <a:rPr lang="uk-UA" sz="2800" b="1" dirty="0" err="1">
                <a:latin typeface="+mn-lt"/>
              </a:rPr>
              <a:t>Даоцзи</a:t>
            </a:r>
            <a:r>
              <a:rPr lang="uk-UA" sz="2800" b="1" dirty="0">
                <a:latin typeface="+mn-lt"/>
              </a:rPr>
              <a:t>.</a:t>
            </a:r>
            <a:endParaRPr lang="ru-RU" sz="2800" b="1" dirty="0"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976212-E5CF-491E-ADFB-C68E46302F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45759" y="5618480"/>
            <a:ext cx="2280924" cy="558482"/>
          </a:xfrm>
        </p:spPr>
        <p:txBody>
          <a:bodyPr/>
          <a:lstStyle/>
          <a:p>
            <a:r>
              <a:rPr lang="uk-UA" b="1" dirty="0"/>
              <a:t>Художник?</a:t>
            </a:r>
            <a:endParaRPr lang="ru-RU" b="1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E2308BCC-7046-49FF-8B22-5C3271465B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726683" y="500900"/>
            <a:ext cx="4465317" cy="63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60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D69E10-D20B-4DC8-BDDB-5F87A43E7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995"/>
            <a:ext cx="10515600" cy="1492693"/>
          </a:xfrm>
        </p:spPr>
        <p:txBody>
          <a:bodyPr/>
          <a:lstStyle/>
          <a:p>
            <a:r>
              <a:rPr lang="uk-UA" b="1" dirty="0"/>
              <a:t>Будда (санскрит та китайська)</a:t>
            </a:r>
            <a:endParaRPr lang="ru-RU" b="1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EBCBB098-5529-4630-A126-FB1AFAB292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78855" y="1220437"/>
            <a:ext cx="4249661" cy="5439568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80936D52-2B40-4280-828C-EA4EED145E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22225" y="1533446"/>
            <a:ext cx="6090920" cy="45681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DE144E-5FB1-4AD0-B868-100837E72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9645" y="384968"/>
            <a:ext cx="1333500" cy="14097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CCF6DC-0387-4D44-A39C-4CD229E3EA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3614" y="384968"/>
            <a:ext cx="153352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589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803</Words>
  <Application>Microsoft Office PowerPoint</Application>
  <PresentationFormat>Широкий екран</PresentationFormat>
  <Paragraphs>93</Paragraphs>
  <Slides>25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Тема Office</vt:lpstr>
      <vt:lpstr>Далекосхідний культурний регіон. Триада духовної культури Китаю.</vt:lpstr>
      <vt:lpstr>Конфуцій (551-479 рр. д. н.е) </vt:lpstr>
      <vt:lpstr>Для дотримання моралі необхідно:</vt:lpstr>
      <vt:lpstr>Цзюнь-цзи – благородна, шляхетна людина – ідеал людини, яку визначають 5 «шляхетних рис»:</vt:lpstr>
      <vt:lpstr>Презентація PowerPoint</vt:lpstr>
      <vt:lpstr>Храм Конфуція в Цюйфу</vt:lpstr>
      <vt:lpstr>Презентація PowerPoint</vt:lpstr>
      <vt:lpstr>Портрет Конфуція.  У Даоцзи.</vt:lpstr>
      <vt:lpstr>Будда (санскрит та китайська)</vt:lpstr>
      <vt:lpstr>Місце народження Будди в Лумбіні</vt:lpstr>
      <vt:lpstr>Будда та Мара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Чотири благородні істини</vt:lpstr>
      <vt:lpstr>Восьмеричний (серединний) шлях</vt:lpstr>
      <vt:lpstr>5 заповідей праведного життя (мирян)</vt:lpstr>
      <vt:lpstr>Сансара – нескінчений цикл народжень та смертей.</vt:lpstr>
      <vt:lpstr>Презентація PowerPoint</vt:lpstr>
      <vt:lpstr>Основні два напрямки (в них виділяються також групи)</vt:lpstr>
      <vt:lpstr>Презентація PowerPoint</vt:lpstr>
      <vt:lpstr>Медитація шаматха  та 9 стадій умиротворення  мозку</vt:lpstr>
      <vt:lpstr>Даосизм – філософсько-релігійне вчення Давнього Китаю.  ДАО – шлях, всезагальний закон, що вносить порядок у хаос. Це Шлях осягнення законів природи ДЕ – доброчесність, прояв Дао У-ВЕЙ – не-дія, утримання від активних дій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Тетяна Винарчук</dc:creator>
  <cp:lastModifiedBy>Tetiana Vynarchuk</cp:lastModifiedBy>
  <cp:revision>109</cp:revision>
  <dcterms:created xsi:type="dcterms:W3CDTF">2018-10-28T17:48:22Z</dcterms:created>
  <dcterms:modified xsi:type="dcterms:W3CDTF">2024-03-26T18:55:47Z</dcterms:modified>
</cp:coreProperties>
</file>