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8" r:id="rId3"/>
    <p:sldId id="290" r:id="rId4"/>
    <p:sldId id="259" r:id="rId5"/>
    <p:sldId id="260" r:id="rId6"/>
    <p:sldId id="261" r:id="rId7"/>
    <p:sldId id="262" r:id="rId8"/>
    <p:sldId id="263" r:id="rId9"/>
    <p:sldId id="291" r:id="rId10"/>
    <p:sldId id="265" r:id="rId11"/>
    <p:sldId id="306" r:id="rId12"/>
    <p:sldId id="292" r:id="rId13"/>
    <p:sldId id="310" r:id="rId14"/>
    <p:sldId id="267" r:id="rId15"/>
    <p:sldId id="268" r:id="rId16"/>
    <p:sldId id="269" r:id="rId17"/>
    <p:sldId id="270" r:id="rId18"/>
    <p:sldId id="271" r:id="rId19"/>
    <p:sldId id="311" r:id="rId20"/>
    <p:sldId id="272" r:id="rId21"/>
    <p:sldId id="273" r:id="rId22"/>
    <p:sldId id="307" r:id="rId23"/>
    <p:sldId id="308" r:id="rId24"/>
    <p:sldId id="309" r:id="rId25"/>
    <p:sldId id="274" r:id="rId26"/>
    <p:sldId id="275" r:id="rId27"/>
    <p:sldId id="276" r:id="rId28"/>
    <p:sldId id="312" r:id="rId29"/>
    <p:sldId id="279" r:id="rId30"/>
    <p:sldId id="317" r:id="rId31"/>
    <p:sldId id="318" r:id="rId32"/>
    <p:sldId id="313" r:id="rId33"/>
    <p:sldId id="314" r:id="rId34"/>
    <p:sldId id="280" r:id="rId35"/>
    <p:sldId id="284" r:id="rId36"/>
    <p:sldId id="285" r:id="rId37"/>
    <p:sldId id="293" r:id="rId38"/>
    <p:sldId id="294" r:id="rId39"/>
    <p:sldId id="295" r:id="rId40"/>
    <p:sldId id="286" r:id="rId41"/>
    <p:sldId id="288" r:id="rId42"/>
    <p:sldId id="300" r:id="rId43"/>
    <p:sldId id="298" r:id="rId44"/>
    <p:sldId id="304" r:id="rId45"/>
    <p:sldId id="301" r:id="rId46"/>
    <p:sldId id="302" r:id="rId47"/>
    <p:sldId id="303" r:id="rId48"/>
    <p:sldId id="289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190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363BD-B2FF-4371-982A-97E103798E25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2AB18-5003-49F0-A9F1-03435C2F3A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64E3B-D3F7-4498-85DF-E7075D5C356F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5E376-FBC4-4E86-9F25-7F2C0B360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9B6F1-EF4B-48E8-A54C-71B3C4EB330D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F674-DD73-42AB-85FE-F331D12187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DACDD-EB88-4945-A6A1-10AEE814FACD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EA01A-7C60-4EAD-B95B-BE659B146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371CB-1046-4F65-81FE-0870A2DAE557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5D262-C1F0-4882-81EA-E1F09FB3A3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570B2-FF1F-444D-A615-B375CB51AC93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055A1-BA26-4BCD-B0B9-A5D2D96EBF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8" name="TextBox 17"/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1281D-ABFC-48F1-81CD-BC1D8EF26F00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91985-1E85-4347-84E3-CB65027A54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BCD7B-7B0E-48B6-9237-9C288827D4AF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C31FE-9391-49BD-85AB-FE96D67926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1CC95-1789-4748-B7D0-65C55C23F08D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63B5E-D237-4785-8482-5723234DE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030EF-1730-4995-9F37-1A85473B6B60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BB2E-C735-4839-A0DB-4F0A1645A1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965C4-A876-4B83-91FC-88660D9A6253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2E8E8-8FE6-412F-912C-3B5417F36A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alpha val="6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D57A3EB-F085-4FF1-A36C-3D51BFD777F1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alpha val="6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alpha val="6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E44FD38-D15C-452C-BE2B-BF67B9E40B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38" r:id="rId2"/>
    <p:sldLayoutId id="2147483745" r:id="rId3"/>
    <p:sldLayoutId id="2147483739" r:id="rId4"/>
    <p:sldLayoutId id="2147483746" r:id="rId5"/>
    <p:sldLayoutId id="2147483740" r:id="rId6"/>
    <p:sldLayoutId id="2147483741" r:id="rId7"/>
    <p:sldLayoutId id="2147483747" r:id="rId8"/>
    <p:sldLayoutId id="2147483748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755576" y="2120721"/>
            <a:ext cx="7776864" cy="1728192"/>
          </a:xfrm>
          <a:prstGeom prst="rect">
            <a:avLst/>
          </a:prstGeom>
          <a:ln>
            <a:noFill/>
          </a:ln>
          <a:effectLst>
            <a:glow rad="1422400">
              <a:schemeClr val="bg1">
                <a:alpha val="53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>
            <a:normAutofit/>
          </a:bodyPr>
          <a:lstStyle/>
          <a:p>
            <a:pPr algn="ctr">
              <a:defRPr/>
            </a:pPr>
            <a:r>
              <a:rPr lang="uk-UA" sz="49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</a:t>
            </a:r>
            <a:r>
              <a:rPr lang="uk-UA" sz="49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ТО - </a:t>
            </a:r>
            <a:r>
              <a:rPr lang="uk-UA" sz="49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ООС</a:t>
            </a:r>
            <a:endParaRPr lang="ru-RU" sz="4900" b="1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9552" y="404664"/>
            <a:ext cx="8064896" cy="4680520"/>
          </a:xfrm>
          <a:prstGeom prst="rect">
            <a:avLst/>
          </a:prstGeom>
          <a:ln>
            <a:noFill/>
          </a:ln>
          <a:effectLst>
            <a:glow rad="6731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395288" y="5300663"/>
            <a:ext cx="8353425" cy="122396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Блокпости проросійських формувань у Слов'янську.</a:t>
            </a:r>
            <a:r>
              <a:rPr lang="uk-UA" sz="3000" b="1">
                <a:solidFill>
                  <a:schemeClr val="bg1"/>
                </a:solidFill>
              </a:rPr>
              <a:t>  </a:t>
            </a:r>
            <a:endParaRPr lang="ru-RU" sz="3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95288" y="5300663"/>
            <a:ext cx="8353425" cy="122396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Блокпости проросійських формувань у Слов'янську.  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23555" name="Picture 2" descr="C:\Users\Admin\Desktop\1e37ef8387cc76f24fcbc1956735b4c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333375"/>
            <a:ext cx="81280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435600" y="1412875"/>
            <a:ext cx="3313113" cy="3816350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Блокпости проросійських формувань у Слов'янську.</a:t>
            </a:r>
            <a:r>
              <a:rPr lang="uk-UA" sz="2800" b="1">
                <a:solidFill>
                  <a:schemeClr val="bg1"/>
                </a:solidFill>
              </a:rPr>
              <a:t>  </a:t>
            </a:r>
            <a:endParaRPr lang="ru-RU" sz="2800" b="1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4956" r="8476"/>
          <a:stretch/>
        </p:blipFill>
        <p:spPr>
          <a:xfrm>
            <a:off x="179512" y="476672"/>
            <a:ext cx="4896544" cy="2808312"/>
          </a:xfrm>
          <a:prstGeom prst="rect">
            <a:avLst/>
          </a:prstGeom>
          <a:ln>
            <a:noFill/>
          </a:ln>
          <a:effectLst>
            <a:glow rad="520700">
              <a:schemeClr val="bg1">
                <a:alpha val="4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12315" r="5686" b="4977"/>
          <a:stretch/>
        </p:blipFill>
        <p:spPr>
          <a:xfrm>
            <a:off x="179512" y="3645024"/>
            <a:ext cx="4896544" cy="2880320"/>
          </a:xfrm>
          <a:prstGeom prst="rect">
            <a:avLst/>
          </a:prstGeom>
          <a:ln>
            <a:noFill/>
          </a:ln>
          <a:effectLst>
            <a:glow rad="520700">
              <a:schemeClr val="bg1">
                <a:alpha val="4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857488" y="214290"/>
            <a:ext cx="5929354" cy="2709208"/>
          </a:xfrm>
          <a:prstGeom prst="rect">
            <a:avLst/>
          </a:prstGeom>
          <a:ln>
            <a:noFill/>
          </a:ln>
          <a:effectLst>
            <a:glow rad="711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28596" y="3071810"/>
            <a:ext cx="5715040" cy="2643206"/>
          </a:xfrm>
          <a:prstGeom prst="rect">
            <a:avLst/>
          </a:prstGeom>
          <a:ln>
            <a:noFill/>
          </a:ln>
          <a:effectLst>
            <a:glow rad="711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204788" y="5876925"/>
            <a:ext cx="8615362" cy="855663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Квітень - липень 2014 р. </a:t>
            </a:r>
            <a:r>
              <a:rPr lang="uk-UA" b="1">
                <a:solidFill>
                  <a:schemeClr val="bg1"/>
                </a:solidFill>
              </a:rPr>
              <a:t>– бої за Слов'янськ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2866" r="3993"/>
          <a:stretch/>
        </p:blipFill>
        <p:spPr>
          <a:xfrm>
            <a:off x="243902" y="260648"/>
            <a:ext cx="4824536" cy="2932458"/>
          </a:xfrm>
          <a:prstGeom prst="rect">
            <a:avLst/>
          </a:prstGeom>
          <a:ln>
            <a:noFill/>
          </a:ln>
          <a:effectLst>
            <a:glow rad="457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3528" y="3501008"/>
            <a:ext cx="4680520" cy="2978344"/>
          </a:xfrm>
          <a:prstGeom prst="rect">
            <a:avLst/>
          </a:prstGeom>
          <a:ln>
            <a:noFill/>
          </a:ln>
          <a:effectLst>
            <a:glow rad="457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5292725" y="260350"/>
            <a:ext cx="3530600" cy="6264275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rgbClr val="FF0000"/>
                </a:solidFill>
              </a:rPr>
              <a:t>29 травня 1914 р.</a:t>
            </a:r>
            <a:r>
              <a:rPr lang="uk-UA" b="1">
                <a:solidFill>
                  <a:schemeClr val="bg1"/>
                </a:solidFill>
              </a:rPr>
              <a:t> сепаратистами було збито вертоліт </a:t>
            </a:r>
          </a:p>
          <a:p>
            <a:pPr>
              <a:defRPr/>
            </a:pPr>
            <a:r>
              <a:rPr lang="uk-UA" b="1">
                <a:solidFill>
                  <a:schemeClr val="bg1"/>
                </a:solidFill>
              </a:rPr>
              <a:t>МІ-8, який після розвантаження продуктів харчування та проведення ротації особового складу повертався з району гори Карачун.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3663" y="115888"/>
            <a:ext cx="8929687" cy="1873250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Загинуло 12 чоловік – 6 військовослужбовців Національної гвардії України, включаючи двох членів екіпажа гелікоптера та 6 представників спецпідрозділу МВС України, серед них генерал-майор </a:t>
            </a:r>
          </a:p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С. Кульчицький.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4640" b="10986"/>
          <a:stretch/>
        </p:blipFill>
        <p:spPr>
          <a:xfrm>
            <a:off x="1142995" y="2276872"/>
            <a:ext cx="6830886" cy="4327212"/>
          </a:xfrm>
          <a:prstGeom prst="rect">
            <a:avLst/>
          </a:prstGeom>
          <a:ln>
            <a:noFill/>
          </a:ln>
          <a:effectLst>
            <a:glow rad="495300">
              <a:schemeClr val="bg1">
                <a:alpha val="5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84857" y="260648"/>
            <a:ext cx="4550008" cy="3014971"/>
          </a:xfrm>
          <a:prstGeom prst="rect">
            <a:avLst/>
          </a:prstGeom>
          <a:ln>
            <a:noFill/>
          </a:ln>
          <a:effectLst>
            <a:glow rad="647700">
              <a:schemeClr val="bg1">
                <a:alpha val="26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02202" y="3573016"/>
            <a:ext cx="4572000" cy="3041742"/>
          </a:xfrm>
          <a:prstGeom prst="rect">
            <a:avLst/>
          </a:prstGeom>
          <a:ln>
            <a:noFill/>
          </a:ln>
          <a:effectLst>
            <a:glow rad="647700">
              <a:schemeClr val="bg1">
                <a:alpha val="26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5292725" y="1628775"/>
            <a:ext cx="3671888" cy="2940050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chemeClr val="bg1"/>
                </a:solidFill>
              </a:rPr>
              <a:t>В ніч на </a:t>
            </a:r>
            <a:r>
              <a:rPr lang="uk-UA" b="1">
                <a:solidFill>
                  <a:srgbClr val="FF0000"/>
                </a:solidFill>
              </a:rPr>
              <a:t>5 липня 2014 р. </a:t>
            </a:r>
            <a:r>
              <a:rPr lang="uk-UA" b="1">
                <a:solidFill>
                  <a:schemeClr val="bg1"/>
                </a:solidFill>
              </a:rPr>
              <a:t>терористи організовано залишили Слов'янськ.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3472" r="12954"/>
          <a:stretch/>
        </p:blipFill>
        <p:spPr>
          <a:xfrm>
            <a:off x="251520" y="260648"/>
            <a:ext cx="3672408" cy="3672408"/>
          </a:xfrm>
          <a:prstGeom prst="rect">
            <a:avLst/>
          </a:prstGeom>
          <a:ln>
            <a:noFill/>
          </a:ln>
          <a:effectLst>
            <a:glow rad="6096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51521" y="4077072"/>
            <a:ext cx="3672407" cy="2453378"/>
          </a:xfrm>
          <a:prstGeom prst="rect">
            <a:avLst/>
          </a:prstGeom>
          <a:ln>
            <a:noFill/>
          </a:ln>
          <a:effectLst>
            <a:glow rad="6096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4356100" y="404813"/>
            <a:ext cx="4608513" cy="5976937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chemeClr val="bg1"/>
                </a:solidFill>
              </a:rPr>
              <a:t>Відступ терористів дозволив українським військам увійти до міста, встановити державний </a:t>
            </a:r>
          </a:p>
          <a:p>
            <a:pPr>
              <a:defRPr/>
            </a:pPr>
            <a:r>
              <a:rPr lang="uk-UA" b="1">
                <a:solidFill>
                  <a:schemeClr val="bg1"/>
                </a:solidFill>
              </a:rPr>
              <a:t>прапор над міськадміністрацією, та розпочати місію з надання гуманітарної допомоги мешканцям міста.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535488" y="333375"/>
            <a:ext cx="4608512" cy="2973388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9 квітня 2014 р. </a:t>
            </a:r>
            <a:r>
              <a:rPr lang="uk-UA" b="1">
                <a:solidFill>
                  <a:schemeClr val="bg1"/>
                </a:solidFill>
              </a:rPr>
              <a:t>– після проголошення ДНР в Донецьку, мешканці </a:t>
            </a:r>
            <a:r>
              <a:rPr lang="uk-UA" b="1" u="sng">
                <a:solidFill>
                  <a:schemeClr val="bg1"/>
                </a:solidFill>
              </a:rPr>
              <a:t>Маріуполя </a:t>
            </a:r>
            <a:r>
              <a:rPr lang="uk-UA" b="1">
                <a:solidFill>
                  <a:schemeClr val="bg1"/>
                </a:solidFill>
              </a:rPr>
              <a:t>провели мітинг у підтримку цілісності України.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235981" y="3563681"/>
            <a:ext cx="5144331" cy="3073879"/>
          </a:xfrm>
          <a:prstGeom prst="rect">
            <a:avLst/>
          </a:prstGeom>
          <a:ln>
            <a:noFill/>
          </a:ln>
          <a:effectLst>
            <a:glow rad="622300">
              <a:schemeClr val="bg1">
                <a:alpha val="3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37704" y="368659"/>
            <a:ext cx="3996555" cy="2902114"/>
          </a:xfrm>
          <a:prstGeom prst="rect">
            <a:avLst/>
          </a:prstGeom>
          <a:ln>
            <a:noFill/>
          </a:ln>
          <a:effectLst>
            <a:glow rad="622300">
              <a:schemeClr val="bg1">
                <a:alpha val="3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/>
          </p:cNvSpPr>
          <p:nvPr>
            <p:ph type="body" sz="half" idx="4294967295"/>
          </p:nvPr>
        </p:nvSpPr>
        <p:spPr bwMode="auto">
          <a:xfrm>
            <a:off x="5508625" y="3860800"/>
            <a:ext cx="2971800" cy="1641475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uk-UA" sz="1400" b="1" smtClean="0">
                <a:solidFill>
                  <a:srgbClr val="FF0000"/>
                </a:solidFill>
                <a:effectLst/>
              </a:rPr>
              <a:t>З 13 квітня 2014 р. </a:t>
            </a:r>
            <a:r>
              <a:rPr lang="uk-UA" sz="1400" b="1" smtClean="0">
                <a:effectLst/>
              </a:rPr>
              <a:t>прапори ДНР вивішені на адмінбудівлях Маріуполя, розпочалися місцеві сутички, напади на українських активістів, мародерство.</a:t>
            </a:r>
            <a:br>
              <a:rPr lang="uk-UA" sz="1400" b="1" smtClean="0">
                <a:effectLst/>
              </a:rPr>
            </a:br>
            <a:endParaRPr lang="ru-RU" sz="1400" b="1" smtClean="0">
              <a:effectLst/>
            </a:endParaRPr>
          </a:p>
        </p:txBody>
      </p:sp>
      <p:pic>
        <p:nvPicPr>
          <p:cNvPr id="31746" name="Picture 5" descr="Картинки по запросу фото мариуполь под дн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412875"/>
            <a:ext cx="38893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AutoShape 9" descr="Картинки по запросу фото мариуполь под днр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48" name="AutoShape 11" descr="Картинки по запросу фото мариуполь под днр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49" name="AutoShape 13" descr="Картинки по запросу фото мариуполь под днр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50" name="AutoShape 17" descr="Картинки по запросу фото мариуполь под днр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51" name="AutoShape 19" descr="Картинки по запросу фото мариуполь под днр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52" name="AutoShape 21" descr="Картинки по запросу фото мариуполь под днр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53" name="AutoShape 23" descr="Картинки по запросу фото мариуполь под днр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1754" name="Picture 24" descr="Картинки по запросу фото мариуполь под дн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484313"/>
            <a:ext cx="283845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899025" y="252413"/>
            <a:ext cx="4065588" cy="627221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АТО</a:t>
            </a:r>
            <a:r>
              <a:rPr lang="uk-UA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система заходів, спрямованих на попередження, запобігання та припинення злочинних діянь, здійснюваних з терористичною метою, звільнення заручників, знешкодження терористів, мінімізацію наслідків терористичного акту чи іншого злочину, здійснюваного з терористичною метою.</a:t>
            </a:r>
            <a:endParaRPr lang="ru-RU" sz="2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8" y="993775"/>
            <a:ext cx="4865687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7190" r="5902" b="7011"/>
          <a:stretch/>
        </p:blipFill>
        <p:spPr>
          <a:xfrm>
            <a:off x="251520" y="332656"/>
            <a:ext cx="4536504" cy="3024336"/>
          </a:xfrm>
          <a:prstGeom prst="rect">
            <a:avLst/>
          </a:prstGeom>
          <a:ln>
            <a:noFill/>
          </a:ln>
          <a:effectLst>
            <a:glow rad="571500">
              <a:schemeClr val="bg1">
                <a:alpha val="3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r="3112"/>
          <a:stretch/>
        </p:blipFill>
        <p:spPr>
          <a:xfrm>
            <a:off x="251520" y="3717032"/>
            <a:ext cx="4536504" cy="2952328"/>
          </a:xfrm>
          <a:prstGeom prst="rect">
            <a:avLst/>
          </a:prstGeom>
          <a:ln>
            <a:noFill/>
          </a:ln>
          <a:effectLst>
            <a:glow rad="571500">
              <a:schemeClr val="bg1">
                <a:alpha val="3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5003800" y="1270000"/>
            <a:ext cx="3989388" cy="4391025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uk-UA" b="1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b="1">
                <a:solidFill>
                  <a:schemeClr val="bg1"/>
                </a:solidFill>
              </a:rPr>
              <a:t>Напередодні звільнення Маріуполя блокпости у передмісті контролювалися українськими військовими </a:t>
            </a:r>
            <a:endParaRPr lang="uk-UA" b="1">
              <a:solidFill>
                <a:srgbClr val="FF0000"/>
              </a:solidFill>
            </a:endParaRPr>
          </a:p>
          <a:p>
            <a:pPr algn="ctr">
              <a:defRPr/>
            </a:pPr>
            <a:endParaRPr lang="uk-UA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3884" r="590"/>
          <a:stretch/>
        </p:blipFill>
        <p:spPr>
          <a:xfrm>
            <a:off x="4860032" y="188640"/>
            <a:ext cx="3884347" cy="2736304"/>
          </a:xfrm>
          <a:prstGeom prst="rect">
            <a:avLst/>
          </a:prstGeom>
          <a:ln>
            <a:noFill/>
          </a:ln>
          <a:effectLst>
            <a:glow rad="5080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1126" t="4146" r="679" b="-239"/>
          <a:stretch/>
        </p:blipFill>
        <p:spPr>
          <a:xfrm>
            <a:off x="323528" y="4005064"/>
            <a:ext cx="4320480" cy="2641404"/>
          </a:xfrm>
          <a:prstGeom prst="rect">
            <a:avLst/>
          </a:prstGeom>
          <a:ln>
            <a:noFill/>
          </a:ln>
          <a:effectLst>
            <a:glow rad="5080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932040" y="4005064"/>
            <a:ext cx="3861953" cy="2641404"/>
          </a:xfrm>
          <a:prstGeom prst="rect">
            <a:avLst/>
          </a:prstGeom>
          <a:ln>
            <a:noFill/>
          </a:ln>
          <a:effectLst>
            <a:glow rad="5080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45692" y="188640"/>
            <a:ext cx="4217848" cy="2736304"/>
          </a:xfrm>
          <a:prstGeom prst="rect">
            <a:avLst/>
          </a:prstGeom>
          <a:ln>
            <a:noFill/>
          </a:ln>
          <a:effectLst>
            <a:glow rad="5080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260350" y="3068638"/>
            <a:ext cx="8485188" cy="796925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13 червня 2014 р. </a:t>
            </a:r>
            <a:r>
              <a:rPr lang="uk-UA" b="1">
                <a:solidFill>
                  <a:schemeClr val="bg1"/>
                </a:solidFill>
              </a:rPr>
              <a:t>– звільнення Маріуполя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148263" y="836613"/>
            <a:ext cx="3671887" cy="504031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rgbClr val="FF0000"/>
                </a:solidFill>
              </a:rPr>
              <a:t>11 травня 2014 р. </a:t>
            </a:r>
            <a:r>
              <a:rPr lang="uk-UA" b="1">
                <a:solidFill>
                  <a:schemeClr val="bg1"/>
                </a:solidFill>
              </a:rPr>
              <a:t>в </a:t>
            </a:r>
            <a:r>
              <a:rPr lang="uk-UA" b="1" u="sng">
                <a:solidFill>
                  <a:schemeClr val="bg1"/>
                </a:solidFill>
              </a:rPr>
              <a:t>Дебальцево</a:t>
            </a:r>
            <a:r>
              <a:rPr lang="uk-UA" b="1">
                <a:solidFill>
                  <a:schemeClr val="bg1"/>
                </a:solidFill>
              </a:rPr>
              <a:t> пройшов референдум про статус ДНР.</a:t>
            </a:r>
            <a:endParaRPr lang="uk-UA" b="1">
              <a:solidFill>
                <a:srgbClr val="5C64B7"/>
              </a:solidFill>
            </a:endParaRPr>
          </a:p>
        </p:txBody>
      </p:sp>
      <p:pic>
        <p:nvPicPr>
          <p:cNvPr id="34818" name="Рисунок 1"/>
          <p:cNvPicPr>
            <a:picLocks noChangeAspect="1"/>
          </p:cNvPicPr>
          <p:nvPr/>
        </p:nvPicPr>
        <p:blipFill>
          <a:blip r:embed="rId2"/>
          <a:srcRect l="1578" r="-2"/>
          <a:stretch>
            <a:fillRect/>
          </a:stretch>
        </p:blipFill>
        <p:spPr bwMode="auto">
          <a:xfrm>
            <a:off x="227013" y="246063"/>
            <a:ext cx="4632325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3"/>
          <p:cNvPicPr>
            <a:picLocks noChangeAspect="1"/>
          </p:cNvPicPr>
          <p:nvPr/>
        </p:nvPicPr>
        <p:blipFill>
          <a:blip r:embed="rId3"/>
          <a:srcRect b="5716"/>
          <a:stretch>
            <a:fillRect/>
          </a:stretch>
        </p:blipFill>
        <p:spPr bwMode="auto">
          <a:xfrm>
            <a:off x="250825" y="3644900"/>
            <a:ext cx="46116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0" y="5707063"/>
            <a:ext cx="8751888" cy="1150937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Бої за Дебальцево   </a:t>
            </a:r>
            <a:r>
              <a:rPr lang="uk-UA" b="1">
                <a:solidFill>
                  <a:srgbClr val="FF0000"/>
                </a:solidFill>
              </a:rPr>
              <a:t>кінець літа 2014 р.- зима 2015 р.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075025" y="260648"/>
            <a:ext cx="6960096" cy="5220072"/>
          </a:xfrm>
          <a:prstGeom prst="rect">
            <a:avLst/>
          </a:prstGeom>
          <a:ln>
            <a:noFill/>
          </a:ln>
          <a:effectLst>
            <a:glow rad="4191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288" y="3789363"/>
            <a:ext cx="8535987" cy="273526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rgbClr val="FF0000"/>
                </a:solidFill>
              </a:rPr>
              <a:t>17 лютого 2015 р. </a:t>
            </a:r>
            <a:r>
              <a:rPr lang="uk-UA" b="1">
                <a:solidFill>
                  <a:schemeClr val="bg1"/>
                </a:solidFill>
              </a:rPr>
              <a:t>- Президент України Петро Порошенко, особисто провівши реконосцировку під Дебальцевим, заявив, що Збройні сили України разом з Нацгвардією України завершили операцію по плановому та організованому виводу частини підрозділів.</a:t>
            </a:r>
            <a:r>
              <a:rPr lang="uk-UA" b="1">
                <a:solidFill>
                  <a:srgbClr val="FF0000"/>
                </a:solidFill>
              </a:rPr>
              <a:t> </a:t>
            </a:r>
            <a:endParaRPr lang="uk-UA" b="1">
              <a:solidFill>
                <a:srgbClr val="5C64B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8683" r="11688"/>
          <a:stretch/>
        </p:blipFill>
        <p:spPr>
          <a:xfrm>
            <a:off x="1624757" y="265411"/>
            <a:ext cx="6624736" cy="3384376"/>
          </a:xfrm>
          <a:prstGeom prst="rect">
            <a:avLst/>
          </a:prstGeom>
          <a:ln>
            <a:noFill/>
          </a:ln>
          <a:effectLst>
            <a:glow rad="393700">
              <a:schemeClr val="bg1">
                <a:alpha val="44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-406" t="3983" b="6041"/>
          <a:stretch/>
        </p:blipFill>
        <p:spPr>
          <a:xfrm>
            <a:off x="251520" y="620688"/>
            <a:ext cx="8640960" cy="5688632"/>
          </a:xfrm>
          <a:prstGeom prst="rect">
            <a:avLst/>
          </a:prstGeom>
          <a:ln>
            <a:noFill/>
          </a:ln>
          <a:effectLst>
            <a:glow rad="393700">
              <a:schemeClr val="bg1">
                <a:alpha val="42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7891" name="TextBox 3"/>
          <p:cNvSpPr txBox="1">
            <a:spLocks noChangeArrowheads="1"/>
          </p:cNvSpPr>
          <p:nvPr/>
        </p:nvSpPr>
        <p:spPr bwMode="auto">
          <a:xfrm>
            <a:off x="611188" y="765175"/>
            <a:ext cx="8247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chemeClr val="bg1"/>
                </a:solidFill>
                <a:latin typeface="Palatino Linotype" pitchFamily="18" charset="0"/>
              </a:rPr>
              <a:t>Президент Петро Порошенко під час робочої поїздки на Донбас, </a:t>
            </a:r>
          </a:p>
          <a:p>
            <a:pPr algn="r"/>
            <a:r>
              <a:rPr lang="uk-UA" b="1">
                <a:solidFill>
                  <a:schemeClr val="bg1"/>
                </a:solidFill>
                <a:latin typeface="Palatino Linotype" pitchFamily="18" charset="0"/>
              </a:rPr>
              <a:t>20 червня 2014 р.</a:t>
            </a:r>
            <a:endParaRPr lang="ru-RU" b="1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2875" y="5013325"/>
            <a:ext cx="8843963" cy="1763713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26 червня на 27 червня 2014 р. </a:t>
            </a:r>
            <a:r>
              <a:rPr lang="uk-UA" b="1">
                <a:solidFill>
                  <a:schemeClr val="bg1"/>
                </a:solidFill>
              </a:rPr>
              <a:t>– поблизу Слов'янська, в районі селища </a:t>
            </a:r>
            <a:r>
              <a:rPr lang="uk-UA" b="1" u="sng">
                <a:solidFill>
                  <a:schemeClr val="bg1"/>
                </a:solidFill>
              </a:rPr>
              <a:t>Мирне</a:t>
            </a:r>
            <a:r>
              <a:rPr lang="uk-UA" b="1">
                <a:solidFill>
                  <a:schemeClr val="bg1"/>
                </a:solidFill>
              </a:rPr>
              <a:t>, проросійськими бойовиками було здійснено штурм блок-посту Збройних сил України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4273" r="5534" b="8564"/>
          <a:stretch/>
        </p:blipFill>
        <p:spPr>
          <a:xfrm>
            <a:off x="4716016" y="260648"/>
            <a:ext cx="4176464" cy="2188084"/>
          </a:xfrm>
          <a:prstGeom prst="rect">
            <a:avLst/>
          </a:prstGeom>
          <a:ln>
            <a:noFill/>
          </a:ln>
          <a:effectLst>
            <a:glow rad="533400">
              <a:schemeClr val="bg1">
                <a:alpha val="37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13552" t="13531" b="13301"/>
          <a:stretch/>
        </p:blipFill>
        <p:spPr>
          <a:xfrm>
            <a:off x="251520" y="260648"/>
            <a:ext cx="4176465" cy="2188084"/>
          </a:xfrm>
          <a:prstGeom prst="rect">
            <a:avLst/>
          </a:prstGeom>
          <a:ln>
            <a:noFill/>
          </a:ln>
          <a:effectLst>
            <a:glow rad="533400">
              <a:schemeClr val="bg1">
                <a:alpha val="37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t="35445" b="36498"/>
          <a:stretch/>
        </p:blipFill>
        <p:spPr>
          <a:xfrm>
            <a:off x="1921745" y="2636912"/>
            <a:ext cx="5286061" cy="2160240"/>
          </a:xfrm>
          <a:prstGeom prst="rect">
            <a:avLst/>
          </a:prstGeom>
          <a:ln>
            <a:noFill/>
          </a:ln>
          <a:effectLst>
            <a:glow rad="533400">
              <a:schemeClr val="bg1">
                <a:alpha val="37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690" r="5145"/>
          <a:stretch/>
        </p:blipFill>
        <p:spPr>
          <a:xfrm>
            <a:off x="179768" y="442764"/>
            <a:ext cx="4565028" cy="5472608"/>
          </a:xfrm>
          <a:prstGeom prst="rect">
            <a:avLst/>
          </a:prstGeom>
          <a:ln>
            <a:noFill/>
          </a:ln>
          <a:effectLst>
            <a:glow rad="1905000">
              <a:schemeClr val="bg1">
                <a:alpha val="3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4959350" y="260350"/>
            <a:ext cx="3995738" cy="6337300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Наслідки нападу на Мирне               26 червня 2014 р.:</a:t>
            </a:r>
          </a:p>
          <a:p>
            <a:pPr>
              <a:buFont typeface="Arial" charset="0"/>
              <a:buChar char="•"/>
              <a:defRPr/>
            </a:pPr>
            <a:r>
              <a:rPr lang="uk-UA" b="1">
                <a:solidFill>
                  <a:schemeClr val="bg1"/>
                </a:solidFill>
              </a:rPr>
              <a:t>1 танк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uk-UA" b="1">
                <a:solidFill>
                  <a:schemeClr val="bg1"/>
                </a:solidFill>
              </a:rPr>
              <a:t>ЗСУ був знищений;</a:t>
            </a:r>
          </a:p>
          <a:p>
            <a:pPr>
              <a:buFont typeface="Arial" charset="0"/>
              <a:buChar char="•"/>
              <a:defRPr/>
            </a:pPr>
            <a:r>
              <a:rPr lang="uk-UA" b="1">
                <a:solidFill>
                  <a:schemeClr val="bg1"/>
                </a:solidFill>
              </a:rPr>
              <a:t>1 танк ЗСУ захоплений;</a:t>
            </a:r>
          </a:p>
          <a:p>
            <a:pPr>
              <a:buFont typeface="Arial" charset="0"/>
              <a:buChar char="•"/>
              <a:defRPr/>
            </a:pPr>
            <a:r>
              <a:rPr lang="uk-UA" b="1">
                <a:solidFill>
                  <a:schemeClr val="bg1"/>
                </a:solidFill>
              </a:rPr>
              <a:t>загинуло 4 українських військових;</a:t>
            </a:r>
          </a:p>
          <a:p>
            <a:pPr>
              <a:buFont typeface="Arial" charset="0"/>
              <a:buChar char="•"/>
              <a:defRPr/>
            </a:pPr>
            <a:r>
              <a:rPr lang="uk-UA" b="1">
                <a:solidFill>
                  <a:schemeClr val="bg1"/>
                </a:solidFill>
              </a:rPr>
              <a:t>5 українських солдат поранено;</a:t>
            </a:r>
          </a:p>
          <a:p>
            <a:pPr>
              <a:buFont typeface="Arial" charset="0"/>
              <a:buChar char="•"/>
              <a:defRPr/>
            </a:pPr>
            <a:r>
              <a:rPr lang="uk-UA" b="1">
                <a:solidFill>
                  <a:schemeClr val="bg1"/>
                </a:solidFill>
              </a:rPr>
              <a:t>бойовиками підбито 4 українські БТР;</a:t>
            </a:r>
          </a:p>
          <a:p>
            <a:pPr>
              <a:buFont typeface="Arial" charset="0"/>
              <a:buChar char="•"/>
              <a:defRPr/>
            </a:pPr>
            <a:r>
              <a:rPr lang="uk-UA" b="1">
                <a:solidFill>
                  <a:schemeClr val="bg1"/>
                </a:solidFill>
              </a:rPr>
              <a:t>знищено 1 міномет ЗСУ.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179388" y="5876925"/>
            <a:ext cx="456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Palatino Linotype" pitchFamily="18" charset="0"/>
              </a:rPr>
              <a:t>Сквер Пам'яті у Мирному на честь </a:t>
            </a:r>
          </a:p>
          <a:p>
            <a:pPr algn="ctr"/>
            <a:r>
              <a:rPr lang="uk-UA" b="1">
                <a:latin typeface="Palatino Linotype" pitchFamily="18" charset="0"/>
              </a:rPr>
              <a:t>загиблих на блокпосту №1</a:t>
            </a:r>
            <a:endParaRPr lang="ru-RU" b="1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r="12613"/>
          <a:stretch/>
        </p:blipFill>
        <p:spPr>
          <a:xfrm>
            <a:off x="179512" y="3645024"/>
            <a:ext cx="4752528" cy="3024336"/>
          </a:xfrm>
          <a:prstGeom prst="rect">
            <a:avLst/>
          </a:prstGeom>
          <a:ln>
            <a:noFill/>
          </a:ln>
          <a:effectLst>
            <a:glow rad="800100">
              <a:schemeClr val="bg1">
                <a:alpha val="25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1109" r="595"/>
          <a:stretch/>
        </p:blipFill>
        <p:spPr>
          <a:xfrm>
            <a:off x="179512" y="319386"/>
            <a:ext cx="4752528" cy="3096343"/>
          </a:xfrm>
          <a:prstGeom prst="rect">
            <a:avLst/>
          </a:prstGeom>
          <a:ln>
            <a:noFill/>
          </a:ln>
          <a:effectLst>
            <a:glow rad="800100">
              <a:schemeClr val="bg1">
                <a:alpha val="25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5292725" y="981075"/>
            <a:ext cx="3678238" cy="4535488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rgbClr val="FF0000"/>
                </a:solidFill>
              </a:rPr>
              <a:t>18 серпня 2014 р </a:t>
            </a:r>
            <a:r>
              <a:rPr lang="uk-UA" b="1">
                <a:solidFill>
                  <a:schemeClr val="bg1"/>
                </a:solidFill>
              </a:rPr>
              <a:t>– українські військові, що значною мірою складалися з добровольчих батальйонів, увійшли в </a:t>
            </a:r>
            <a:r>
              <a:rPr lang="uk-UA" b="1" u="sng">
                <a:solidFill>
                  <a:schemeClr val="bg1"/>
                </a:solidFill>
              </a:rPr>
              <a:t>Іловайськ</a:t>
            </a:r>
            <a:r>
              <a:rPr lang="uk-UA" b="1">
                <a:solidFill>
                  <a:schemeClr val="bg1"/>
                </a:solidFill>
              </a:rPr>
              <a:t>. Взято під контроль більшу частину міста.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67544" y="193697"/>
            <a:ext cx="4156368" cy="2770912"/>
          </a:xfrm>
          <a:prstGeom prst="rect">
            <a:avLst/>
          </a:prstGeom>
          <a:ln>
            <a:noFill/>
          </a:ln>
          <a:effectLst>
            <a:glow rad="431800">
              <a:schemeClr val="bg1">
                <a:alpha val="23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3470" t="5003" r="2328"/>
          <a:stretch/>
        </p:blipFill>
        <p:spPr>
          <a:xfrm>
            <a:off x="2279088" y="3140968"/>
            <a:ext cx="4680488" cy="2653198"/>
          </a:xfrm>
          <a:prstGeom prst="rect">
            <a:avLst/>
          </a:prstGeom>
          <a:ln>
            <a:noFill/>
          </a:ln>
          <a:effectLst>
            <a:glow rad="431800">
              <a:schemeClr val="bg1">
                <a:alpha val="23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860032" y="193697"/>
            <a:ext cx="3687807" cy="2765855"/>
          </a:xfrm>
          <a:prstGeom prst="rect">
            <a:avLst/>
          </a:prstGeom>
          <a:ln>
            <a:noFill/>
          </a:ln>
          <a:effectLst>
            <a:glow rad="431800">
              <a:schemeClr val="bg1">
                <a:alpha val="23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250825" y="5951538"/>
            <a:ext cx="8736013" cy="64611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 Через вхід значних регулярних російських військ у тил українських сил, а також дезертирство частини підрозділів, утворився Іловайський котел (оточення іловайського угрупування українських військ).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0825" y="5373688"/>
            <a:ext cx="8713788" cy="1295400"/>
          </a:xfrm>
          <a:prstGeom prst="roundRect">
            <a:avLst>
              <a:gd name="adj" fmla="val 22943"/>
            </a:avLst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6 квітня</a:t>
            </a:r>
            <a:r>
              <a:rPr lang="en-US" b="1">
                <a:solidFill>
                  <a:srgbClr val="FF0000"/>
                </a:solidFill>
              </a:rPr>
              <a:t> 2014</a:t>
            </a:r>
            <a:r>
              <a:rPr lang="uk-UA" b="1">
                <a:solidFill>
                  <a:srgbClr val="FF0000"/>
                </a:solidFill>
              </a:rPr>
              <a:t> р.</a:t>
            </a:r>
            <a:r>
              <a:rPr lang="uk-UA" b="1">
                <a:solidFill>
                  <a:schemeClr val="bg1"/>
                </a:solidFill>
              </a:rPr>
              <a:t>– почались активні захоплення адміністративних будівель у Донецьку.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b="11076"/>
          <a:stretch/>
        </p:blipFill>
        <p:spPr>
          <a:xfrm>
            <a:off x="792535" y="541317"/>
            <a:ext cx="7920879" cy="4649064"/>
          </a:xfrm>
          <a:prstGeom prst="rect">
            <a:avLst/>
          </a:prstGeom>
          <a:ln>
            <a:noFill/>
          </a:ln>
          <a:effectLst>
            <a:glow rad="495300">
              <a:schemeClr val="bg1">
                <a:alpha val="4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051720" y="1296473"/>
            <a:ext cx="5373216" cy="5373216"/>
          </a:xfrm>
          <a:prstGeom prst="rect">
            <a:avLst/>
          </a:prstGeom>
          <a:ln>
            <a:noFill/>
          </a:ln>
          <a:effectLst>
            <a:glow rad="711200">
              <a:schemeClr val="bg1">
                <a:alpha val="3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179388" y="260350"/>
            <a:ext cx="8202612" cy="900113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Обстановка під Іловайськом на </a:t>
            </a:r>
            <a:r>
              <a:rPr lang="uk-UA" b="1">
                <a:solidFill>
                  <a:srgbClr val="FF0000"/>
                </a:solidFill>
              </a:rPr>
              <a:t>23 серпня 2014 р.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1"/>
          <p:cNvPicPr>
            <a:picLocks noChangeAspect="1"/>
          </p:cNvPicPr>
          <p:nvPr/>
        </p:nvPicPr>
        <p:blipFill>
          <a:blip r:embed="rId2"/>
          <a:srcRect t="7231"/>
          <a:stretch>
            <a:fillRect/>
          </a:stretch>
        </p:blipFill>
        <p:spPr bwMode="auto">
          <a:xfrm>
            <a:off x="0" y="992188"/>
            <a:ext cx="91440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20688" y="119063"/>
            <a:ext cx="8328025" cy="763587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24 серпня 2014 р. </a:t>
            </a:r>
            <a:r>
              <a:rPr lang="uk-UA" b="1">
                <a:solidFill>
                  <a:schemeClr val="bg1"/>
                </a:solidFill>
              </a:rPr>
              <a:t>Сили сторін перед вторгненням.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288" y="5300663"/>
            <a:ext cx="8424862" cy="140811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23-24 серпня 2014 р. </a:t>
            </a:r>
            <a:r>
              <a:rPr lang="uk-UA" b="1">
                <a:solidFill>
                  <a:schemeClr val="bg1"/>
                </a:solidFill>
              </a:rPr>
              <a:t>– почалося масове вторгнення регулярних російських військ РФ на територію України.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30610" y="348530"/>
            <a:ext cx="7992888" cy="4752528"/>
          </a:xfrm>
          <a:prstGeom prst="rect">
            <a:avLst/>
          </a:prstGeom>
          <a:ln>
            <a:noFill/>
          </a:ln>
          <a:effectLst>
            <a:glow rad="977900">
              <a:schemeClr val="bg1">
                <a:alpha val="27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388" y="0"/>
            <a:ext cx="8521700" cy="1368425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Серпень 2014 р. </a:t>
            </a:r>
            <a:r>
              <a:rPr lang="uk-UA" b="1">
                <a:solidFill>
                  <a:schemeClr val="bg1"/>
                </a:solidFill>
              </a:rPr>
              <a:t>– на полях боїв війни на Донбасі з'являються зразки винятково російської бронетехніки.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2450" t="13303" r="2773" b="2602"/>
          <a:stretch/>
        </p:blipFill>
        <p:spPr>
          <a:xfrm>
            <a:off x="1917027" y="1772816"/>
            <a:ext cx="5331417" cy="4881967"/>
          </a:xfrm>
          <a:prstGeom prst="rect">
            <a:avLst/>
          </a:prstGeom>
          <a:ln>
            <a:noFill/>
          </a:ln>
          <a:effectLst>
            <a:glow rad="7366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b="18111"/>
          <a:stretch/>
        </p:blipFill>
        <p:spPr>
          <a:xfrm>
            <a:off x="179512" y="1340768"/>
            <a:ext cx="4073178" cy="3960440"/>
          </a:xfrm>
          <a:prstGeom prst="rect">
            <a:avLst/>
          </a:prstGeom>
          <a:ln>
            <a:noFill/>
          </a:ln>
          <a:effectLst>
            <a:glow rad="1549400">
              <a:schemeClr val="bg1">
                <a:alpha val="4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b="16541"/>
          <a:stretch/>
        </p:blipFill>
        <p:spPr>
          <a:xfrm>
            <a:off x="4644008" y="1340768"/>
            <a:ext cx="4026405" cy="3960440"/>
          </a:xfrm>
          <a:prstGeom prst="rect">
            <a:avLst/>
          </a:prstGeom>
          <a:ln>
            <a:noFill/>
          </a:ln>
          <a:effectLst>
            <a:glow rad="1549400">
              <a:schemeClr val="bg1">
                <a:alpha val="4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300038" y="5805488"/>
            <a:ext cx="8585200" cy="719137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 Іловайський котел.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55" y="692696"/>
            <a:ext cx="9118488" cy="369332"/>
          </a:xfrm>
          <a:prstGeom prst="rect">
            <a:avLst/>
          </a:prstGeom>
          <a:noFill/>
          <a:effectLst>
            <a:glow rad="1549400">
              <a:schemeClr val="bg1">
                <a:alpha val="48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latin typeface="+mn-lt"/>
              </a:rPr>
              <a:t>В боях під Іловайськом була знищена більша частина української техніки.</a:t>
            </a:r>
            <a:endParaRPr lang="ru-RU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79512" y="548680"/>
            <a:ext cx="4392488" cy="4104456"/>
          </a:xfrm>
          <a:prstGeom prst="rect">
            <a:avLst/>
          </a:prstGeom>
          <a:ln>
            <a:noFill/>
          </a:ln>
          <a:effectLst>
            <a:glow rad="863600">
              <a:schemeClr val="bg1">
                <a:alpha val="1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4865"/>
          <a:stretch/>
        </p:blipFill>
        <p:spPr>
          <a:xfrm>
            <a:off x="4788024" y="548680"/>
            <a:ext cx="4102519" cy="4104456"/>
          </a:xfrm>
          <a:prstGeom prst="rect">
            <a:avLst/>
          </a:prstGeom>
          <a:ln>
            <a:noFill/>
          </a:ln>
          <a:effectLst>
            <a:glow rad="863600">
              <a:schemeClr val="bg1">
                <a:alpha val="1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971550" y="4868863"/>
            <a:ext cx="7200900" cy="165576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Серпень 2014 р. </a:t>
            </a:r>
            <a:r>
              <a:rPr lang="uk-UA" b="1">
                <a:solidFill>
                  <a:schemeClr val="bg1"/>
                </a:solidFill>
              </a:rPr>
              <a:t>– вихід з Іловайського котла.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850" y="4076700"/>
            <a:ext cx="8640763" cy="2592388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3000" b="1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За офіційними даними в боях за Іловайськ:</a:t>
            </a:r>
          </a:p>
          <a:p>
            <a:pPr algn="just">
              <a:buFont typeface="Arial" charset="0"/>
              <a:buChar char="•"/>
              <a:defRPr/>
            </a:pPr>
            <a:r>
              <a:rPr lang="uk-UA" b="1">
                <a:solidFill>
                  <a:srgbClr val="FF0000"/>
                </a:solidFill>
              </a:rPr>
              <a:t>загинули 366 українських воїнів;</a:t>
            </a:r>
          </a:p>
          <a:p>
            <a:pPr algn="just">
              <a:buFont typeface="Arial" charset="0"/>
              <a:buChar char="•"/>
              <a:defRPr/>
            </a:pPr>
            <a:r>
              <a:rPr lang="uk-UA" b="1">
                <a:solidFill>
                  <a:srgbClr val="FF0000"/>
                </a:solidFill>
              </a:rPr>
              <a:t>158 – зникли безвісті;</a:t>
            </a:r>
          </a:p>
          <a:p>
            <a:pPr algn="just">
              <a:buFont typeface="Arial" charset="0"/>
              <a:buChar char="•"/>
              <a:defRPr/>
            </a:pPr>
            <a:r>
              <a:rPr lang="uk-UA" b="1">
                <a:solidFill>
                  <a:srgbClr val="FF0000"/>
                </a:solidFill>
              </a:rPr>
              <a:t>429 – отримали поранення;</a:t>
            </a:r>
          </a:p>
          <a:p>
            <a:pPr algn="just">
              <a:buFont typeface="Arial" charset="0"/>
              <a:buChar char="•"/>
              <a:defRPr/>
            </a:pPr>
            <a:r>
              <a:rPr lang="uk-UA" b="1">
                <a:solidFill>
                  <a:srgbClr val="FF0000"/>
                </a:solidFill>
              </a:rPr>
              <a:t>300- потрапили у полон.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51500" y="188913"/>
            <a:ext cx="3241675" cy="374491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chemeClr val="bg1"/>
                </a:solidFill>
              </a:rPr>
              <a:t>Військова техніка на суму майже 300 млн. гривень була знищена. Бої під Іловайськом тривали </a:t>
            </a:r>
            <a:r>
              <a:rPr lang="en-US" b="1">
                <a:solidFill>
                  <a:schemeClr val="bg1"/>
                </a:solidFill>
              </a:rPr>
              <a:t>24</a:t>
            </a:r>
            <a:r>
              <a:rPr lang="uk-UA" b="1">
                <a:solidFill>
                  <a:schemeClr val="bg1"/>
                </a:solidFill>
              </a:rPr>
              <a:t> дні.</a:t>
            </a:r>
            <a:endParaRPr lang="ru-RU" b="1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4843" b="8032"/>
          <a:stretch/>
        </p:blipFill>
        <p:spPr>
          <a:xfrm>
            <a:off x="184275" y="262235"/>
            <a:ext cx="5143499" cy="3600400"/>
          </a:xfrm>
          <a:prstGeom prst="rect">
            <a:avLst/>
          </a:prstGeom>
          <a:ln>
            <a:noFill/>
          </a:ln>
          <a:effectLst>
            <a:glow rad="533400">
              <a:schemeClr val="bg1">
                <a:alpha val="3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388" y="5157788"/>
            <a:ext cx="8785225" cy="1295400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На початку </a:t>
            </a:r>
            <a:r>
              <a:rPr lang="uk-UA" b="1">
                <a:solidFill>
                  <a:srgbClr val="FF0000"/>
                </a:solidFill>
              </a:rPr>
              <a:t>вересня 2014 р. </a:t>
            </a:r>
            <a:r>
              <a:rPr lang="uk-UA" b="1">
                <a:solidFill>
                  <a:schemeClr val="bg1"/>
                </a:solidFill>
              </a:rPr>
              <a:t>в районі </a:t>
            </a:r>
            <a:r>
              <a:rPr lang="uk-UA" b="1" u="sng">
                <a:solidFill>
                  <a:schemeClr val="bg1"/>
                </a:solidFill>
              </a:rPr>
              <a:t>Широкіно</a:t>
            </a:r>
            <a:r>
              <a:rPr lang="uk-UA" b="1">
                <a:solidFill>
                  <a:schemeClr val="bg1"/>
                </a:solidFill>
              </a:rPr>
              <a:t> розгорнулися запеклі бої між силами ДНР і України</a:t>
            </a:r>
          </a:p>
        </p:txBody>
      </p:sp>
      <p:pic>
        <p:nvPicPr>
          <p:cNvPr id="5017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60350"/>
            <a:ext cx="83534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180013" y="1125538"/>
            <a:ext cx="3816350" cy="4103687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rgbClr val="FF0000"/>
                </a:solidFill>
              </a:rPr>
              <a:t>5 вересня 2014 р. </a:t>
            </a:r>
            <a:r>
              <a:rPr lang="uk-UA" b="1">
                <a:solidFill>
                  <a:schemeClr val="bg1"/>
                </a:solidFill>
              </a:rPr>
              <a:t>прихильники ДНР взяли Широкіно під свій контроль.</a:t>
            </a:r>
            <a:endParaRPr lang="uk-UA" b="1">
              <a:solidFill>
                <a:srgbClr val="5C64B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3528" y="260648"/>
            <a:ext cx="4543286" cy="3024337"/>
          </a:xfrm>
          <a:prstGeom prst="rect">
            <a:avLst/>
          </a:prstGeom>
          <a:ln>
            <a:noFill/>
          </a:ln>
          <a:effectLst>
            <a:glow rad="635000">
              <a:schemeClr val="bg1">
                <a:alpha val="34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3528" y="3429000"/>
            <a:ext cx="4543286" cy="3187628"/>
          </a:xfrm>
          <a:prstGeom prst="rect">
            <a:avLst/>
          </a:prstGeom>
          <a:ln>
            <a:noFill/>
          </a:ln>
          <a:effectLst>
            <a:glow rad="635000">
              <a:schemeClr val="bg1">
                <a:alpha val="34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850" y="5013325"/>
            <a:ext cx="8496300" cy="1655763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rgbClr val="FF0000"/>
                </a:solidFill>
              </a:rPr>
              <a:t>10 лютого 2015 р. </a:t>
            </a:r>
            <a:r>
              <a:rPr lang="uk-UA" b="1">
                <a:solidFill>
                  <a:schemeClr val="bg1"/>
                </a:solidFill>
              </a:rPr>
              <a:t>полк “Азов” Національної гвардії України  почав наступ у напрямку до Широкіно і Саханка.</a:t>
            </a:r>
            <a:r>
              <a:rPr lang="uk-UA" sz="3000" b="1">
                <a:solidFill>
                  <a:schemeClr val="bg1"/>
                </a:solidFill>
              </a:rPr>
              <a:t> </a:t>
            </a:r>
            <a:endParaRPr lang="uk-UA" sz="2800" b="1">
              <a:solidFill>
                <a:srgbClr val="5C64B7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11242" r="7041" b="5508"/>
          <a:stretch/>
        </p:blipFill>
        <p:spPr>
          <a:xfrm>
            <a:off x="251520" y="260648"/>
            <a:ext cx="3960440" cy="2592288"/>
          </a:xfrm>
          <a:prstGeom prst="rect">
            <a:avLst/>
          </a:prstGeom>
          <a:ln>
            <a:noFill/>
          </a:ln>
          <a:effectLst>
            <a:glow rad="469900">
              <a:schemeClr val="bg1">
                <a:alpha val="36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6594" t="7015" r="6594" b="5590"/>
          <a:stretch/>
        </p:blipFill>
        <p:spPr>
          <a:xfrm>
            <a:off x="2123728" y="2564904"/>
            <a:ext cx="4320480" cy="2304256"/>
          </a:xfrm>
          <a:prstGeom prst="rect">
            <a:avLst/>
          </a:prstGeom>
          <a:ln>
            <a:noFill/>
          </a:ln>
          <a:effectLst>
            <a:glow rad="469900">
              <a:schemeClr val="bg1">
                <a:alpha val="36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644008" y="260648"/>
            <a:ext cx="4097299" cy="2592288"/>
          </a:xfrm>
          <a:prstGeom prst="rect">
            <a:avLst/>
          </a:prstGeom>
          <a:ln>
            <a:noFill/>
          </a:ln>
          <a:effectLst>
            <a:glow rad="469900">
              <a:schemeClr val="bg1">
                <a:alpha val="36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7975" y="5445125"/>
            <a:ext cx="8512175" cy="1223963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6 квітня 2014 р. </a:t>
            </a:r>
            <a:r>
              <a:rPr lang="uk-UA" b="1">
                <a:solidFill>
                  <a:schemeClr val="bg1"/>
                </a:solidFill>
              </a:rPr>
              <a:t>– активні захоплення адміністративних будівель у Луганську.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67544" y="428604"/>
            <a:ext cx="8064896" cy="4786346"/>
          </a:xfrm>
          <a:prstGeom prst="rect">
            <a:avLst/>
          </a:prstGeom>
          <a:ln>
            <a:noFill/>
          </a:ln>
          <a:effectLst>
            <a:glow rad="457200">
              <a:schemeClr val="bg1">
                <a:alpha val="39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68313" y="4868863"/>
            <a:ext cx="8207375" cy="1728787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20 вересня 2014 р. </a:t>
            </a:r>
            <a:r>
              <a:rPr lang="uk-UA" b="1">
                <a:solidFill>
                  <a:schemeClr val="bg1"/>
                </a:solidFill>
              </a:rPr>
              <a:t>– учасники контактної групи в Мінську, на переговорах, узгодили </a:t>
            </a:r>
            <a:r>
              <a:rPr lang="uk-UA" b="1">
                <a:solidFill>
                  <a:srgbClr val="002060"/>
                </a:solidFill>
              </a:rPr>
              <a:t>меморандум</a:t>
            </a:r>
            <a:r>
              <a:rPr lang="uk-UA" b="1">
                <a:solidFill>
                  <a:schemeClr val="bg1"/>
                </a:solidFill>
              </a:rPr>
              <a:t>, що складається з дев'яти пунктів параметрів перемир'я</a:t>
            </a:r>
            <a:r>
              <a:rPr lang="uk-UA" sz="2800" b="1">
                <a:solidFill>
                  <a:schemeClr val="bg1"/>
                </a:solidFill>
              </a:rPr>
              <a:t>.</a:t>
            </a:r>
            <a:endParaRPr lang="ru-RU" sz="2800" b="1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10277" b="10241"/>
          <a:stretch/>
        </p:blipFill>
        <p:spPr>
          <a:xfrm>
            <a:off x="569226" y="332656"/>
            <a:ext cx="8005547" cy="4248472"/>
          </a:xfrm>
          <a:prstGeom prst="rect">
            <a:avLst/>
          </a:prstGeom>
          <a:ln>
            <a:noFill/>
          </a:ln>
          <a:effectLst>
            <a:glow rad="5461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1"/>
          <p:cNvPicPr>
            <a:picLocks noChangeAspect="1"/>
          </p:cNvPicPr>
          <p:nvPr/>
        </p:nvPicPr>
        <p:blipFill>
          <a:blip r:embed="rId3"/>
          <a:srcRect l="16096" r="3633"/>
          <a:stretch>
            <a:fillRect/>
          </a:stretch>
        </p:blipFill>
        <p:spPr bwMode="auto">
          <a:xfrm>
            <a:off x="4616450" y="414338"/>
            <a:ext cx="4251325" cy="566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Рисунок 2"/>
          <p:cNvPicPr>
            <a:picLocks noChangeAspect="1"/>
          </p:cNvPicPr>
          <p:nvPr/>
        </p:nvPicPr>
        <p:blipFill>
          <a:blip r:embed="rId4"/>
          <a:srcRect l="8739" t="369" r="4610"/>
          <a:stretch>
            <a:fillRect/>
          </a:stretch>
        </p:blipFill>
        <p:spPr bwMode="auto">
          <a:xfrm>
            <a:off x="276225" y="414338"/>
            <a:ext cx="4340225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541838" y="5864225"/>
            <a:ext cx="4306887" cy="7445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288" y="836613"/>
            <a:ext cx="8320087" cy="504031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uk-UA" sz="2000" b="1">
              <a:solidFill>
                <a:srgbClr val="FF0000"/>
              </a:solidFill>
              <a:latin typeface="Arial" charset="0"/>
            </a:endParaRPr>
          </a:p>
          <a:p>
            <a:r>
              <a:rPr lang="uk-UA" sz="2000" b="1">
                <a:solidFill>
                  <a:srgbClr val="FF0000"/>
                </a:solidFill>
                <a:latin typeface="Arial" charset="0"/>
              </a:rPr>
              <a:t>У січні 2015 р. – </a:t>
            </a:r>
            <a:r>
              <a:rPr lang="uk-UA" sz="2000" b="1">
                <a:solidFill>
                  <a:schemeClr val="bg1"/>
                </a:solidFill>
                <a:latin typeface="Arial" charset="0"/>
              </a:rPr>
              <a:t>Верховна Рада України визнала РФ агресором.</a:t>
            </a:r>
            <a:r>
              <a:rPr lang="uk-UA" sz="2000">
                <a:solidFill>
                  <a:schemeClr val="tx1"/>
                </a:solidFill>
                <a:latin typeface="Arial" charset="0"/>
              </a:rPr>
              <a:t> </a:t>
            </a:r>
            <a:endParaRPr lang="uk-UA" sz="2000" b="1">
              <a:solidFill>
                <a:srgbClr val="FF0000"/>
              </a:solidFill>
              <a:latin typeface="Arial" charset="0"/>
            </a:endParaRPr>
          </a:p>
          <a:p>
            <a:endParaRPr lang="uk-UA" sz="2000" b="1">
              <a:solidFill>
                <a:srgbClr val="FF0000"/>
              </a:solidFill>
              <a:latin typeface="Arial" charset="0"/>
            </a:endParaRPr>
          </a:p>
          <a:p>
            <a:r>
              <a:rPr lang="uk-UA" sz="2000" b="1">
                <a:solidFill>
                  <a:srgbClr val="FF0000"/>
                </a:solidFill>
                <a:latin typeface="Arial" charset="0"/>
              </a:rPr>
              <a:t>20 лютого 2017 р.</a:t>
            </a:r>
            <a:r>
              <a:rPr lang="uk-UA" sz="2000" b="1">
                <a:solidFill>
                  <a:srgbClr val="FF0000"/>
                </a:solidFill>
              </a:rPr>
              <a:t> </a:t>
            </a:r>
            <a:r>
              <a:rPr lang="uk-UA" sz="2000" b="1">
                <a:solidFill>
                  <a:schemeClr val="bg1"/>
                </a:solidFill>
              </a:rPr>
              <a:t>- </a:t>
            </a:r>
            <a:r>
              <a:rPr lang="uk-UA" sz="2000" b="1">
                <a:solidFill>
                  <a:schemeClr val="bg1"/>
                </a:solidFill>
                <a:latin typeface="Arial" charset="0"/>
              </a:rPr>
              <a:t>Міністерство закордонних справ України оприлюднило заяву, згідно з якою від початку збройної агресії Росії проти України майже 1 млн 800 тис. стали внутрішньо переміщеними особами.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b="809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glow rad="736600">
              <a:schemeClr val="bg1">
                <a:alpha val="3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b="2424"/>
          <a:stretch/>
        </p:blipFill>
        <p:spPr>
          <a:xfrm>
            <a:off x="4623748" y="208872"/>
            <a:ext cx="4103737" cy="2630496"/>
          </a:xfrm>
          <a:prstGeom prst="rect">
            <a:avLst/>
          </a:prstGeom>
          <a:ln>
            <a:noFill/>
          </a:ln>
          <a:effectLst>
            <a:glow rad="622300">
              <a:schemeClr val="bg1">
                <a:alpha val="33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57859" y="208872"/>
            <a:ext cx="4004268" cy="2630496"/>
          </a:xfrm>
          <a:prstGeom prst="rect">
            <a:avLst/>
          </a:prstGeom>
          <a:ln>
            <a:noFill/>
          </a:ln>
          <a:effectLst>
            <a:glow rad="622300">
              <a:schemeClr val="bg1">
                <a:alpha val="33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87903" y="3068959"/>
            <a:ext cx="6071689" cy="2600617"/>
          </a:xfrm>
          <a:prstGeom prst="rect">
            <a:avLst/>
          </a:prstGeom>
          <a:ln>
            <a:noFill/>
          </a:ln>
          <a:effectLst>
            <a:glow rad="622300">
              <a:schemeClr val="bg1">
                <a:alpha val="33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187325" y="5876925"/>
            <a:ext cx="8751888" cy="865188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Наметове містечко (м. Запоріжжя)</a:t>
            </a:r>
            <a:endParaRPr lang="uk-UA" b="1">
              <a:solidFill>
                <a:srgbClr val="5C64B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87325" y="5516563"/>
            <a:ext cx="8751888" cy="1081087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2018 р. </a:t>
            </a:r>
            <a:r>
              <a:rPr lang="uk-UA" b="1">
                <a:solidFill>
                  <a:schemeClr val="bg1"/>
                </a:solidFill>
              </a:rPr>
              <a:t>- офіційне завершення А</a:t>
            </a:r>
            <a:r>
              <a:rPr lang="uk-UA" b="1">
                <a:solidFill>
                  <a:schemeClr val="bg1"/>
                </a:solidFill>
                <a:latin typeface="Arial" charset="0"/>
              </a:rPr>
              <a:t>ТО</a:t>
            </a:r>
            <a:r>
              <a:rPr lang="uk-UA" b="1">
                <a:solidFill>
                  <a:schemeClr val="bg1"/>
                </a:solidFill>
              </a:rPr>
              <a:t> на Донбасі.</a:t>
            </a:r>
            <a:endParaRPr lang="uk-UA" b="1">
              <a:solidFill>
                <a:srgbClr val="5C64B7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69119" y="162223"/>
            <a:ext cx="8208912" cy="5040560"/>
          </a:xfrm>
          <a:prstGeom prst="rect">
            <a:avLst/>
          </a:prstGeom>
          <a:ln>
            <a:noFill/>
          </a:ln>
          <a:effectLst>
            <a:glow rad="647700">
              <a:schemeClr val="bg1">
                <a:alpha val="19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388" y="4149725"/>
            <a:ext cx="8751887" cy="2438400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  <a:latin typeface="Arial" charset="0"/>
              </a:rPr>
              <a:t>30 квітня 2018 р. </a:t>
            </a:r>
            <a:r>
              <a:rPr lang="uk-UA" b="1">
                <a:solidFill>
                  <a:schemeClr val="bg1"/>
                </a:solidFill>
                <a:latin typeface="Arial" charset="0"/>
              </a:rPr>
              <a:t>– розпочато Операцію об</a:t>
            </a:r>
            <a:r>
              <a:rPr lang="en-US" b="1">
                <a:solidFill>
                  <a:schemeClr val="bg1"/>
                </a:solidFill>
                <a:latin typeface="Arial" charset="0"/>
              </a:rPr>
              <a:t>`</a:t>
            </a:r>
            <a:r>
              <a:rPr lang="uk-UA" b="1">
                <a:solidFill>
                  <a:schemeClr val="bg1"/>
                </a:solidFill>
                <a:latin typeface="Arial" charset="0"/>
              </a:rPr>
              <a:t>єднанних сил (ООС)- управління бойовими діями остаточно зосередилося у руках військових, а не СБУ, яка формально керувала АТО з 2014 р.</a:t>
            </a:r>
            <a:endParaRPr lang="uk-UA" b="1">
              <a:solidFill>
                <a:srgbClr val="5C64B7"/>
              </a:solidFill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25989" b="335"/>
          <a:stretch/>
        </p:blipFill>
        <p:spPr>
          <a:xfrm>
            <a:off x="486621" y="332656"/>
            <a:ext cx="8136904" cy="3541590"/>
          </a:xfrm>
          <a:prstGeom prst="rect">
            <a:avLst/>
          </a:prstGeom>
          <a:ln>
            <a:noFill/>
          </a:ln>
          <a:effectLst>
            <a:glow rad="533400">
              <a:schemeClr val="bg1">
                <a:alpha val="42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67544" y="21277"/>
            <a:ext cx="8246092" cy="6858000"/>
          </a:xfrm>
          <a:prstGeom prst="rect">
            <a:avLst/>
          </a:prstGeom>
          <a:ln>
            <a:noFill/>
          </a:ln>
          <a:effectLst>
            <a:glow rad="1905000">
              <a:schemeClr val="bg1">
                <a:alpha val="59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492125" y="228600"/>
            <a:ext cx="3600450" cy="936625"/>
          </a:xfrm>
          <a:prstGeom prst="roundRect">
            <a:avLst/>
          </a:prstGeom>
          <a:solidFill>
            <a:srgbClr val="FF0000">
              <a:alpha val="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6" y="1700807"/>
            <a:ext cx="7146508" cy="36317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bliqueTopRigh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dist="50800" dir="7860000">
                    <a:schemeClr val="bg1">
                      <a:alpha val="54000"/>
                    </a:schemeClr>
                  </a:innerShdw>
                </a:effectLst>
                <a:latin typeface="+mn-lt"/>
              </a:rPr>
              <a:t>Дякуємо</a:t>
            </a:r>
            <a:r>
              <a:rPr lang="ru-RU" sz="115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dist="50800" dir="7860000">
                    <a:schemeClr val="bg1">
                      <a:alpha val="54000"/>
                    </a:schemeClr>
                  </a:innerShdw>
                </a:effectLst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dist="50800" dir="7860000">
                    <a:schemeClr val="bg1">
                      <a:alpha val="54000"/>
                    </a:schemeClr>
                  </a:innerShdw>
                </a:effectLst>
                <a:latin typeface="+mn-lt"/>
              </a:rPr>
              <a:t>за </a:t>
            </a:r>
            <a:r>
              <a:rPr lang="ru-RU" sz="115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dist="50800" dir="7860000">
                    <a:schemeClr val="bg1">
                      <a:alpha val="54000"/>
                    </a:schemeClr>
                  </a:innerShdw>
                </a:effectLst>
                <a:latin typeface="+mn-lt"/>
              </a:rPr>
              <a:t>увагу</a:t>
            </a:r>
            <a:r>
              <a:rPr lang="ru-RU" sz="115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dist="50800" dir="7860000">
                    <a:schemeClr val="bg1">
                      <a:alpha val="54000"/>
                    </a:schemeClr>
                  </a:innerShdw>
                </a:effectLst>
                <a:latin typeface="+mn-lt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4535" b="3967"/>
          <a:stretch/>
        </p:blipFill>
        <p:spPr>
          <a:xfrm>
            <a:off x="395536" y="260648"/>
            <a:ext cx="8295300" cy="5132041"/>
          </a:xfrm>
          <a:prstGeom prst="rect">
            <a:avLst/>
          </a:prstGeom>
          <a:ln>
            <a:noFill/>
          </a:ln>
          <a:effectLst>
            <a:glow rad="5461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323850" y="5516563"/>
            <a:ext cx="8496300" cy="1152525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7 квітня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uk-UA" b="1">
                <a:solidFill>
                  <a:srgbClr val="FF0000"/>
                </a:solidFill>
              </a:rPr>
              <a:t>2014 р. </a:t>
            </a:r>
            <a:r>
              <a:rPr lang="uk-UA" b="1">
                <a:solidFill>
                  <a:schemeClr val="bg1"/>
                </a:solidFill>
              </a:rPr>
              <a:t>– проголошення ДНР і звернення до В. Путіна про введення військ.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77850" y="2204864"/>
            <a:ext cx="7988300" cy="4470400"/>
          </a:xfrm>
          <a:prstGeom prst="rect">
            <a:avLst/>
          </a:prstGeom>
          <a:ln>
            <a:noFill/>
          </a:ln>
          <a:effectLst>
            <a:glow rad="4699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241300" y="115888"/>
            <a:ext cx="8604250" cy="1873250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13 квітня 2014р.  </a:t>
            </a:r>
            <a:r>
              <a:rPr lang="uk-UA" b="1">
                <a:solidFill>
                  <a:schemeClr val="bg1"/>
                </a:solidFill>
              </a:rPr>
              <a:t>–  Рада національної безпеки і оборони України ухвалила рішення про початок антитерористичної операції (АТО).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787900" y="908050"/>
            <a:ext cx="4057650" cy="5184775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rgbClr val="FF0000"/>
                </a:solidFill>
              </a:rPr>
              <a:t>13 квітня 2014 р. </a:t>
            </a:r>
            <a:r>
              <a:rPr lang="uk-UA" b="1">
                <a:solidFill>
                  <a:schemeClr val="bg1"/>
                </a:solidFill>
              </a:rPr>
              <a:t>від Слов'янська в районі с.Семенівка сепаратисти із загону Стрєлкова атакували групу офіцерів СБУ.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1945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860425"/>
            <a:ext cx="4560887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33338" y="5553075"/>
            <a:ext cx="3670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solidFill>
                  <a:srgbClr val="C00000"/>
                </a:solidFill>
                <a:latin typeface="Palatino Linotype" pitchFamily="18" charset="0"/>
              </a:rPr>
              <a:t>Герб Служби безпеки України</a:t>
            </a:r>
            <a:endParaRPr lang="ru-RU" b="1">
              <a:solidFill>
                <a:srgbClr val="C0000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0525" y="5084763"/>
            <a:ext cx="8280400" cy="1584325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Здійснено напад на спецпідрозділ “Альфа”, в результаті чого було вбито офіцера.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184325" y="-13990"/>
            <a:ext cx="6909518" cy="4608513"/>
          </a:xfrm>
          <a:prstGeom prst="rect">
            <a:avLst/>
          </a:prstGeom>
          <a:ln>
            <a:noFill/>
          </a:ln>
          <a:effectLst>
            <a:glow rad="685800">
              <a:schemeClr val="bg1">
                <a:alpha val="4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r="2521"/>
          <a:stretch/>
        </p:blipFill>
        <p:spPr>
          <a:xfrm>
            <a:off x="539552" y="3212975"/>
            <a:ext cx="3699258" cy="2523625"/>
          </a:xfrm>
          <a:prstGeom prst="rect">
            <a:avLst/>
          </a:prstGeom>
          <a:ln>
            <a:noFill/>
          </a:ln>
          <a:effectLst>
            <a:glow rad="330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9552" y="181908"/>
            <a:ext cx="3699258" cy="2721597"/>
          </a:xfrm>
          <a:prstGeom prst="rect">
            <a:avLst/>
          </a:prstGeom>
          <a:ln>
            <a:noFill/>
          </a:ln>
          <a:effectLst>
            <a:glow rad="330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807452" y="3214716"/>
            <a:ext cx="3784723" cy="2523625"/>
          </a:xfrm>
          <a:prstGeom prst="rect">
            <a:avLst/>
          </a:prstGeom>
          <a:ln>
            <a:noFill/>
          </a:ln>
          <a:effectLst>
            <a:glow rad="330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l="6157"/>
          <a:stretch/>
        </p:blipFill>
        <p:spPr>
          <a:xfrm>
            <a:off x="4802110" y="188640"/>
            <a:ext cx="3790065" cy="2719823"/>
          </a:xfrm>
          <a:prstGeom prst="rect">
            <a:avLst/>
          </a:prstGeom>
          <a:ln>
            <a:noFill/>
          </a:ln>
          <a:effectLst>
            <a:glow rad="330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204788" y="5876925"/>
            <a:ext cx="8615362" cy="855663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З 12  квітня 2014 р.</a:t>
            </a:r>
            <a:r>
              <a:rPr lang="uk-UA" b="1">
                <a:solidFill>
                  <a:schemeClr val="bg1"/>
                </a:solidFill>
              </a:rPr>
              <a:t> -  </a:t>
            </a:r>
            <a:r>
              <a:rPr lang="uk-UA" b="1" u="sng">
                <a:solidFill>
                  <a:schemeClr val="bg1"/>
                </a:solidFill>
              </a:rPr>
              <a:t>У Слов'янську</a:t>
            </a:r>
            <a:r>
              <a:rPr lang="uk-UA" b="1">
                <a:solidFill>
                  <a:schemeClr val="bg1"/>
                </a:solidFill>
              </a:rPr>
              <a:t> російські загони вторгнення та бойовики самопроголошеної ДНР.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863</TotalTime>
  <Words>702</Words>
  <Application>Microsoft Office PowerPoint</Application>
  <PresentationFormat>Экран (4:3)</PresentationFormat>
  <Paragraphs>68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6</vt:i4>
      </vt:variant>
      <vt:variant>
        <vt:lpstr>Заголовки слайдов</vt:lpstr>
      </vt:variant>
      <vt:variant>
        <vt:i4>48</vt:i4>
      </vt:variant>
    </vt:vector>
  </HeadingPairs>
  <TitlesOfParts>
    <vt:vector size="59" baseType="lpstr">
      <vt:lpstr>Arial</vt:lpstr>
      <vt:lpstr>Palatino Linotype</vt:lpstr>
      <vt:lpstr>Wingdings</vt:lpstr>
      <vt:lpstr>Calibri</vt:lpstr>
      <vt:lpstr>Times New Roman</vt:lpstr>
      <vt:lpstr>Базовая</vt:lpstr>
      <vt:lpstr>Базовая</vt:lpstr>
      <vt:lpstr>Базовая</vt:lpstr>
      <vt:lpstr>Базовая</vt:lpstr>
      <vt:lpstr>Базовая</vt:lpstr>
      <vt:lpstr>Базовая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Admin</cp:lastModifiedBy>
  <cp:revision>88</cp:revision>
  <dcterms:created xsi:type="dcterms:W3CDTF">2019-10-29T08:59:28Z</dcterms:created>
  <dcterms:modified xsi:type="dcterms:W3CDTF">2020-05-08T15:33:35Z</dcterms:modified>
</cp:coreProperties>
</file>