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5"/>
  </p:handoutMasterIdLst>
  <p:sldIdLst>
    <p:sldId id="256" r:id="rId2"/>
    <p:sldId id="260" r:id="rId3"/>
    <p:sldId id="261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093"/>
    <a:srgbClr val="332319"/>
    <a:srgbClr val="173A8D"/>
    <a:srgbClr val="003374"/>
    <a:srgbClr val="F1F1F1"/>
    <a:srgbClr val="385592"/>
    <a:srgbClr val="3A5896"/>
    <a:srgbClr val="1D3C7A"/>
    <a:srgbClr val="21396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5"/>
          <a:stretch/>
        </p:blipFill>
        <p:spPr>
          <a:xfrm>
            <a:off x="4858326" y="5298141"/>
            <a:ext cx="4285673" cy="15598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62" b="41765"/>
          <a:stretch/>
        </p:blipFill>
        <p:spPr>
          <a:xfrm>
            <a:off x="0" y="5298141"/>
            <a:ext cx="4975412" cy="1559859"/>
          </a:xfrm>
          <a:prstGeom prst="rect">
            <a:avLst/>
          </a:prstGeom>
        </p:spPr>
      </p:pic>
      <p:sp>
        <p:nvSpPr>
          <p:cNvPr id="18" name="Прямоугольник 17"/>
          <p:cNvSpPr/>
          <p:nvPr userDrawn="1"/>
        </p:nvSpPr>
        <p:spPr>
          <a:xfrm>
            <a:off x="0" y="0"/>
            <a:ext cx="9144000" cy="5298141"/>
          </a:xfrm>
          <a:prstGeom prst="rect">
            <a:avLst/>
          </a:prstGeom>
          <a:gradFill>
            <a:gsLst>
              <a:gs pos="0">
                <a:srgbClr val="C9A093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>
          <a:xfrm flipH="1" flipV="1">
            <a:off x="0" y="5298142"/>
            <a:ext cx="9144000" cy="103542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landioustravel.com/uk/yehypet/yehypetski-bozhestva/bohynya-isid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8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66085" y="5579241"/>
            <a:ext cx="5596176" cy="7883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>
                <a:ln w="11430"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Міфологія</a:t>
            </a:r>
            <a:r>
              <a:rPr lang="ru-RU" b="1" spc="50" dirty="0">
                <a:ln w="11430"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в </a:t>
            </a:r>
            <a:r>
              <a:rPr lang="ru-RU" b="1" spc="50" dirty="0" err="1">
                <a:ln w="11430"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Стародавньому</a:t>
            </a:r>
            <a:r>
              <a:rPr lang="ru-RU" b="1" spc="50" dirty="0">
                <a:ln w="11430"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ru-RU" b="1" spc="50" dirty="0" err="1">
                <a:ln w="11430"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Єгипті</a:t>
            </a:r>
            <a:endParaRPr lang="en-US" b="1" spc="50" dirty="0">
              <a:ln w="11430"/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F5900-557D-C36B-E1CC-261EBF59C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4B8FBD-CE2F-13FB-0272-C315FA20B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78" y="1337733"/>
            <a:ext cx="8525496" cy="47112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uk-UA" dirty="0"/>
              <a:t>З усіх культів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/>
              <a:t>стародавнього Єгипту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/>
              <a:t>жоден не існував так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/>
              <a:t>довго і не поширювався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dirty="0"/>
              <a:t>так широко, як культ богині </a:t>
            </a:r>
            <a:r>
              <a:rPr lang="uk-UA" dirty="0" err="1"/>
              <a:t>Ісіди</a:t>
            </a:r>
            <a:r>
              <a:rPr lang="uk-UA" dirty="0"/>
              <a:t>. Як дружина </a:t>
            </a:r>
            <a:r>
              <a:rPr lang="uk-UA" dirty="0" err="1"/>
              <a:t>Осіріса</a:t>
            </a:r>
            <a:r>
              <a:rPr lang="uk-UA" dirty="0"/>
              <a:t>, вона вивела світ із тваринного стану, ввівши інститут шлюбу та навчивши жінок домашнім ремеслам. Як чарівниця - зібрала частини його розчленованого тіла і ненадовго оживила його, щоб зачати сина, </a:t>
            </a:r>
            <a:r>
              <a:rPr lang="uk-UA" dirty="0" err="1"/>
              <a:t>Хора</a:t>
            </a:r>
            <a:r>
              <a:rPr lang="uk-UA" dirty="0"/>
              <a:t>, а потім використала свою магію, щоб допомогти останньому перемогти злого </a:t>
            </a:r>
            <a:r>
              <a:rPr lang="uk-UA" dirty="0" err="1"/>
              <a:t>Сета</a:t>
            </a:r>
            <a:r>
              <a:rPr lang="uk-UA" dirty="0"/>
              <a:t> і відновити божественний порядок.</a:t>
            </a:r>
          </a:p>
        </p:txBody>
      </p:sp>
      <p:pic>
        <p:nvPicPr>
          <p:cNvPr id="6146" name="Picture 2" descr="Павильон Нектанеба I на острове Филе">
            <a:extLst>
              <a:ext uri="{FF2B5EF4-FFF2-40B4-BE49-F238E27FC236}">
                <a16:creationId xmlns:a16="http://schemas.microsoft.com/office/drawing/2014/main" id="{BBF3803D-221A-A6EB-EB78-0BAB03E6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65" y="0"/>
            <a:ext cx="5088835" cy="27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39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B1851-22CF-ABB6-D80D-1743C9067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D135968-58BE-4D1E-C20B-1A0D4BDDC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89" y="127365"/>
            <a:ext cx="8783668" cy="264454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F98D5B0-2FF8-4E92-89A6-2DB54B4B7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984" y="2930936"/>
            <a:ext cx="260985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048354-9308-B7D3-5067-EEF5E5615C6C}"/>
              </a:ext>
            </a:extLst>
          </p:cNvPr>
          <p:cNvSpPr txBox="1"/>
          <p:nvPr/>
        </p:nvSpPr>
        <p:spPr>
          <a:xfrm>
            <a:off x="186889" y="2930936"/>
            <a:ext cx="58428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З легендою в одному із храмів у Мемфісі утримували великого чорного бика з білою круглою плямою на лобі. Його звали Апіс. Коли він помирав, його ховали у спеціальній гробниці й усе місто поринало в печаль. Згодом починали шукати нового Апіса, і коли його знаходили, траур змінювався радістю. </a:t>
            </a:r>
          </a:p>
        </p:txBody>
      </p:sp>
    </p:spTree>
    <p:extLst>
      <p:ext uri="{BB962C8B-B14F-4D97-AF65-F5344CB8AC3E}">
        <p14:creationId xmlns:p14="http://schemas.microsoft.com/office/powerpoint/2010/main" val="260320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F4BD4-6AAB-E5CB-E7B4-7DC5FB2EE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Луксорський</a:t>
            </a:r>
            <a:r>
              <a:rPr lang="uk-UA" dirty="0"/>
              <a:t> храм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7771A8-D9EF-C276-BE4A-8C464695E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62" y="1099929"/>
            <a:ext cx="8895522" cy="507703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Одними з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найважливіших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цінностей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вважаються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рельєфи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храму,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присвячені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народженню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фараона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від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Бога небес.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Амон-Ра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довго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шукав і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знайшов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чудову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жінку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на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Землі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Мутемуйу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дружину фараона Тутмоса 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IV.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Прийнявши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вигляд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чоловіка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найпрекраснішої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з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жінок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бог Амон-Ра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проник на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її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ложе і вони зачали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майбутнього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фараона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Аменхотеп 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III.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Красуня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цариця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проте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здогадалася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що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батьком</a:t>
            </a:r>
            <a:r>
              <a:rPr lang="ru-RU" sz="2300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дитини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став сам бог Амон-Ра,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а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посланець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богів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Той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підтвердив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її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здогади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повідомивши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їй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благу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звістку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що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вона стане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матір'ю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3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сина</a:t>
            </a: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бога.</a:t>
            </a:r>
            <a:endParaRPr lang="uk-UA" sz="23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BC22D4F-E2B4-8BFD-B190-3C94BD25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8446"/>
            <a:ext cx="4572000" cy="30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29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93BAE-B3D7-22B6-BCE7-2118EB26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FBE8D6-011C-6595-FE52-3F9E3119F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3832691"/>
            <a:ext cx="8507895" cy="4711234"/>
          </a:xfrm>
        </p:spPr>
        <p:txBody>
          <a:bodyPr>
            <a:normAutofit/>
          </a:bodyPr>
          <a:lstStyle/>
          <a:p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Весь пантеон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богів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постарався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щось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зробити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для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новонародженого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кожен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підніс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дари,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що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захищають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дитя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від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бід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і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всі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пророкують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тисячолітнє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процвітання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роду: бог Хатхор з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глини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виліпив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для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немовляти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особливу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«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життєву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силу», богиня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пологів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Месхенет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прийняла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новонародженого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народжень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Ці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цеглини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символізують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чотирьох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великих богинь,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що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виконують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ролі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повитух і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годувальниць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: Нут - Велику,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Тефнут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Старшу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Ісіду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Прекрасну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і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Нефтіду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- Чудову.</a:t>
            </a:r>
            <a:endParaRPr lang="uk-UA" sz="20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186257E-81EE-5508-2C54-2BF4F985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61" y="2269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07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1987242" y="1511480"/>
            <a:ext cx="5068887" cy="530225"/>
            <a:chOff x="1269" y="1296"/>
            <a:chExt cx="3193" cy="33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1422" y="129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gray">
            <a:xfrm>
              <a:off x="1525" y="1342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sz="2000" dirty="0">
                  <a:solidFill>
                    <a:srgbClr val="000000"/>
                  </a:solidFill>
                </a:rPr>
                <a:t>Єгипетські боги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269" y="1324"/>
              <a:ext cx="266" cy="298"/>
              <a:chOff x="1415" y="1276"/>
              <a:chExt cx="266" cy="298"/>
            </a:xfrm>
          </p:grpSpPr>
          <p:grpSp>
            <p:nvGrpSpPr>
              <p:cNvPr id="8" name="Group 56"/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5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5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FF990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5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>
                        <a:gamma/>
                        <a:shade val="63529"/>
                        <a:invGamma/>
                      </a:srgbClr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6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61"/>
              <p:cNvSpPr txBox="1">
                <a:spLocks noChangeArrowheads="1"/>
              </p:cNvSpPr>
              <p:nvPr/>
            </p:nvSpPr>
            <p:spPr bwMode="gray">
              <a:xfrm>
                <a:off x="1441" y="12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93"/>
          <p:cNvGrpSpPr>
            <a:grpSpLocks/>
          </p:cNvGrpSpPr>
          <p:nvPr/>
        </p:nvGrpSpPr>
        <p:grpSpPr bwMode="auto">
          <a:xfrm>
            <a:off x="1985654" y="2273480"/>
            <a:ext cx="5070475" cy="549275"/>
            <a:chOff x="1268" y="1776"/>
            <a:chExt cx="3194" cy="346"/>
          </a:xfrm>
        </p:grpSpPr>
        <p:sp>
          <p:nvSpPr>
            <p:cNvPr id="15" name="AutoShape 13"/>
            <p:cNvSpPr>
              <a:spLocks noChangeArrowheads="1"/>
            </p:cNvSpPr>
            <p:nvPr/>
          </p:nvSpPr>
          <p:spPr bwMode="gray">
            <a:xfrm>
              <a:off x="1422" y="1776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gray">
            <a:xfrm>
              <a:off x="1525" y="1824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uk-UA" sz="2000" dirty="0">
                  <a:solidFill>
                    <a:srgbClr val="000000"/>
                  </a:solidFill>
                </a:rPr>
                <a:t>Міфи Єгипту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17" name="Group 62"/>
            <p:cNvGrpSpPr>
              <a:grpSpLocks/>
            </p:cNvGrpSpPr>
            <p:nvPr/>
          </p:nvGrpSpPr>
          <p:grpSpPr bwMode="auto">
            <a:xfrm>
              <a:off x="1268" y="1824"/>
              <a:ext cx="266" cy="298"/>
              <a:chOff x="1414" y="1776"/>
              <a:chExt cx="266" cy="298"/>
            </a:xfrm>
          </p:grpSpPr>
          <p:grpSp>
            <p:nvGrpSpPr>
              <p:cNvPr id="18" name="Group 63"/>
              <p:cNvGrpSpPr>
                <a:grpSpLocks/>
              </p:cNvGrpSpPr>
              <p:nvPr/>
            </p:nvGrpSpPr>
            <p:grpSpPr bwMode="auto">
              <a:xfrm>
                <a:off x="1414" y="1776"/>
                <a:ext cx="266" cy="298"/>
                <a:chOff x="1415" y="1276"/>
                <a:chExt cx="266" cy="298"/>
              </a:xfrm>
            </p:grpSpPr>
            <p:pic>
              <p:nvPicPr>
                <p:cNvPr id="20" name="Picture 64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 65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/>
                    </a:gs>
                    <a:gs pos="100000">
                      <a:srgbClr val="FCF71A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Oval 66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CF71A">
                        <a:gamma/>
                        <a:shade val="63529"/>
                        <a:invGamma/>
                      </a:srgbClr>
                    </a:gs>
                    <a:gs pos="100000">
                      <a:srgbClr val="FCF71A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23" name="Picture 67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" name="Text Box 68"/>
              <p:cNvSpPr txBox="1">
                <a:spLocks noChangeArrowheads="1"/>
              </p:cNvSpPr>
              <p:nvPr/>
            </p:nvSpPr>
            <p:spPr bwMode="gray">
              <a:xfrm>
                <a:off x="1440" y="1792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</p:grpSp>
      <p:sp>
        <p:nvSpPr>
          <p:cNvPr id="56" name="Заголовок 55">
            <a:extLst>
              <a:ext uri="{FF2B5EF4-FFF2-40B4-BE49-F238E27FC236}">
                <a16:creationId xmlns:a16="http://schemas.microsoft.com/office/drawing/2014/main" id="{D4A36E13-E76F-3A74-EBB1-21F3EE3F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EE1ABD-86CC-AF4E-40C6-2603F71B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E6E9DDC-672A-376B-2147-612D820933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905" y="808382"/>
            <a:ext cx="8100781" cy="4556179"/>
          </a:xfrm>
        </p:spPr>
      </p:pic>
    </p:spTree>
    <p:extLst>
      <p:ext uri="{BB962C8B-B14F-4D97-AF65-F5344CB8AC3E}">
        <p14:creationId xmlns:p14="http://schemas.microsoft.com/office/powerpoint/2010/main" val="21292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7D1E0-6159-4E6D-DCC1-281AA4B2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Річка Ніл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6F2C38-82B1-450D-6D35-C5493FFA2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Цікаві факти про річку Ніл, які ви могли не знати | Цікаво і корисно знати">
            <a:extLst>
              <a:ext uri="{FF2B5EF4-FFF2-40B4-BE49-F238E27FC236}">
                <a16:creationId xmlns:a16="http://schemas.microsoft.com/office/drawing/2014/main" id="{FA3508B9-73DE-F45F-2BB9-AA44F2FE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2" y="1523999"/>
            <a:ext cx="8454888" cy="422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594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CEE0C-47ED-AAE0-CE9C-C9BD577C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87464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3D7F0D-D945-7257-68FA-7A9B57344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29" y="874643"/>
            <a:ext cx="8273254" cy="4711234"/>
          </a:xfrm>
        </p:spPr>
        <p:txBody>
          <a:bodyPr/>
          <a:lstStyle/>
          <a:p>
            <a:r>
              <a:rPr lang="uk-UA" dirty="0"/>
              <a:t>Ніл відіграв важливу роль у житті всієї країни. Від цієї річки залежало процвітання країни. Багато богів і міфів асоціюються з Нілом. Єгиптяни вірили, що Ніл протікає по землі і через людей, підземний світ і небо. Жителі співвідносять річку Ніл з богом </a:t>
            </a:r>
            <a:r>
              <a:rPr lang="uk-UA" dirty="0" err="1"/>
              <a:t>Хапі</a:t>
            </a:r>
            <a:r>
              <a:rPr lang="uk-UA" dirty="0"/>
              <a:t>, який відповідав за щорічне затоплення Нілу та насичення землі родючим мулом.</a:t>
            </a:r>
          </a:p>
          <a:p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Історія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називає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цю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щорічну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повінь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“приходом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Хапі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”.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996299-476A-7A77-C6E9-4561E418D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50" y="3387119"/>
            <a:ext cx="1403985" cy="30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1E9AF-9E2E-B2D6-FEDC-5029141FE52B}"/>
              </a:ext>
            </a:extLst>
          </p:cNvPr>
          <p:cNvSpPr txBox="1"/>
          <p:nvPr/>
        </p:nvSpPr>
        <p:spPr>
          <a:xfrm>
            <a:off x="1166565" y="5798691"/>
            <a:ext cx="5406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Бог розливу </a:t>
            </a:r>
            <a:r>
              <a:rPr lang="ru-RU" dirty="0" err="1"/>
              <a:t>Нілу</a:t>
            </a:r>
            <a:r>
              <a:rPr lang="ru-RU" dirty="0"/>
              <a:t> з </a:t>
            </a:r>
            <a:r>
              <a:rPr lang="ru-RU" dirty="0" err="1"/>
              <a:t>глеками</a:t>
            </a:r>
            <a:r>
              <a:rPr lang="ru-RU" dirty="0"/>
              <a:t> води та </a:t>
            </a:r>
            <a:r>
              <a:rPr lang="ru-RU" dirty="0" err="1"/>
              <a:t>квітами</a:t>
            </a:r>
            <a:r>
              <a:rPr lang="ru-RU" dirty="0"/>
              <a:t> </a:t>
            </a:r>
            <a:r>
              <a:rPr lang="ru-RU" dirty="0" err="1"/>
              <a:t>папірусу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9810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54E60-021B-50A0-58F7-8FB8ED8B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867FD1-B6F9-609B-340C-DFA6BF8D8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52547"/>
            <a:ext cx="7869891" cy="4711234"/>
          </a:xfrm>
        </p:spPr>
        <p:txBody>
          <a:bodyPr>
            <a:normAutofit/>
          </a:bodyPr>
          <a:lstStyle/>
          <a:p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Ще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одним божеством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Нілу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був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Собек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–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його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живою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персоніфікацією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був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крокодил.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Він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був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богом води та розливу,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захисником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людей і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богів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Незважаючи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на те,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його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зовнішність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лякала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Собек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не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був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жорстоким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. Разом з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Осірісом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(богом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продуктивних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сил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природи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)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стародавні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шанували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його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як бога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родючості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Він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також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був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володарем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прісної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води та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всього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живого,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мешкало у </a:t>
            </a:r>
            <a:r>
              <a:rPr lang="ru-RU" sz="2400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річці</a:t>
            </a:r>
            <a:r>
              <a:rPr lang="ru-RU" sz="2400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uk-UA" sz="2400" dirty="0"/>
          </a:p>
        </p:txBody>
      </p:sp>
      <p:pic>
        <p:nvPicPr>
          <p:cNvPr id="2050" name="Picture 2" descr="Бог Собек">
            <a:extLst>
              <a:ext uri="{FF2B5EF4-FFF2-40B4-BE49-F238E27FC236}">
                <a16:creationId xmlns:a16="http://schemas.microsoft.com/office/drawing/2014/main" id="{91567540-BF56-9423-4CA2-89376C3D0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59" y="3246783"/>
            <a:ext cx="3084443" cy="30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сирис — Википедия">
            <a:extLst>
              <a:ext uri="{FF2B5EF4-FFF2-40B4-BE49-F238E27FC236}">
                <a16:creationId xmlns:a16="http://schemas.microsoft.com/office/drawing/2014/main" id="{07C6A6AA-8ACB-9C2F-8736-1517FDA7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720" y="2888974"/>
            <a:ext cx="1666580" cy="361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61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BBB0A-6211-C57D-B69F-65C8C4CC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D5C00C-972C-E9A0-CEFC-24B4D4E39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94" y="948893"/>
            <a:ext cx="6296732" cy="5398897"/>
          </a:xfrm>
        </p:spPr>
        <p:txBody>
          <a:bodyPr>
            <a:normAutofit/>
          </a:bodyPr>
          <a:lstStyle/>
          <a:p>
            <a:r>
              <a:rPr lang="uk-UA" sz="2400" dirty="0"/>
              <a:t>Найбільший бог Ра був батьком і царем богів і богом сонця. Він щодня здійснював подорож на баржі по небесному Нілу, щоб освітлити землю. Пізно ввечері Ра переїхав у барк </a:t>
            </a:r>
            <a:r>
              <a:rPr lang="uk-UA" sz="2400" dirty="0" err="1"/>
              <a:t>Месексет</a:t>
            </a:r>
            <a:r>
              <a:rPr lang="uk-UA" sz="2400" dirty="0"/>
              <a:t> і вже в ньому пробрався крізь підземний світ. З самого ранку, </a:t>
            </a:r>
            <a:r>
              <a:rPr lang="uk-UA" sz="2400" dirty="0" err="1"/>
              <a:t>перемігши</a:t>
            </a:r>
            <a:r>
              <a:rPr lang="uk-UA" sz="2400" dirty="0"/>
              <a:t> змія </a:t>
            </a:r>
            <a:r>
              <a:rPr lang="uk-UA" sz="2400" dirty="0" err="1"/>
              <a:t>Аноп</a:t>
            </a:r>
            <a:r>
              <a:rPr lang="uk-UA" sz="2400" dirty="0"/>
              <a:t>, Ра знову було видно на горизонті. Виходячи з цього, єгиптяни представляли підземний і небесний Ніл, змінюючи день і ніч. Міфологія Стародавнього Єгипту передбачає, що єгиптяни вважали Ніл вищим і дякували йому за такий вплив. </a:t>
            </a:r>
          </a:p>
        </p:txBody>
      </p:sp>
      <p:pic>
        <p:nvPicPr>
          <p:cNvPr id="3074" name="Picture 2" descr="Ра — Википедия">
            <a:extLst>
              <a:ext uri="{FF2B5EF4-FFF2-40B4-BE49-F238E27FC236}">
                <a16:creationId xmlns:a16="http://schemas.microsoft.com/office/drawing/2014/main" id="{1BE0D8F5-500F-36ED-3112-F93A1A5D5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57" y="1616765"/>
            <a:ext cx="2305878" cy="52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30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BBDF6-9F98-1D1B-5403-2CDB4CAE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C0D528-7C47-A5F2-B570-7A25F59E5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39" y="259781"/>
            <a:ext cx="8157882" cy="4711234"/>
          </a:xfrm>
        </p:spPr>
        <p:txBody>
          <a:bodyPr/>
          <a:lstStyle/>
          <a:p>
            <a:r>
              <a:rPr lang="ru-RU" dirty="0" err="1">
                <a:solidFill>
                  <a:srgbClr val="0C0C0C"/>
                </a:solidFill>
                <a:latin typeface="Source Sans Pro" panose="020B0503030403020204" pitchFamily="34" charset="0"/>
              </a:rPr>
              <a:t>С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тародавні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єгиптяни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поділили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рік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на три пори року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залежно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від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затоплення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річки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Відповідно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, вони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розбивають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кожен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сезон на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чотири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місяці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кожен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, а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саме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: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затоплення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, посадку та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збирання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врожаю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Стародавня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міфологія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припускає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потоп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Нілу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виникає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зі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сліз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ru-RU" b="0" i="0" dirty="0" err="1">
                <a:effectLst/>
                <a:latin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Ісіди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що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оплакує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смерть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свого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чоловіка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ru-RU" b="0" i="0" dirty="0" err="1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Осіріса</a:t>
            </a:r>
            <a:r>
              <a:rPr lang="ru-RU" b="0" i="0" dirty="0">
                <a:solidFill>
                  <a:srgbClr val="0C0C0C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uk-UA" dirty="0"/>
          </a:p>
        </p:txBody>
      </p:sp>
      <p:pic>
        <p:nvPicPr>
          <p:cNvPr id="4098" name="Picture 2" descr="Богиня Ісіда">
            <a:extLst>
              <a:ext uri="{FF2B5EF4-FFF2-40B4-BE49-F238E27FC236}">
                <a16:creationId xmlns:a16="http://schemas.microsoft.com/office/drawing/2014/main" id="{5FD66034-EB79-D0B3-ADAA-6DE35B66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83" y="3429000"/>
            <a:ext cx="5103415" cy="231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Исида - биография богини, значение имени, образ, символ - 24СМИ">
            <a:extLst>
              <a:ext uri="{FF2B5EF4-FFF2-40B4-BE49-F238E27FC236}">
                <a16:creationId xmlns:a16="http://schemas.microsoft.com/office/drawing/2014/main" id="{70AF872F-2935-E73A-BDC5-CBFFBA07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98" y="2780591"/>
            <a:ext cx="3477563" cy="23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0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E0888-42D3-375E-7FA8-4FE820DD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Храм </a:t>
            </a:r>
            <a:r>
              <a:rPr lang="uk-UA" dirty="0" err="1"/>
              <a:t>Ісіди</a:t>
            </a:r>
            <a:r>
              <a:rPr lang="uk-UA" dirty="0"/>
              <a:t> на о. Філе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F1A2BF-0E62-EDEC-D1D4-BC5C7F236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Храм Исиды на острове Филе">
            <a:extLst>
              <a:ext uri="{FF2B5EF4-FFF2-40B4-BE49-F238E27FC236}">
                <a16:creationId xmlns:a16="http://schemas.microsoft.com/office/drawing/2014/main" id="{5CD98B97-9947-0E50-1CA5-15EEF5C1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465729"/>
            <a:ext cx="8509743" cy="43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066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</TotalTime>
  <Words>605</Words>
  <Application>Microsoft Office PowerPoint</Application>
  <PresentationFormat>Экран (4:3)</PresentationFormat>
  <Paragraphs>31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Source Sans Pro</vt:lpstr>
      <vt:lpstr>Office Theme</vt:lpstr>
      <vt:lpstr>Міфологія в Стародавньому Єгипті</vt:lpstr>
      <vt:lpstr>Презентация PowerPoint</vt:lpstr>
      <vt:lpstr>Презентация PowerPoint</vt:lpstr>
      <vt:lpstr>Річка Ніл</vt:lpstr>
      <vt:lpstr>Презентация PowerPoint</vt:lpstr>
      <vt:lpstr>Презентация PowerPoint</vt:lpstr>
      <vt:lpstr>Презентация PowerPoint</vt:lpstr>
      <vt:lpstr>Презентация PowerPoint</vt:lpstr>
      <vt:lpstr>Храм Ісіди на о. Філе</vt:lpstr>
      <vt:lpstr>Презентация PowerPoint</vt:lpstr>
      <vt:lpstr>Презентация PowerPoint</vt:lpstr>
      <vt:lpstr>Луксорський храм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Анна Сидорук</cp:lastModifiedBy>
  <cp:revision>38</cp:revision>
  <dcterms:created xsi:type="dcterms:W3CDTF">2016-11-18T14:12:19Z</dcterms:created>
  <dcterms:modified xsi:type="dcterms:W3CDTF">2022-10-07T17:23:07Z</dcterms:modified>
</cp:coreProperties>
</file>