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B0C7BD6D-7E01-47EF-9049-C7CAFB64CEF0}" type="datetimeFigureOut">
              <a:rPr lang="ru-RU" smtClean="0"/>
              <a:t>01.09.2020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FA822AFE-554F-477B-B339-F48D94BAB888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C7BD6D-7E01-47EF-9049-C7CAFB64CEF0}" type="datetimeFigureOut">
              <a:rPr lang="ru-RU" smtClean="0"/>
              <a:t>01.09.2020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22AFE-554F-477B-B339-F48D94BAB88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C7BD6D-7E01-47EF-9049-C7CAFB64CEF0}" type="datetimeFigureOut">
              <a:rPr lang="ru-RU" smtClean="0"/>
              <a:t>01.09.2020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22AFE-554F-477B-B339-F48D94BAB88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B0C7BD6D-7E01-47EF-9049-C7CAFB64CEF0}" type="datetimeFigureOut">
              <a:rPr lang="ru-RU" smtClean="0"/>
              <a:t>01.09.2020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FA822AFE-554F-477B-B339-F48D94BAB888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B0C7BD6D-7E01-47EF-9049-C7CAFB64CEF0}" type="datetimeFigureOut">
              <a:rPr lang="ru-RU" smtClean="0"/>
              <a:t>01.09.2020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FA822AFE-554F-477B-B339-F48D94BAB888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C7BD6D-7E01-47EF-9049-C7CAFB64CEF0}" type="datetimeFigureOut">
              <a:rPr lang="ru-RU" smtClean="0"/>
              <a:t>01.09.2020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22AFE-554F-477B-B339-F48D94BAB888}" type="slidenum">
              <a:rPr lang="ru-RU" smtClean="0"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C7BD6D-7E01-47EF-9049-C7CAFB64CEF0}" type="datetimeFigureOut">
              <a:rPr lang="ru-RU" smtClean="0"/>
              <a:t>01.09.2020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22AFE-554F-477B-B339-F48D94BAB888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B0C7BD6D-7E01-47EF-9049-C7CAFB64CEF0}" type="datetimeFigureOut">
              <a:rPr lang="ru-RU" smtClean="0"/>
              <a:t>01.09.2020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FA822AFE-554F-477B-B339-F48D94BAB888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C7BD6D-7E01-47EF-9049-C7CAFB64CEF0}" type="datetimeFigureOut">
              <a:rPr lang="ru-RU" smtClean="0"/>
              <a:t>01.09.2020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22AFE-554F-477B-B339-F48D94BAB88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Содержимое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B0C7BD6D-7E01-47EF-9049-C7CAFB64CEF0}" type="datetimeFigureOut">
              <a:rPr lang="ru-RU" smtClean="0"/>
              <a:t>01.09.2020</a:t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FA822AFE-554F-477B-B339-F48D94BAB888}" type="slidenum">
              <a:rPr lang="ru-RU" smtClean="0"/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B0C7BD6D-7E01-47EF-9049-C7CAFB64CEF0}" type="datetimeFigureOut">
              <a:rPr lang="ru-RU" smtClean="0"/>
              <a:t>01.09.2020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FA822AFE-554F-477B-B339-F48D94BAB888}" type="slidenum">
              <a:rPr lang="ru-RU" smtClean="0"/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B0C7BD6D-7E01-47EF-9049-C7CAFB64CEF0}" type="datetimeFigureOut">
              <a:rPr lang="ru-RU" smtClean="0"/>
              <a:t>01.09.2020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FA822AFE-554F-477B-B339-F48D94BAB888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339752" y="2348880"/>
            <a:ext cx="6172200" cy="1894362"/>
          </a:xfrm>
        </p:spPr>
        <p:txBody>
          <a:bodyPr/>
          <a:lstStyle/>
          <a:p>
            <a:r>
              <a:rPr lang="uk-UA" dirty="0" smtClean="0"/>
              <a:t>Вступ до спеціальності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uk-UA" b="1" dirty="0" smtClean="0"/>
              <a:t>Мета курсу</a:t>
            </a:r>
            <a:r>
              <a:rPr lang="uk-UA" dirty="0" smtClean="0"/>
              <a:t> – формування у студентів загальних уявлень про різноманіття та еволюцію живих організмів на Землі, а також механізми їх функціонування та взаємодії з навколишнім середовищем.</a:t>
            </a:r>
            <a:endParaRPr lang="ru-RU" dirty="0" smtClean="0"/>
          </a:p>
          <a:p>
            <a:r>
              <a:rPr lang="uk-UA" dirty="0" smtClean="0"/>
              <a:t>Основна увага при викладанні дисципліни приділяється створенню системи уявлень про різноманіття та механізми еволюції живого на Землі. Особлива увага приділяється вивченню фізіолого-біохімічних та екологічних основ функціонування живих систем. Розглянуті також питання історії розвитку біології як науки.</a:t>
            </a:r>
            <a:endParaRPr lang="ru-RU" dirty="0" smtClean="0"/>
          </a:p>
          <a:p>
            <a:r>
              <a:rPr lang="uk-UA" dirty="0" smtClean="0"/>
              <a:t>Такий напрямок дозволить створити у студентів систему знань щодо ролі та місця окремих дисциплін біологічного циклу при подальшому навчанні за програмою бакалавра.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uk-UA" b="1" dirty="0" smtClean="0"/>
              <a:t>Міждисциплінарні зв’язки </a:t>
            </a:r>
            <a:endParaRPr lang="ru-RU" sz="2000" dirty="0" smtClean="0"/>
          </a:p>
          <a:p>
            <a:r>
              <a:rPr lang="uk-UA" dirty="0" smtClean="0"/>
              <a:t>Дисципліни, які забезпечують викладання курсу </a:t>
            </a:r>
            <a:r>
              <a:rPr lang="uk-UA" dirty="0" err="1" smtClean="0"/>
              <a:t>“Вступ</a:t>
            </a:r>
            <a:r>
              <a:rPr lang="uk-UA" dirty="0" smtClean="0"/>
              <a:t> до </a:t>
            </a:r>
            <a:r>
              <a:rPr lang="uk-UA" dirty="0" err="1" smtClean="0"/>
              <a:t>фаху”</a:t>
            </a:r>
            <a:r>
              <a:rPr lang="uk-UA" dirty="0" smtClean="0"/>
              <a:t>:</a:t>
            </a:r>
            <a:endParaRPr lang="ru-RU" sz="3200" dirty="0" smtClean="0"/>
          </a:p>
          <a:p>
            <a:pPr lvl="0"/>
            <a:r>
              <a:rPr lang="uk-UA" dirty="0" smtClean="0"/>
              <a:t>Дисципліни шкільної програми по "Загальній біології".</a:t>
            </a:r>
            <a:endParaRPr lang="ru-RU" sz="2000" dirty="0" smtClean="0"/>
          </a:p>
          <a:p>
            <a:r>
              <a:rPr lang="uk-UA" dirty="0" smtClean="0"/>
              <a:t> </a:t>
            </a:r>
            <a:endParaRPr lang="ru-RU" sz="3200" dirty="0" smtClean="0"/>
          </a:p>
          <a:p>
            <a:r>
              <a:rPr lang="uk-UA" dirty="0" smtClean="0"/>
              <a:t>Дисципліни, які забезпечує викладання курсу </a:t>
            </a:r>
            <a:r>
              <a:rPr lang="uk-UA" dirty="0" err="1" smtClean="0"/>
              <a:t>“Вступ</a:t>
            </a:r>
            <a:r>
              <a:rPr lang="uk-UA" dirty="0" smtClean="0"/>
              <a:t> до </a:t>
            </a:r>
            <a:r>
              <a:rPr lang="uk-UA" dirty="0" err="1" smtClean="0"/>
              <a:t>фаху”</a:t>
            </a:r>
            <a:r>
              <a:rPr lang="uk-UA" dirty="0" smtClean="0"/>
              <a:t>:</a:t>
            </a:r>
            <a:endParaRPr lang="ru-RU" sz="3200" dirty="0" smtClean="0"/>
          </a:p>
          <a:p>
            <a:pPr lvl="1"/>
            <a:r>
              <a:rPr lang="uk-UA" sz="2400" dirty="0" smtClean="0"/>
              <a:t>Ботаніка.</a:t>
            </a:r>
            <a:endParaRPr lang="ru-RU" sz="2000" dirty="0" smtClean="0"/>
          </a:p>
          <a:p>
            <a:pPr lvl="1"/>
            <a:r>
              <a:rPr lang="uk-UA" sz="2400" dirty="0" smtClean="0"/>
              <a:t>Зоологія.</a:t>
            </a:r>
            <a:endParaRPr lang="ru-RU" sz="2000" dirty="0" smtClean="0"/>
          </a:p>
          <a:p>
            <a:pPr lvl="1"/>
            <a:r>
              <a:rPr lang="uk-UA" sz="2400" dirty="0" smtClean="0"/>
              <a:t>Анатомія рослин.</a:t>
            </a:r>
            <a:endParaRPr lang="ru-RU" sz="2000" dirty="0" smtClean="0"/>
          </a:p>
          <a:p>
            <a:pPr lvl="1"/>
            <a:r>
              <a:rPr lang="uk-UA" sz="2400" dirty="0" smtClean="0"/>
              <a:t>Анатомія людини.</a:t>
            </a:r>
            <a:endParaRPr lang="ru-RU" sz="2000" dirty="0" smtClean="0"/>
          </a:p>
          <a:p>
            <a:pPr lvl="1"/>
            <a:r>
              <a:rPr lang="uk-UA" sz="2400" dirty="0" smtClean="0"/>
              <a:t>Загальна цитологія.</a:t>
            </a:r>
            <a:endParaRPr lang="ru-RU" sz="2000" dirty="0" smtClean="0"/>
          </a:p>
          <a:p>
            <a:pPr lvl="1"/>
            <a:r>
              <a:rPr lang="uk-UA" sz="2400" dirty="0" smtClean="0"/>
              <a:t>Гістологія.</a:t>
            </a:r>
            <a:endParaRPr lang="ru-RU" sz="2000" dirty="0" smtClean="0"/>
          </a:p>
          <a:p>
            <a:pPr lvl="1"/>
            <a:r>
              <a:rPr lang="uk-UA" sz="2400" dirty="0" smtClean="0"/>
              <a:t>Мікробіологія.</a:t>
            </a:r>
            <a:endParaRPr lang="ru-RU" sz="2000" dirty="0" smtClean="0"/>
          </a:p>
          <a:p>
            <a:pPr lvl="1"/>
            <a:r>
              <a:rPr lang="uk-UA" sz="2400" dirty="0" smtClean="0"/>
              <a:t>Вірусологія.</a:t>
            </a:r>
            <a:endParaRPr lang="ru-RU" sz="2000" dirty="0" smtClean="0"/>
          </a:p>
          <a:p>
            <a:pPr lvl="1"/>
            <a:r>
              <a:rPr lang="uk-UA" sz="2400" dirty="0" smtClean="0"/>
              <a:t>Біохімія.</a:t>
            </a:r>
            <a:endParaRPr lang="ru-RU" sz="2000" dirty="0" smtClean="0"/>
          </a:p>
          <a:p>
            <a:pPr lvl="1"/>
            <a:r>
              <a:rPr lang="uk-UA" sz="2400" dirty="0" smtClean="0"/>
              <a:t>Молекулярна біологія.</a:t>
            </a:r>
            <a:endParaRPr lang="ru-RU" sz="2000" dirty="0" smtClean="0"/>
          </a:p>
          <a:p>
            <a:pPr lvl="1"/>
            <a:r>
              <a:rPr lang="uk-UA" sz="2400" dirty="0" smtClean="0"/>
              <a:t>Фізіологія та біохімія рослин.</a:t>
            </a:r>
            <a:endParaRPr lang="ru-RU" sz="2000" dirty="0" smtClean="0"/>
          </a:p>
          <a:p>
            <a:pPr lvl="1"/>
            <a:r>
              <a:rPr lang="uk-UA" sz="2400" dirty="0" smtClean="0"/>
              <a:t>Фізіологія людини і тварин.</a:t>
            </a:r>
            <a:endParaRPr lang="ru-RU" sz="2000" dirty="0" smtClean="0"/>
          </a:p>
          <a:p>
            <a:pPr lvl="1"/>
            <a:r>
              <a:rPr lang="uk-UA" sz="2400" dirty="0" smtClean="0"/>
              <a:t>Імунологія.</a:t>
            </a:r>
            <a:endParaRPr lang="ru-RU" sz="2000" dirty="0" smtClean="0"/>
          </a:p>
          <a:p>
            <a:pPr lvl="1"/>
            <a:r>
              <a:rPr lang="uk-UA" sz="2400" dirty="0" smtClean="0"/>
              <a:t>Генетика.</a:t>
            </a:r>
            <a:endParaRPr lang="ru-RU" sz="2000" dirty="0" smtClean="0"/>
          </a:p>
          <a:p>
            <a:pPr lvl="1"/>
            <a:r>
              <a:rPr lang="uk-UA" sz="2400" dirty="0" err="1" smtClean="0"/>
              <a:t>Біоекологія</a:t>
            </a:r>
            <a:r>
              <a:rPr lang="uk-UA" sz="2400" dirty="0" smtClean="0"/>
              <a:t>.</a:t>
            </a:r>
            <a:endParaRPr lang="ru-RU" sz="2000" dirty="0" smtClean="0"/>
          </a:p>
          <a:p>
            <a:pPr lvl="1"/>
            <a:r>
              <a:rPr lang="uk-UA" sz="2400" dirty="0" smtClean="0"/>
              <a:t>Теорія еволюції.</a:t>
            </a:r>
            <a:endParaRPr lang="ru-RU" sz="2000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uk-UA" b="1" dirty="0" smtClean="0"/>
              <a:t>За підсумками вивчення курсу студент повинен знати</a:t>
            </a:r>
            <a:r>
              <a:rPr lang="uk-UA" dirty="0" smtClean="0"/>
              <a:t>:</a:t>
            </a:r>
            <a:endParaRPr lang="ru-RU" dirty="0" smtClean="0"/>
          </a:p>
          <a:p>
            <a:pPr lvl="0"/>
            <a:r>
              <a:rPr lang="uk-UA" dirty="0" smtClean="0"/>
              <a:t>етапи розвитку біології як науки;</a:t>
            </a:r>
            <a:endParaRPr lang="ru-RU" dirty="0" smtClean="0"/>
          </a:p>
          <a:p>
            <a:pPr lvl="0"/>
            <a:r>
              <a:rPr lang="uk-UA" dirty="0" smtClean="0"/>
              <a:t>відмінність живого від неживого;</a:t>
            </a:r>
            <a:endParaRPr lang="ru-RU" dirty="0" smtClean="0"/>
          </a:p>
          <a:p>
            <a:pPr lvl="0"/>
            <a:r>
              <a:rPr lang="uk-UA" dirty="0" smtClean="0"/>
              <a:t>поняття гіпотези та основи наукового методу дослідження;</a:t>
            </a:r>
            <a:endParaRPr lang="ru-RU" dirty="0" smtClean="0"/>
          </a:p>
          <a:p>
            <a:pPr lvl="0"/>
            <a:r>
              <a:rPr lang="uk-UA" dirty="0" smtClean="0"/>
              <a:t>основні систематичні групи та механізми еволюції живих організмів на Землі;</a:t>
            </a:r>
            <a:endParaRPr lang="ru-RU" dirty="0" smtClean="0"/>
          </a:p>
          <a:p>
            <a:pPr lvl="0"/>
            <a:r>
              <a:rPr lang="uk-UA" dirty="0" smtClean="0"/>
              <a:t>рівні організації та загальне уявлення про механізми функціонування живих організмів.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uk-UA" b="1" dirty="0" smtClean="0"/>
              <a:t>Студент повинен вміти</a:t>
            </a:r>
            <a:r>
              <a:rPr lang="uk-UA" dirty="0" smtClean="0"/>
              <a:t>:</a:t>
            </a:r>
            <a:endParaRPr lang="ru-RU" dirty="0" smtClean="0"/>
          </a:p>
          <a:p>
            <a:pPr lvl="0"/>
            <a:r>
              <a:rPr lang="uk-UA" dirty="0" smtClean="0"/>
              <a:t>формулювати роль окремих дисциплін біологічного циклу в вивченні життя на Землі;</a:t>
            </a:r>
            <a:endParaRPr lang="ru-RU" dirty="0" smtClean="0"/>
          </a:p>
          <a:p>
            <a:pPr lvl="0"/>
            <a:r>
              <a:rPr lang="uk-UA" dirty="0" smtClean="0"/>
              <a:t>використовувати при роботі довідкову та учбову літературу, </a:t>
            </a:r>
            <a:endParaRPr lang="uk-UA" dirty="0" smtClean="0"/>
          </a:p>
          <a:p>
            <a:pPr lvl="0"/>
            <a:r>
              <a:rPr lang="uk-UA" dirty="0" smtClean="0"/>
              <a:t>знаходити </a:t>
            </a:r>
            <a:r>
              <a:rPr lang="uk-UA" dirty="0" smtClean="0"/>
              <a:t>інші необхідні джерела інформації і працювати з ними.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11</TotalTime>
  <Words>197</Words>
  <Application>Microsoft Office PowerPoint</Application>
  <PresentationFormat>Экран (4:3)</PresentationFormat>
  <Paragraphs>35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Эркер</vt:lpstr>
      <vt:lpstr>Вступ до спеціальності</vt:lpstr>
      <vt:lpstr>Слайд 2</vt:lpstr>
      <vt:lpstr>Слайд 3</vt:lpstr>
      <vt:lpstr>Слайд 4</vt:lpstr>
      <vt:lpstr>Слайд 5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Вступ до спеціальності</dc:title>
  <dc:creator>Пользователь Windows</dc:creator>
  <cp:lastModifiedBy>Пользователь Windows</cp:lastModifiedBy>
  <cp:revision>2</cp:revision>
  <dcterms:created xsi:type="dcterms:W3CDTF">2020-09-01T07:46:56Z</dcterms:created>
  <dcterms:modified xsi:type="dcterms:W3CDTF">2020-09-01T07:58:28Z</dcterms:modified>
</cp:coreProperties>
</file>