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8" r:id="rId6"/>
    <p:sldId id="260" r:id="rId7"/>
    <p:sldId id="264" r:id="rId8"/>
    <p:sldId id="265" r:id="rId9"/>
    <p:sldId id="266" r:id="rId10"/>
    <p:sldId id="267" r:id="rId11"/>
    <p:sldId id="261" r:id="rId12"/>
    <p:sldId id="262" r:id="rId13"/>
    <p:sldId id="263"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4/16/2021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4/16/2021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7" Type="http://schemas.openxmlformats.org/officeDocument/2006/relationships/image" Target="../media/image7.jpeg"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BC1864-86C9-C544-A530-D074823B137D}"/>
              </a:ext>
            </a:extLst>
          </p:cNvPr>
          <p:cNvSpPr>
            <a:spLocks noGrp="1"/>
          </p:cNvSpPr>
          <p:nvPr>
            <p:ph type="ctrTitle"/>
          </p:nvPr>
        </p:nvSpPr>
        <p:spPr>
          <a:xfrm>
            <a:off x="1757889" y="-672353"/>
            <a:ext cx="8676222" cy="3200400"/>
          </a:xfrm>
        </p:spPr>
        <p:txBody>
          <a:bodyPr/>
          <a:lstStyle/>
          <a:p>
            <a:r>
              <a:rPr lang="ru-RU">
                <a:solidFill>
                  <a:schemeClr val="bg1"/>
                </a:solidFill>
              </a:rPr>
              <a:t>Тема. Фондові індекси</a:t>
            </a:r>
          </a:p>
        </p:txBody>
      </p:sp>
      <p:pic>
        <p:nvPicPr>
          <p:cNvPr id="6" name="Рисунок 5">
            <a:extLst>
              <a:ext uri="{FF2B5EF4-FFF2-40B4-BE49-F238E27FC236}">
                <a16:creationId xmlns:a16="http://schemas.microsoft.com/office/drawing/2014/main" id="{B34721B0-C350-2244-BA97-C2329FD64081}"/>
              </a:ext>
            </a:extLst>
          </p:cNvPr>
          <p:cNvPicPr>
            <a:picLocks noChangeAspect="1"/>
          </p:cNvPicPr>
          <p:nvPr/>
        </p:nvPicPr>
        <p:blipFill>
          <a:blip r:embed="rId2"/>
          <a:stretch>
            <a:fillRect/>
          </a:stretch>
        </p:blipFill>
        <p:spPr>
          <a:xfrm>
            <a:off x="1" y="2528047"/>
            <a:ext cx="12192000" cy="4329953"/>
          </a:xfrm>
          <a:prstGeom prst="rect">
            <a:avLst/>
          </a:prstGeom>
        </p:spPr>
      </p:pic>
      <p:pic>
        <p:nvPicPr>
          <p:cNvPr id="3" name="Рисунок 2">
            <a:extLst>
              <a:ext uri="{FF2B5EF4-FFF2-40B4-BE49-F238E27FC236}">
                <a16:creationId xmlns:a16="http://schemas.microsoft.com/office/drawing/2014/main" id="{8557C5F1-C7BF-A24C-B64E-000E0AD61430}"/>
              </a:ext>
            </a:extLst>
          </p:cNvPr>
          <p:cNvPicPr>
            <a:picLocks noChangeAspect="1"/>
          </p:cNvPicPr>
          <p:nvPr/>
        </p:nvPicPr>
        <p:blipFill>
          <a:blip r:embed="rId3"/>
          <a:stretch>
            <a:fillRect/>
          </a:stretch>
        </p:blipFill>
        <p:spPr>
          <a:xfrm>
            <a:off x="8579216" y="44687"/>
            <a:ext cx="3380517" cy="1766320"/>
          </a:xfrm>
          <a:prstGeom prst="rect">
            <a:avLst/>
          </a:prstGeom>
        </p:spPr>
      </p:pic>
      <p:pic>
        <p:nvPicPr>
          <p:cNvPr id="5" name="Рисунок 4">
            <a:extLst>
              <a:ext uri="{FF2B5EF4-FFF2-40B4-BE49-F238E27FC236}">
                <a16:creationId xmlns:a16="http://schemas.microsoft.com/office/drawing/2014/main" id="{806FB68C-4429-5843-80F7-D53DB23C8EDF}"/>
              </a:ext>
            </a:extLst>
          </p:cNvPr>
          <p:cNvPicPr>
            <a:picLocks noChangeAspect="1"/>
          </p:cNvPicPr>
          <p:nvPr/>
        </p:nvPicPr>
        <p:blipFill>
          <a:blip r:embed="rId4"/>
          <a:stretch>
            <a:fillRect/>
          </a:stretch>
        </p:blipFill>
        <p:spPr>
          <a:xfrm>
            <a:off x="440085" y="3182741"/>
            <a:ext cx="3380517" cy="1775021"/>
          </a:xfrm>
          <a:prstGeom prst="rect">
            <a:avLst/>
          </a:prstGeom>
        </p:spPr>
      </p:pic>
      <p:pic>
        <p:nvPicPr>
          <p:cNvPr id="9" name="Рисунок 8">
            <a:extLst>
              <a:ext uri="{FF2B5EF4-FFF2-40B4-BE49-F238E27FC236}">
                <a16:creationId xmlns:a16="http://schemas.microsoft.com/office/drawing/2014/main" id="{13D4C9A0-1D16-7247-847E-CDD39E7E7C58}"/>
              </a:ext>
            </a:extLst>
          </p:cNvPr>
          <p:cNvPicPr>
            <a:picLocks noChangeAspect="1"/>
          </p:cNvPicPr>
          <p:nvPr/>
        </p:nvPicPr>
        <p:blipFill>
          <a:blip r:embed="rId5"/>
          <a:stretch>
            <a:fillRect/>
          </a:stretch>
        </p:blipFill>
        <p:spPr>
          <a:xfrm>
            <a:off x="926015" y="366738"/>
            <a:ext cx="3597088" cy="1214017"/>
          </a:xfrm>
          <a:prstGeom prst="rect">
            <a:avLst/>
          </a:prstGeom>
        </p:spPr>
      </p:pic>
      <p:pic>
        <p:nvPicPr>
          <p:cNvPr id="11" name="Рисунок 10">
            <a:extLst>
              <a:ext uri="{FF2B5EF4-FFF2-40B4-BE49-F238E27FC236}">
                <a16:creationId xmlns:a16="http://schemas.microsoft.com/office/drawing/2014/main" id="{ECC7D204-D499-CA48-87CB-16BBCC31E91C}"/>
              </a:ext>
            </a:extLst>
          </p:cNvPr>
          <p:cNvPicPr>
            <a:picLocks noChangeAspect="1"/>
          </p:cNvPicPr>
          <p:nvPr/>
        </p:nvPicPr>
        <p:blipFill>
          <a:blip r:embed="rId6"/>
          <a:stretch>
            <a:fillRect/>
          </a:stretch>
        </p:blipFill>
        <p:spPr>
          <a:xfrm>
            <a:off x="8738959" y="4957762"/>
            <a:ext cx="2667611" cy="1467185"/>
          </a:xfrm>
          <a:prstGeom prst="rect">
            <a:avLst/>
          </a:prstGeom>
        </p:spPr>
      </p:pic>
      <p:pic>
        <p:nvPicPr>
          <p:cNvPr id="14" name="Рисунок 13">
            <a:extLst>
              <a:ext uri="{FF2B5EF4-FFF2-40B4-BE49-F238E27FC236}">
                <a16:creationId xmlns:a16="http://schemas.microsoft.com/office/drawing/2014/main" id="{6D8250E0-6DE3-0C48-90E8-9AB2BF62C363}"/>
              </a:ext>
            </a:extLst>
          </p:cNvPr>
          <p:cNvPicPr>
            <a:picLocks noChangeAspect="1"/>
          </p:cNvPicPr>
          <p:nvPr/>
        </p:nvPicPr>
        <p:blipFill>
          <a:blip r:embed="rId7"/>
          <a:stretch>
            <a:fillRect/>
          </a:stretch>
        </p:blipFill>
        <p:spPr>
          <a:xfrm>
            <a:off x="4660019" y="3781907"/>
            <a:ext cx="3239522" cy="1822231"/>
          </a:xfrm>
          <a:prstGeom prst="rect">
            <a:avLst/>
          </a:prstGeom>
        </p:spPr>
      </p:pic>
    </p:spTree>
    <p:extLst>
      <p:ext uri="{BB962C8B-B14F-4D97-AF65-F5344CB8AC3E}">
        <p14:creationId xmlns:p14="http://schemas.microsoft.com/office/powerpoint/2010/main" val="93654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66A499-D370-3E46-824D-00537EA90646}"/>
              </a:ext>
            </a:extLst>
          </p:cNvPr>
          <p:cNvSpPr>
            <a:spLocks noGrp="1"/>
          </p:cNvSpPr>
          <p:nvPr>
            <p:ph type="title"/>
          </p:nvPr>
        </p:nvSpPr>
        <p:spPr/>
        <p:txBody>
          <a:bodyPr/>
          <a:lstStyle/>
          <a:p>
            <a:r>
              <a:rPr lang="ru-RU">
                <a:solidFill>
                  <a:schemeClr val="bg1"/>
                </a:solidFill>
              </a:rPr>
              <a:t>Галузеві (субсекторні) фондові індекси</a:t>
            </a:r>
          </a:p>
        </p:txBody>
      </p:sp>
      <p:sp>
        <p:nvSpPr>
          <p:cNvPr id="3" name="Объект 2">
            <a:extLst>
              <a:ext uri="{FF2B5EF4-FFF2-40B4-BE49-F238E27FC236}">
                <a16:creationId xmlns:a16="http://schemas.microsoft.com/office/drawing/2014/main" id="{13C57566-A8DF-B44F-8A5C-699D49C18670}"/>
              </a:ext>
            </a:extLst>
          </p:cNvPr>
          <p:cNvSpPr>
            <a:spLocks noGrp="1"/>
          </p:cNvSpPr>
          <p:nvPr>
            <p:ph idx="1"/>
          </p:nvPr>
        </p:nvSpPr>
        <p:spPr>
          <a:xfrm>
            <a:off x="1141413" y="2111392"/>
            <a:ext cx="4668356" cy="3946509"/>
          </a:xfrm>
        </p:spPr>
        <p:txBody>
          <a:bodyPr/>
          <a:lstStyle/>
          <a:p>
            <a:pPr algn="just"/>
            <a:r>
              <a:rPr lang="ru-RU">
                <a:solidFill>
                  <a:schemeClr val="bg1"/>
                </a:solidFill>
              </a:rPr>
              <a:t>відображають поведінку цінних паперів у певній галузі економіки (промисловість, банки, транспорт, комунальне господарство та ін.). Зіставлення динаміки різних індексів дає можливість зробити висновки стосовно найбільш (найменш) успішних галузей економіки.</a:t>
            </a:r>
          </a:p>
        </p:txBody>
      </p:sp>
      <p:pic>
        <p:nvPicPr>
          <p:cNvPr id="6" name="Рисунок 5">
            <a:extLst>
              <a:ext uri="{FF2B5EF4-FFF2-40B4-BE49-F238E27FC236}">
                <a16:creationId xmlns:a16="http://schemas.microsoft.com/office/drawing/2014/main" id="{FC596E2B-FCE4-CB41-91C0-5421B05459E2}"/>
              </a:ext>
            </a:extLst>
          </p:cNvPr>
          <p:cNvPicPr>
            <a:picLocks noChangeAspect="1"/>
          </p:cNvPicPr>
          <p:nvPr/>
        </p:nvPicPr>
        <p:blipFill>
          <a:blip r:embed="rId2"/>
          <a:stretch>
            <a:fillRect/>
          </a:stretch>
        </p:blipFill>
        <p:spPr>
          <a:xfrm>
            <a:off x="6382232" y="2628901"/>
            <a:ext cx="5148648" cy="3429000"/>
          </a:xfrm>
          <a:prstGeom prst="rect">
            <a:avLst/>
          </a:prstGeom>
        </p:spPr>
      </p:pic>
    </p:spTree>
    <p:extLst>
      <p:ext uri="{BB962C8B-B14F-4D97-AF65-F5344CB8AC3E}">
        <p14:creationId xmlns:p14="http://schemas.microsoft.com/office/powerpoint/2010/main" val="293099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2BE492-B421-5B4D-905C-A5CB72C345DA}"/>
              </a:ext>
            </a:extLst>
          </p:cNvPr>
          <p:cNvSpPr>
            <a:spLocks noGrp="1"/>
          </p:cNvSpPr>
          <p:nvPr>
            <p:ph type="title"/>
          </p:nvPr>
        </p:nvSpPr>
        <p:spPr/>
        <p:txBody>
          <a:bodyPr/>
          <a:lstStyle/>
          <a:p>
            <a:pPr algn="ctr"/>
            <a:r>
              <a:rPr lang="ru-RU">
                <a:solidFill>
                  <a:schemeClr val="bg1"/>
                </a:solidFill>
              </a:rPr>
              <a:t>Індекси блакитних фішок </a:t>
            </a:r>
          </a:p>
        </p:txBody>
      </p:sp>
      <p:sp>
        <p:nvSpPr>
          <p:cNvPr id="3" name="Объект 2">
            <a:extLst>
              <a:ext uri="{FF2B5EF4-FFF2-40B4-BE49-F238E27FC236}">
                <a16:creationId xmlns:a16="http://schemas.microsoft.com/office/drawing/2014/main" id="{36B874E6-6A35-E445-BDA2-E984A6479847}"/>
              </a:ext>
            </a:extLst>
          </p:cNvPr>
          <p:cNvSpPr>
            <a:spLocks noGrp="1"/>
          </p:cNvSpPr>
          <p:nvPr>
            <p:ph idx="1"/>
          </p:nvPr>
        </p:nvSpPr>
        <p:spPr>
          <a:xfrm>
            <a:off x="1251434" y="2302911"/>
            <a:ext cx="9905998" cy="4080980"/>
          </a:xfrm>
        </p:spPr>
        <p:txBody>
          <a:bodyPr>
            <a:normAutofit fontScale="85000" lnSpcReduction="20000"/>
          </a:bodyPr>
          <a:lstStyle/>
          <a:p>
            <a:r>
              <a:rPr lang="ru-RU"/>
              <a:t>. </a:t>
            </a:r>
            <a:r>
              <a:rPr lang="ru-RU" b="1">
                <a:solidFill>
                  <a:schemeClr val="bg1"/>
                </a:solidFill>
              </a:rPr>
              <a:t>До індексів блакитних фішок можна віднести:</a:t>
            </a:r>
          </a:p>
          <a:p>
            <a:r>
              <a:rPr lang="ru-RU">
                <a:solidFill>
                  <a:schemeClr val="bg1"/>
                </a:solidFill>
              </a:rPr>
              <a:t>– індустріальний індекс Доу-Джонса </a:t>
            </a:r>
            <a:r>
              <a:rPr lang="af-ZA">
                <a:solidFill>
                  <a:schemeClr val="bg1"/>
                </a:solidFill>
              </a:rPr>
              <a:t>DJIA (Dow Johns Industrial Average), </a:t>
            </a:r>
            <a:r>
              <a:rPr lang="ru-RU">
                <a:solidFill>
                  <a:schemeClr val="bg1"/>
                </a:solidFill>
              </a:rPr>
              <a:t>який об'єднує найбільші компанії США, розмір портфеля цього індексу – ЗО видів акцій;</a:t>
            </a:r>
          </a:p>
          <a:p>
            <a:r>
              <a:rPr lang="ru-RU">
                <a:solidFill>
                  <a:schemeClr val="bg1"/>
                </a:solidFill>
              </a:rPr>
              <a:t>– індекс лондонської фондової біржі </a:t>
            </a:r>
            <a:r>
              <a:rPr lang="af-ZA">
                <a:solidFill>
                  <a:schemeClr val="bg1"/>
                </a:solidFill>
              </a:rPr>
              <a:t>FTSE-100 (Financial Times Stock Exchange) </a:t>
            </a:r>
            <a:r>
              <a:rPr lang="ru-RU">
                <a:solidFill>
                  <a:schemeClr val="bg1"/>
                </a:solidFill>
              </a:rPr>
              <a:t>з портфелем розміром у 100 видів акцій;</a:t>
            </a:r>
          </a:p>
          <a:p>
            <a:r>
              <a:rPr lang="ru-RU">
                <a:solidFill>
                  <a:schemeClr val="bg1"/>
                </a:solidFill>
              </a:rPr>
              <a:t>– французький фондовий індекс САС-40 (</a:t>
            </a:r>
            <a:r>
              <a:rPr lang="af-ZA">
                <a:solidFill>
                  <a:schemeClr val="bg1"/>
                </a:solidFill>
              </a:rPr>
              <a:t>Compagnie des Agents de Cheange) </a:t>
            </a:r>
            <a:r>
              <a:rPr lang="ru-RU">
                <a:solidFill>
                  <a:schemeClr val="bg1"/>
                </a:solidFill>
              </a:rPr>
              <a:t>з портфелем, що об'єднує 40 видів акцій;</a:t>
            </a:r>
          </a:p>
          <a:p>
            <a:r>
              <a:rPr lang="ru-RU">
                <a:solidFill>
                  <a:schemeClr val="bg1"/>
                </a:solidFill>
              </a:rPr>
              <a:t>– німецький фондовий індекс </a:t>
            </a:r>
            <a:r>
              <a:rPr lang="af-ZA">
                <a:solidFill>
                  <a:schemeClr val="bg1"/>
                </a:solidFill>
              </a:rPr>
              <a:t>DAX-30 (Deutscher Aktienindex) </a:t>
            </a:r>
            <a:r>
              <a:rPr lang="ru-RU">
                <a:solidFill>
                  <a:schemeClr val="bg1"/>
                </a:solidFill>
              </a:rPr>
              <a:t>з портфелем, який складається з 30 найбільш ліквідних акцій (на основі торгової статистики за три останні роки) на Франкфуртській біржі.</a:t>
            </a:r>
          </a:p>
          <a:p>
            <a:r>
              <a:rPr lang="ru-RU" b="1">
                <a:solidFill>
                  <a:schemeClr val="bg1"/>
                </a:solidFill>
              </a:rPr>
              <a:t>Недоліком фондових індексів </a:t>
            </a:r>
            <a:r>
              <a:rPr lang="ru-RU">
                <a:solidFill>
                  <a:schemeClr val="bg1"/>
                </a:solidFill>
              </a:rPr>
              <a:t>є те, що вони відображають лише кількісні зміни в ринкових цінах акцій, а не причини, які викликали ці зміни.
Розраховуються та оприлюднюються фондові індекси різними організаціями, найчастіше рейтинговими агентствами або інформаційними компаніями.</a:t>
            </a:r>
          </a:p>
          <a:p>
            <a:endParaRPr lang="ru-RU">
              <a:solidFill>
                <a:schemeClr val="bg1"/>
              </a:solidFill>
            </a:endParaRPr>
          </a:p>
        </p:txBody>
      </p:sp>
    </p:spTree>
    <p:extLst>
      <p:ext uri="{BB962C8B-B14F-4D97-AF65-F5344CB8AC3E}">
        <p14:creationId xmlns:p14="http://schemas.microsoft.com/office/powerpoint/2010/main" val="13934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FBAAEE-21DB-704D-BE22-27DB339C3B94}"/>
              </a:ext>
            </a:extLst>
          </p:cNvPr>
          <p:cNvSpPr>
            <a:spLocks noGrp="1"/>
          </p:cNvSpPr>
          <p:nvPr>
            <p:ph type="title"/>
          </p:nvPr>
        </p:nvSpPr>
        <p:spPr>
          <a:xfrm>
            <a:off x="1569274" y="-133754"/>
            <a:ext cx="9905998" cy="1905000"/>
          </a:xfrm>
        </p:spPr>
        <p:txBody>
          <a:bodyPr/>
          <a:lstStyle/>
          <a:p>
            <a:r>
              <a:rPr lang="ru-RU">
                <a:solidFill>
                  <a:schemeClr val="bg1"/>
                </a:solidFill>
              </a:rPr>
              <a:t>Методи розрахунку фондових індексів.</a:t>
            </a:r>
          </a:p>
        </p:txBody>
      </p:sp>
      <p:sp>
        <p:nvSpPr>
          <p:cNvPr id="4" name="Прямоугольник 3">
            <a:extLst>
              <a:ext uri="{FF2B5EF4-FFF2-40B4-BE49-F238E27FC236}">
                <a16:creationId xmlns:a16="http://schemas.microsoft.com/office/drawing/2014/main" id="{701A6EA1-CCD7-AC4F-8801-81E93A34EB44}"/>
              </a:ext>
            </a:extLst>
          </p:cNvPr>
          <p:cNvSpPr/>
          <p:nvPr/>
        </p:nvSpPr>
        <p:spPr>
          <a:xfrm>
            <a:off x="373094" y="2455752"/>
            <a:ext cx="6149179" cy="108666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метод середнього арифметичного простого</a:t>
            </a:r>
          </a:p>
        </p:txBody>
      </p:sp>
      <p:sp>
        <p:nvSpPr>
          <p:cNvPr id="6" name="Прямоугольник 5">
            <a:extLst>
              <a:ext uri="{FF2B5EF4-FFF2-40B4-BE49-F238E27FC236}">
                <a16:creationId xmlns:a16="http://schemas.microsoft.com/office/drawing/2014/main" id="{50A07F78-746B-2C41-8E60-8479C1443369}"/>
              </a:ext>
            </a:extLst>
          </p:cNvPr>
          <p:cNvSpPr/>
          <p:nvPr/>
        </p:nvSpPr>
        <p:spPr>
          <a:xfrm>
            <a:off x="1845708" y="3968146"/>
            <a:ext cx="6442569" cy="10538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метод середнього геометричного</a:t>
            </a:r>
          </a:p>
        </p:txBody>
      </p:sp>
      <p:sp>
        <p:nvSpPr>
          <p:cNvPr id="8" name="Прямоугольник 7">
            <a:extLst>
              <a:ext uri="{FF2B5EF4-FFF2-40B4-BE49-F238E27FC236}">
                <a16:creationId xmlns:a16="http://schemas.microsoft.com/office/drawing/2014/main" id="{A805B8D1-92D4-B24D-9067-DA9F22417C7E}"/>
              </a:ext>
            </a:extLst>
          </p:cNvPr>
          <p:cNvSpPr/>
          <p:nvPr/>
        </p:nvSpPr>
        <p:spPr>
          <a:xfrm>
            <a:off x="4592360" y="5192906"/>
            <a:ext cx="6589265" cy="9657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метод середнього арифметичного зваженого</a:t>
            </a:r>
          </a:p>
        </p:txBody>
      </p:sp>
      <p:pic>
        <p:nvPicPr>
          <p:cNvPr id="7" name="Объект 6">
            <a:extLst>
              <a:ext uri="{FF2B5EF4-FFF2-40B4-BE49-F238E27FC236}">
                <a16:creationId xmlns:a16="http://schemas.microsoft.com/office/drawing/2014/main" id="{43855837-0F6F-3841-9B45-361B35794867}"/>
              </a:ext>
            </a:extLst>
          </p:cNvPr>
          <p:cNvPicPr>
            <a:picLocks noGrp="1" noChangeAspect="1"/>
          </p:cNvPicPr>
          <p:nvPr>
            <p:ph idx="1"/>
          </p:nvPr>
        </p:nvPicPr>
        <p:blipFill>
          <a:blip r:embed="rId2"/>
          <a:stretch>
            <a:fillRect/>
          </a:stretch>
        </p:blipFill>
        <p:spPr>
          <a:xfrm>
            <a:off x="7183975" y="1549324"/>
            <a:ext cx="4417169" cy="2205955"/>
          </a:xfrm>
          <a:prstGeom prst="rect">
            <a:avLst/>
          </a:prstGeom>
        </p:spPr>
      </p:pic>
    </p:spTree>
    <p:extLst>
      <p:ext uri="{BB962C8B-B14F-4D97-AF65-F5344CB8AC3E}">
        <p14:creationId xmlns:p14="http://schemas.microsoft.com/office/powerpoint/2010/main" val="266605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4E81C-EA95-E94E-B34E-5E7BA3A735FD}"/>
              </a:ext>
            </a:extLst>
          </p:cNvPr>
          <p:cNvSpPr>
            <a:spLocks noGrp="1"/>
          </p:cNvSpPr>
          <p:nvPr>
            <p:ph type="title"/>
          </p:nvPr>
        </p:nvSpPr>
        <p:spPr/>
        <p:txBody>
          <a:bodyPr/>
          <a:lstStyle/>
          <a:p>
            <a:pPr algn="ctr"/>
            <a:r>
              <a:rPr lang="ru-RU">
                <a:solidFill>
                  <a:schemeClr val="bg1"/>
                </a:solidFill>
              </a:rPr>
              <a:t>Основні характеристики для застосування цих методів такі:</a:t>
            </a:r>
          </a:p>
        </p:txBody>
      </p:sp>
      <p:sp>
        <p:nvSpPr>
          <p:cNvPr id="3" name="Объект 2">
            <a:extLst>
              <a:ext uri="{FF2B5EF4-FFF2-40B4-BE49-F238E27FC236}">
                <a16:creationId xmlns:a16="http://schemas.microsoft.com/office/drawing/2014/main" id="{4CECA674-EABC-CC40-9D63-5AD775A0A5A9}"/>
              </a:ext>
            </a:extLst>
          </p:cNvPr>
          <p:cNvSpPr>
            <a:spLocks noGrp="1"/>
          </p:cNvSpPr>
          <p:nvPr>
            <p:ph idx="1"/>
          </p:nvPr>
        </p:nvSpPr>
        <p:spPr/>
        <p:txBody>
          <a:bodyPr/>
          <a:lstStyle/>
          <a:p>
            <a:pPr algn="just"/>
            <a:r>
              <a:rPr lang="ru-RU">
                <a:solidFill>
                  <a:schemeClr val="bg1"/>
                </a:solidFill>
              </a:rPr>
              <a:t>1)</a:t>
            </a:r>
            <a:r>
              <a:rPr lang="ru-RU" b="1">
                <a:solidFill>
                  <a:schemeClr val="bg1"/>
                </a:solidFill>
              </a:rPr>
              <a:t> база індексу</a:t>
            </a:r>
            <a:r>
              <a:rPr lang="ru-RU">
                <a:solidFill>
                  <a:schemeClr val="bg1"/>
                </a:solidFill>
              </a:rPr>
              <a:t> – список компаній-емітентів, акції яких використовуються для розрахунку індексу;</a:t>
            </a:r>
          </a:p>
          <a:p>
            <a:pPr algn="just"/>
            <a:r>
              <a:rPr lang="ru-RU">
                <a:solidFill>
                  <a:schemeClr val="bg1"/>
                </a:solidFill>
              </a:rPr>
              <a:t>2)</a:t>
            </a:r>
            <a:r>
              <a:rPr lang="ru-RU" b="1">
                <a:solidFill>
                  <a:schemeClr val="bg1"/>
                </a:solidFill>
              </a:rPr>
              <a:t> вид зважування</a:t>
            </a:r>
            <a:r>
              <a:rPr lang="ru-RU">
                <a:solidFill>
                  <a:schemeClr val="bg1"/>
                </a:solidFill>
              </a:rPr>
              <a:t> – зважування середніх значень проводиться або за вартістю пакета акцій або за ринковою капіталізацією компаній-емітентів, які входять у базу індексу;</a:t>
            </a:r>
          </a:p>
          <a:p>
            <a:pPr algn="just"/>
            <a:r>
              <a:rPr lang="ru-RU">
                <a:solidFill>
                  <a:schemeClr val="bg1"/>
                </a:solidFill>
              </a:rPr>
              <a:t>3) </a:t>
            </a:r>
            <a:r>
              <a:rPr lang="ru-RU" b="1">
                <a:solidFill>
                  <a:schemeClr val="bg1"/>
                </a:solidFill>
              </a:rPr>
              <a:t>базове значення індексу</a:t>
            </a:r>
            <a:r>
              <a:rPr lang="ru-RU">
                <a:solidFill>
                  <a:schemeClr val="bg1"/>
                </a:solidFill>
              </a:rPr>
              <a:t> – значення індексу на початок базового періоду.</a:t>
            </a:r>
          </a:p>
        </p:txBody>
      </p:sp>
    </p:spTree>
    <p:extLst>
      <p:ext uri="{BB962C8B-B14F-4D97-AF65-F5344CB8AC3E}">
        <p14:creationId xmlns:p14="http://schemas.microsoft.com/office/powerpoint/2010/main" val="335230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D4225-F97F-B645-B9E7-6E117E786E12}"/>
              </a:ext>
            </a:extLst>
          </p:cNvPr>
          <p:cNvSpPr>
            <a:spLocks noGrp="1"/>
          </p:cNvSpPr>
          <p:nvPr>
            <p:ph type="title"/>
          </p:nvPr>
        </p:nvSpPr>
        <p:spPr>
          <a:xfrm>
            <a:off x="1239210" y="-231858"/>
            <a:ext cx="9905998" cy="1905000"/>
          </a:xfrm>
        </p:spPr>
        <p:txBody>
          <a:bodyPr/>
          <a:lstStyle/>
          <a:p>
            <a:pPr algn="ctr"/>
            <a:r>
              <a:rPr lang="ru-RU">
                <a:solidFill>
                  <a:schemeClr val="bg1"/>
                </a:solidFill>
              </a:rPr>
              <a:t>методом середнього арифметичного простого</a:t>
            </a:r>
          </a:p>
        </p:txBody>
      </p:sp>
      <p:sp>
        <p:nvSpPr>
          <p:cNvPr id="3" name="Объект 2">
            <a:extLst>
              <a:ext uri="{FF2B5EF4-FFF2-40B4-BE49-F238E27FC236}">
                <a16:creationId xmlns:a16="http://schemas.microsoft.com/office/drawing/2014/main" id="{036D1351-6839-4442-BA77-0A854AC370E1}"/>
              </a:ext>
            </a:extLst>
          </p:cNvPr>
          <p:cNvSpPr>
            <a:spLocks noGrp="1"/>
          </p:cNvSpPr>
          <p:nvPr>
            <p:ph idx="1"/>
          </p:nvPr>
        </p:nvSpPr>
        <p:spPr>
          <a:xfrm>
            <a:off x="727138" y="843497"/>
            <a:ext cx="11464861" cy="2823682"/>
          </a:xfrm>
        </p:spPr>
        <p:txBody>
          <a:bodyPr/>
          <a:lstStyle/>
          <a:p>
            <a:r>
              <a:rPr lang="ru-RU" b="1">
                <a:solidFill>
                  <a:schemeClr val="bg1"/>
                </a:solidFill>
              </a:rPr>
              <a:t>Перевагами індексів</a:t>
            </a:r>
            <a:r>
              <a:rPr lang="ru-RU">
                <a:solidFill>
                  <a:schemeClr val="bg1"/>
                </a:solidFill>
              </a:rPr>
              <a:t>, розрахованих за методом середнього арифметичного простого є простота розрахунків та можливість швидкої реакції на коливання цін на акції, особливо у періоди фондових криз. </a:t>
            </a:r>
          </a:p>
          <a:p>
            <a:r>
              <a:rPr lang="ru-RU" b="1">
                <a:solidFill>
                  <a:schemeClr val="bg1"/>
                </a:solidFill>
              </a:rPr>
              <a:t>Недоліками</a:t>
            </a:r>
            <a:r>
              <a:rPr lang="ru-RU">
                <a:solidFill>
                  <a:schemeClr val="bg1"/>
                </a:solidFill>
              </a:rPr>
              <a:t> є те, що на зміну значення індексу найбільше впливають акції з високою ринковою вартістю, найдешевші мало відображаються у значенні індексу. Однак висока ціна акцій не означає високий рівень капіталізації компанії, а також її найбільший вплив на ринку цінних паперів або те, що її акції є найбільш дохідними.</a:t>
            </a:r>
          </a:p>
        </p:txBody>
      </p:sp>
      <p:pic>
        <p:nvPicPr>
          <p:cNvPr id="6" name="Рисунок 6">
            <a:extLst>
              <a:ext uri="{FF2B5EF4-FFF2-40B4-BE49-F238E27FC236}">
                <a16:creationId xmlns:a16="http://schemas.microsoft.com/office/drawing/2014/main" id="{5C0E60F1-F52E-E14E-A3B2-25AF20FDE7CB}"/>
              </a:ext>
            </a:extLst>
          </p:cNvPr>
          <p:cNvPicPr>
            <a:picLocks noChangeAspect="1"/>
          </p:cNvPicPr>
          <p:nvPr/>
        </p:nvPicPr>
        <p:blipFill rotWithShape="1">
          <a:blip r:embed="rId2"/>
          <a:srcRect t="1538"/>
          <a:stretch/>
        </p:blipFill>
        <p:spPr>
          <a:xfrm>
            <a:off x="3126769" y="3471788"/>
            <a:ext cx="6954898" cy="3386212"/>
          </a:xfrm>
          <a:prstGeom prst="rect">
            <a:avLst/>
          </a:prstGeom>
        </p:spPr>
      </p:pic>
    </p:spTree>
    <p:extLst>
      <p:ext uri="{BB962C8B-B14F-4D97-AF65-F5344CB8AC3E}">
        <p14:creationId xmlns:p14="http://schemas.microsoft.com/office/powerpoint/2010/main" val="252677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5697FD-BC58-3445-A925-2755BA09DB94}"/>
              </a:ext>
            </a:extLst>
          </p:cNvPr>
          <p:cNvSpPr>
            <a:spLocks noGrp="1"/>
          </p:cNvSpPr>
          <p:nvPr>
            <p:ph type="title"/>
          </p:nvPr>
        </p:nvSpPr>
        <p:spPr/>
        <p:txBody>
          <a:bodyPr/>
          <a:lstStyle/>
          <a:p>
            <a:r>
              <a:rPr lang="ru-RU">
                <a:solidFill>
                  <a:schemeClr val="bg1"/>
                </a:solidFill>
              </a:rPr>
              <a:t>методом середнього геометричного</a:t>
            </a:r>
          </a:p>
        </p:txBody>
      </p:sp>
      <p:sp>
        <p:nvSpPr>
          <p:cNvPr id="3" name="Объект 2">
            <a:extLst>
              <a:ext uri="{FF2B5EF4-FFF2-40B4-BE49-F238E27FC236}">
                <a16:creationId xmlns:a16="http://schemas.microsoft.com/office/drawing/2014/main" id="{A4787C90-4A6B-7148-B8C3-2C98285E180C}"/>
              </a:ext>
            </a:extLst>
          </p:cNvPr>
          <p:cNvSpPr>
            <a:spLocks noGrp="1"/>
          </p:cNvSpPr>
          <p:nvPr>
            <p:ph idx="1"/>
          </p:nvPr>
        </p:nvSpPr>
        <p:spPr>
          <a:xfrm>
            <a:off x="1141413" y="2666999"/>
            <a:ext cx="9905998" cy="3581401"/>
          </a:xfrm>
        </p:spPr>
        <p:txBody>
          <a:bodyPr>
            <a:normAutofit fontScale="92500"/>
          </a:bodyPr>
          <a:lstStyle/>
          <a:p>
            <a:r>
              <a:rPr lang="ru-RU">
                <a:solidFill>
                  <a:schemeClr val="bg1"/>
                </a:solidFill>
              </a:rPr>
              <a:t>Індекси, розраховані за методом середнього геометричного, відображають середнє геометричне приростів курсів п видів акцій
</a:t>
            </a:r>
            <a:r>
              <a:rPr lang="ru-RU" b="1">
                <a:solidFill>
                  <a:schemeClr val="bg1"/>
                </a:solidFill>
              </a:rPr>
              <a:t>Перевагою індексів</a:t>
            </a:r>
            <a:r>
              <a:rPr lang="ru-RU">
                <a:solidFill>
                  <a:schemeClr val="bg1"/>
                </a:solidFill>
              </a:rPr>
              <a:t>, розрахованих як середнє геометричне темпів змін курсів акцій, є простота зміни складу акцій. </a:t>
            </a:r>
          </a:p>
          <a:p>
            <a:r>
              <a:rPr lang="ru-RU" b="1">
                <a:solidFill>
                  <a:schemeClr val="bg1"/>
                </a:solidFill>
              </a:rPr>
              <a:t>Недолік</a:t>
            </a:r>
            <a:r>
              <a:rPr lang="ru-RU">
                <a:solidFill>
                  <a:schemeClr val="bg1"/>
                </a:solidFill>
              </a:rPr>
              <a:t> – великий вплив акцій з високими та низькими темпами зміни цін акцій. Наприклад, якщо темп зміни ціни хоча б одного виду акцій падає до нуля, значення індексу також прямує до нуля. Значення індексу, обчисленого як середнє геометричне, не перевищує значення індексу, обчисленого як середнє арифметичне.</a:t>
            </a:r>
          </a:p>
          <a:p>
            <a:r>
              <a:rPr lang="ru-RU">
                <a:solidFill>
                  <a:schemeClr val="bg1"/>
                </a:solidFill>
              </a:rPr>
              <a:t>– не враховують реальні масштаби ринку акцій конкретного емітента;</a:t>
            </a:r>
          </a:p>
          <a:p>
            <a:r>
              <a:rPr lang="ru-RU">
                <a:solidFill>
                  <a:schemeClr val="bg1"/>
                </a:solidFill>
              </a:rPr>
              <a:t>– однакову вагу мають акції як найсильніших, так і найслабших компаній.</a:t>
            </a:r>
          </a:p>
        </p:txBody>
      </p:sp>
    </p:spTree>
    <p:extLst>
      <p:ext uri="{BB962C8B-B14F-4D97-AF65-F5344CB8AC3E}">
        <p14:creationId xmlns:p14="http://schemas.microsoft.com/office/powerpoint/2010/main" val="353364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285EC-F9B9-6A46-8B63-C6FE8A4AF394}"/>
              </a:ext>
            </a:extLst>
          </p:cNvPr>
          <p:cNvSpPr>
            <a:spLocks noGrp="1"/>
          </p:cNvSpPr>
          <p:nvPr>
            <p:ph type="title"/>
          </p:nvPr>
        </p:nvSpPr>
        <p:spPr/>
        <p:txBody>
          <a:bodyPr/>
          <a:lstStyle/>
          <a:p>
            <a:pPr algn="ctr"/>
            <a:r>
              <a:rPr lang="ru-RU">
                <a:solidFill>
                  <a:schemeClr val="bg1"/>
                </a:solidFill>
              </a:rPr>
              <a:t>метод середнього арифметичного зваженого</a:t>
            </a:r>
          </a:p>
        </p:txBody>
      </p:sp>
      <p:sp>
        <p:nvSpPr>
          <p:cNvPr id="3" name="Объект 2">
            <a:extLst>
              <a:ext uri="{FF2B5EF4-FFF2-40B4-BE49-F238E27FC236}">
                <a16:creationId xmlns:a16="http://schemas.microsoft.com/office/drawing/2014/main" id="{C4112FF1-C3FD-4149-9910-3753C90CE093}"/>
              </a:ext>
            </a:extLst>
          </p:cNvPr>
          <p:cNvSpPr>
            <a:spLocks noGrp="1"/>
          </p:cNvSpPr>
          <p:nvPr>
            <p:ph idx="1"/>
          </p:nvPr>
        </p:nvSpPr>
        <p:spPr>
          <a:xfrm>
            <a:off x="1141413" y="2666999"/>
            <a:ext cx="6034427" cy="3934284"/>
          </a:xfrm>
        </p:spPr>
        <p:txBody>
          <a:bodyPr>
            <a:normAutofit lnSpcReduction="10000"/>
          </a:bodyPr>
          <a:lstStyle/>
          <a:p>
            <a:r>
              <a:rPr lang="ru-RU">
                <a:solidFill>
                  <a:schemeClr val="bg1"/>
                </a:solidFill>
              </a:rPr>
              <a:t>Зважування індексу за ринковою капіталізацією компанії-емітента дає змогу врахувати рівень капіталізації групи компаній, їх вплив на ринку цінних паперів або те, що їх акції є найбільш дохідними.</a:t>
            </a:r>
          </a:p>
          <a:p>
            <a:r>
              <a:rPr lang="ru-RU">
                <a:solidFill>
                  <a:schemeClr val="bg1"/>
                </a:solidFill>
              </a:rPr>
              <a:t>1. Індекс Standard &amp; Poor’s 500 розраховується з 1957 р. На Нью- Йоркській фондовій біржіц.</a:t>
            </a:r>
          </a:p>
          <a:p>
            <a:r>
              <a:rPr lang="ru-RU">
                <a:solidFill>
                  <a:schemeClr val="bg1"/>
                </a:solidFill>
              </a:rPr>
              <a:t>2. Американський індекс NASDAQ розраховується на позабіржовому ринку СІНА.</a:t>
            </a:r>
          </a:p>
          <a:p>
            <a:r>
              <a:rPr lang="ru-RU">
                <a:solidFill>
                  <a:schemeClr val="bg1"/>
                </a:solidFill>
              </a:rPr>
              <a:t>3. ТОРІХ – важливий фондовий індекс Японії. Індекс розраховується Токійською фондовою біржею </a:t>
            </a:r>
          </a:p>
          <a:p>
            <a:pPr marL="0" indent="0">
              <a:buNone/>
            </a:pPr>
            <a:endParaRPr lang="ru-RU">
              <a:solidFill>
                <a:schemeClr val="bg1"/>
              </a:solidFill>
            </a:endParaRPr>
          </a:p>
        </p:txBody>
      </p:sp>
      <p:pic>
        <p:nvPicPr>
          <p:cNvPr id="6" name="Рисунок 5">
            <a:extLst>
              <a:ext uri="{FF2B5EF4-FFF2-40B4-BE49-F238E27FC236}">
                <a16:creationId xmlns:a16="http://schemas.microsoft.com/office/drawing/2014/main" id="{A1223150-34DB-7649-9993-FF025E69A012}"/>
              </a:ext>
            </a:extLst>
          </p:cNvPr>
          <p:cNvPicPr>
            <a:picLocks noChangeAspect="1"/>
          </p:cNvPicPr>
          <p:nvPr/>
        </p:nvPicPr>
        <p:blipFill>
          <a:blip r:embed="rId2"/>
          <a:stretch>
            <a:fillRect/>
          </a:stretch>
        </p:blipFill>
        <p:spPr>
          <a:xfrm>
            <a:off x="7691310" y="1996480"/>
            <a:ext cx="3588158" cy="4604803"/>
          </a:xfrm>
          <a:prstGeom prst="rect">
            <a:avLst/>
          </a:prstGeom>
        </p:spPr>
      </p:pic>
      <p:pic>
        <p:nvPicPr>
          <p:cNvPr id="9" name="Рисунок 8">
            <a:extLst>
              <a:ext uri="{FF2B5EF4-FFF2-40B4-BE49-F238E27FC236}">
                <a16:creationId xmlns:a16="http://schemas.microsoft.com/office/drawing/2014/main" id="{659B7179-CCA0-E14F-9984-80991EBAD1AD}"/>
              </a:ext>
            </a:extLst>
          </p:cNvPr>
          <p:cNvPicPr>
            <a:picLocks noChangeAspect="1"/>
          </p:cNvPicPr>
          <p:nvPr/>
        </p:nvPicPr>
        <p:blipFill>
          <a:blip r:embed="rId3"/>
          <a:stretch>
            <a:fillRect/>
          </a:stretch>
        </p:blipFill>
        <p:spPr>
          <a:xfrm>
            <a:off x="326284" y="457201"/>
            <a:ext cx="1630258" cy="1573306"/>
          </a:xfrm>
          <a:prstGeom prst="rect">
            <a:avLst/>
          </a:prstGeom>
        </p:spPr>
      </p:pic>
    </p:spTree>
    <p:extLst>
      <p:ext uri="{BB962C8B-B14F-4D97-AF65-F5344CB8AC3E}">
        <p14:creationId xmlns:p14="http://schemas.microsoft.com/office/powerpoint/2010/main" val="80935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84F02-51AD-DA4A-AFA9-86FBE6A29B25}"/>
              </a:ext>
            </a:extLst>
          </p:cNvPr>
          <p:cNvSpPr>
            <a:spLocks noGrp="1"/>
          </p:cNvSpPr>
          <p:nvPr>
            <p:ph type="title"/>
          </p:nvPr>
        </p:nvSpPr>
        <p:spPr/>
        <p:txBody>
          <a:bodyPr/>
          <a:lstStyle/>
          <a:p>
            <a:r>
              <a:rPr lang="ru-RU">
                <a:solidFill>
                  <a:schemeClr val="bg1"/>
                </a:solidFill>
              </a:rPr>
              <a:t>3. Індекси розвинених фондових ринків.</a:t>
            </a:r>
          </a:p>
        </p:txBody>
      </p:sp>
      <p:sp>
        <p:nvSpPr>
          <p:cNvPr id="3" name="Объект 2">
            <a:extLst>
              <a:ext uri="{FF2B5EF4-FFF2-40B4-BE49-F238E27FC236}">
                <a16:creationId xmlns:a16="http://schemas.microsoft.com/office/drawing/2014/main" id="{BA9B4983-9C8D-AC4C-82E9-4D322A10D6DF}"/>
              </a:ext>
            </a:extLst>
          </p:cNvPr>
          <p:cNvSpPr>
            <a:spLocks noGrp="1"/>
          </p:cNvSpPr>
          <p:nvPr>
            <p:ph idx="1"/>
          </p:nvPr>
        </p:nvSpPr>
        <p:spPr>
          <a:xfrm>
            <a:off x="750226" y="1837356"/>
            <a:ext cx="6303368" cy="4411044"/>
          </a:xfrm>
        </p:spPr>
        <p:txBody>
          <a:bodyPr/>
          <a:lstStyle/>
          <a:p>
            <a:pPr algn="just"/>
            <a:r>
              <a:rPr lang="ru-RU" b="1">
                <a:solidFill>
                  <a:schemeClr val="bg1"/>
                </a:solidFill>
              </a:rPr>
              <a:t>Індекси Доу-Джонса</a:t>
            </a:r>
            <a:r>
              <a:rPr lang="ru-RU">
                <a:solidFill>
                  <a:schemeClr val="bg1"/>
                </a:solidFill>
              </a:rPr>
              <a:t> розраховуються на головній фондовій біржі СІНА – Нью-Йоркській. Серед цих індексів найпопулярнішим є індекс </a:t>
            </a:r>
            <a:r>
              <a:rPr lang="af-ZA">
                <a:solidFill>
                  <a:schemeClr val="bg1"/>
                </a:solidFill>
              </a:rPr>
              <a:t>DJIA (Dow Jones Industrial Average) – </a:t>
            </a:r>
            <a:r>
              <a:rPr lang="ru-RU">
                <a:solidFill>
                  <a:schemeClr val="bg1"/>
                </a:solidFill>
              </a:rPr>
              <a:t>середній промисловий індекс Доу-Джонса.</a:t>
            </a:r>
          </a:p>
          <a:p>
            <a:pPr algn="just"/>
            <a:r>
              <a:rPr lang="ru-RU" b="1">
                <a:solidFill>
                  <a:schemeClr val="bg1"/>
                </a:solidFill>
              </a:rPr>
              <a:t>Індекси Standard &amp; Poor’s розраховуються компанією Standard &amp; Poor’s. Списки акцій, які входять д</a:t>
            </a:r>
            <a:r>
              <a:rPr lang="ru-RU">
                <a:solidFill>
                  <a:schemeClr val="bg1"/>
                </a:solidFill>
              </a:rPr>
              <a:t>о бази індексів, складаються самою компанією Standard &amp; Poor’s. Найбільш популярним є індекс Standard &amp; Poor’s Composite 500 Index (S&amp;P 500).</a:t>
            </a:r>
          </a:p>
        </p:txBody>
      </p:sp>
      <p:pic>
        <p:nvPicPr>
          <p:cNvPr id="6" name="Рисунок 5">
            <a:extLst>
              <a:ext uri="{FF2B5EF4-FFF2-40B4-BE49-F238E27FC236}">
                <a16:creationId xmlns:a16="http://schemas.microsoft.com/office/drawing/2014/main" id="{85A06910-16E1-9A41-BC99-35895C2FBF88}"/>
              </a:ext>
            </a:extLst>
          </p:cNvPr>
          <p:cNvPicPr>
            <a:picLocks noChangeAspect="1"/>
          </p:cNvPicPr>
          <p:nvPr/>
        </p:nvPicPr>
        <p:blipFill>
          <a:blip r:embed="rId2"/>
          <a:stretch>
            <a:fillRect/>
          </a:stretch>
        </p:blipFill>
        <p:spPr>
          <a:xfrm>
            <a:off x="7053594" y="2736477"/>
            <a:ext cx="5000576" cy="2612801"/>
          </a:xfrm>
          <a:prstGeom prst="rect">
            <a:avLst/>
          </a:prstGeom>
        </p:spPr>
      </p:pic>
    </p:spTree>
    <p:extLst>
      <p:ext uri="{BB962C8B-B14F-4D97-AF65-F5344CB8AC3E}">
        <p14:creationId xmlns:p14="http://schemas.microsoft.com/office/powerpoint/2010/main" val="41084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D5AC3D-BC88-E247-84CD-D54A19F87D52}"/>
              </a:ext>
            </a:extLst>
          </p:cNvPr>
          <p:cNvSpPr>
            <a:spLocks noGrp="1"/>
          </p:cNvSpPr>
          <p:nvPr>
            <p:ph idx="1"/>
          </p:nvPr>
        </p:nvSpPr>
        <p:spPr>
          <a:xfrm>
            <a:off x="1006943" y="3564417"/>
            <a:ext cx="9905998" cy="3124201"/>
          </a:xfrm>
        </p:spPr>
        <p:txBody>
          <a:bodyPr/>
          <a:lstStyle/>
          <a:p>
            <a:pPr algn="just"/>
            <a:r>
              <a:rPr lang="af-ZA" b="1">
                <a:solidFill>
                  <a:schemeClr val="bg1"/>
                </a:solidFill>
              </a:rPr>
              <a:t>Nasdaq Composite (</a:t>
            </a:r>
            <a:r>
              <a:rPr lang="ru-RU" b="1">
                <a:solidFill>
                  <a:schemeClr val="bg1"/>
                </a:solidFill>
              </a:rPr>
              <a:t>або просто </a:t>
            </a:r>
            <a:r>
              <a:rPr lang="af-ZA" b="1">
                <a:solidFill>
                  <a:schemeClr val="bg1"/>
                </a:solidFill>
              </a:rPr>
              <a:t>Nasdaq) </a:t>
            </a:r>
            <a:r>
              <a:rPr lang="af-ZA">
                <a:solidFill>
                  <a:schemeClr val="bg1"/>
                </a:solidFill>
              </a:rPr>
              <a:t>– </a:t>
            </a:r>
            <a:r>
              <a:rPr lang="ru-RU">
                <a:solidFill>
                  <a:schemeClr val="bg1"/>
                </a:solidFill>
              </a:rPr>
              <a:t>це загальний індекс електронної фондової біржі </a:t>
            </a:r>
            <a:r>
              <a:rPr lang="af-ZA">
                <a:solidFill>
                  <a:schemeClr val="bg1"/>
                </a:solidFill>
              </a:rPr>
              <a:t>NASDAQ. </a:t>
            </a:r>
            <a:r>
              <a:rPr lang="ru-RU">
                <a:solidFill>
                  <a:schemeClr val="bg1"/>
                </a:solidFill>
              </a:rPr>
              <a:t>Він включає більше трьох тисяч компаній (як американських, так і іноземних), які входять до лістингу біржі. Акції будь-якої з цих компанії впливають на індекс пропорційно своїй ринковій вартості.</a:t>
            </a:r>
          </a:p>
          <a:p>
            <a:pPr algn="just"/>
            <a:r>
              <a:rPr lang="ru-RU" b="1" i="1" u="sng">
                <a:solidFill>
                  <a:schemeClr val="bg1"/>
                </a:solidFill>
              </a:rPr>
              <a:t>Особливістю цього індексу є </a:t>
            </a:r>
            <a:r>
              <a:rPr lang="ru-RU">
                <a:solidFill>
                  <a:schemeClr val="bg1"/>
                </a:solidFill>
              </a:rPr>
              <a:t>те, що кількість іноземних компаній, представлених у ньому, значно перевищує кількість іноземних компаній, представлених на Американській та Нью- Йоркській фондових біржах. Через специфіку біржі </a:t>
            </a:r>
            <a:r>
              <a:rPr lang="af-ZA">
                <a:solidFill>
                  <a:schemeClr val="bg1"/>
                </a:solidFill>
              </a:rPr>
              <a:t>NASDAQ </a:t>
            </a:r>
            <a:r>
              <a:rPr lang="ru-RU">
                <a:solidFill>
                  <a:schemeClr val="bg1"/>
                </a:solidFill>
              </a:rPr>
              <a:t>індекс вважається важливим показником динаміки курсу паперів високотехнологічних і швидко зростаючих компаній.</a:t>
            </a:r>
          </a:p>
        </p:txBody>
      </p:sp>
      <p:pic>
        <p:nvPicPr>
          <p:cNvPr id="6" name="Рисунок 5">
            <a:extLst>
              <a:ext uri="{FF2B5EF4-FFF2-40B4-BE49-F238E27FC236}">
                <a16:creationId xmlns:a16="http://schemas.microsoft.com/office/drawing/2014/main" id="{5F9B911E-EA5C-4F4A-8AA1-06631FC97502}"/>
              </a:ext>
            </a:extLst>
          </p:cNvPr>
          <p:cNvPicPr>
            <a:picLocks noChangeAspect="1"/>
          </p:cNvPicPr>
          <p:nvPr/>
        </p:nvPicPr>
        <p:blipFill>
          <a:blip r:embed="rId2"/>
          <a:stretch>
            <a:fillRect/>
          </a:stretch>
        </p:blipFill>
        <p:spPr>
          <a:xfrm>
            <a:off x="3044160" y="224118"/>
            <a:ext cx="6103679" cy="3204882"/>
          </a:xfrm>
          <a:prstGeom prst="rect">
            <a:avLst/>
          </a:prstGeom>
        </p:spPr>
      </p:pic>
    </p:spTree>
    <p:extLst>
      <p:ext uri="{BB962C8B-B14F-4D97-AF65-F5344CB8AC3E}">
        <p14:creationId xmlns:p14="http://schemas.microsoft.com/office/powerpoint/2010/main" val="362999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74C5538-E079-094D-9E35-3D00473B7B24}"/>
              </a:ext>
            </a:extLst>
          </p:cNvPr>
          <p:cNvSpPr>
            <a:spLocks noGrp="1"/>
          </p:cNvSpPr>
          <p:nvPr>
            <p:ph idx="1"/>
          </p:nvPr>
        </p:nvSpPr>
        <p:spPr>
          <a:xfrm>
            <a:off x="779320" y="1466952"/>
            <a:ext cx="9905998" cy="4593189"/>
          </a:xfrm>
        </p:spPr>
        <p:txBody>
          <a:bodyPr>
            <a:normAutofit/>
          </a:bodyPr>
          <a:lstStyle/>
          <a:p>
            <a:pPr algn="just"/>
            <a:r>
              <a:rPr lang="af-ZA" b="1">
                <a:solidFill>
                  <a:schemeClr val="bg1"/>
                </a:solidFill>
              </a:rPr>
              <a:t>FTSE </a:t>
            </a:r>
            <a:r>
              <a:rPr lang="ru-RU" b="1">
                <a:solidFill>
                  <a:schemeClr val="bg1"/>
                </a:solidFill>
              </a:rPr>
              <a:t>100</a:t>
            </a:r>
            <a:r>
              <a:rPr lang="af-ZA" b="1">
                <a:solidFill>
                  <a:schemeClr val="bg1"/>
                </a:solidFill>
              </a:rPr>
              <a:t> Index </a:t>
            </a:r>
            <a:r>
              <a:rPr lang="af-ZA">
                <a:solidFill>
                  <a:schemeClr val="bg1"/>
                </a:solidFill>
              </a:rPr>
              <a:t>(Financial Times Stock Exchange Index) – </a:t>
            </a:r>
            <a:r>
              <a:rPr lang="ru-RU">
                <a:solidFill>
                  <a:schemeClr val="bg1"/>
                </a:solidFill>
              </a:rPr>
              <a:t>основний індекс Лондонської фондової біржі (Велика Британія), яка є найбільшою фондовою біржею в Європі й одним з найбільших світових ринків цінних паперів. Розраховується незалежною компанію </a:t>
            </a:r>
            <a:r>
              <a:rPr lang="af-ZA">
                <a:solidFill>
                  <a:schemeClr val="bg1"/>
                </a:solidFill>
              </a:rPr>
              <a:t>FTSE Group, </a:t>
            </a:r>
            <a:r>
              <a:rPr lang="ru-RU">
                <a:solidFill>
                  <a:schemeClr val="bg1"/>
                </a:solidFill>
              </a:rPr>
              <a:t>яка належить агентству </a:t>
            </a:r>
            <a:r>
              <a:rPr lang="af-ZA">
                <a:solidFill>
                  <a:schemeClr val="bg1"/>
                </a:solidFill>
              </a:rPr>
              <a:t>Financial Times </a:t>
            </a:r>
            <a:r>
              <a:rPr lang="ru-RU">
                <a:solidFill>
                  <a:schemeClr val="bg1"/>
                </a:solidFill>
              </a:rPr>
              <a:t>та Лондонській фондовій біржі. Вважається одним з най- впливовіших біржових індикаторів у Європі.</a:t>
            </a:r>
          </a:p>
          <a:p>
            <a:pPr algn="just"/>
            <a:r>
              <a:rPr lang="ru-RU" b="1">
                <a:solidFill>
                  <a:schemeClr val="bg1"/>
                </a:solidFill>
              </a:rPr>
              <a:t>DAX (Deutscher Aktienindex) </a:t>
            </a:r>
            <a:r>
              <a:rPr lang="ru-RU">
                <a:solidFill>
                  <a:schemeClr val="bg1"/>
                </a:solidFill>
              </a:rPr>
              <a:t>– найважливіший фондовий індекс ринку цінних паперів Німеччини. Індекс обчислюється як середнє зважене за капіталізацією значення цін акцій Free Float найбільших акціонерних компаній, які входять до лістингу Франкфуртської біржі. Враховує також дивіденди від акцій, які реінвестуються в акції. Таким чином, індекс враховує сумарний дохід за капіталом.
</a:t>
            </a:r>
          </a:p>
        </p:txBody>
      </p:sp>
      <p:pic>
        <p:nvPicPr>
          <p:cNvPr id="6" name="Рисунок 5">
            <a:extLst>
              <a:ext uri="{FF2B5EF4-FFF2-40B4-BE49-F238E27FC236}">
                <a16:creationId xmlns:a16="http://schemas.microsoft.com/office/drawing/2014/main" id="{22D5DEFF-2F25-0040-A182-CADB650072A0}"/>
              </a:ext>
            </a:extLst>
          </p:cNvPr>
          <p:cNvPicPr>
            <a:picLocks noChangeAspect="1"/>
          </p:cNvPicPr>
          <p:nvPr/>
        </p:nvPicPr>
        <p:blipFill>
          <a:blip r:embed="rId2"/>
          <a:stretch>
            <a:fillRect/>
          </a:stretch>
        </p:blipFill>
        <p:spPr>
          <a:xfrm>
            <a:off x="926015" y="366738"/>
            <a:ext cx="3597088" cy="1214017"/>
          </a:xfrm>
          <a:prstGeom prst="rect">
            <a:avLst/>
          </a:prstGeom>
        </p:spPr>
      </p:pic>
      <p:pic>
        <p:nvPicPr>
          <p:cNvPr id="9" name="Рисунок 8">
            <a:extLst>
              <a:ext uri="{FF2B5EF4-FFF2-40B4-BE49-F238E27FC236}">
                <a16:creationId xmlns:a16="http://schemas.microsoft.com/office/drawing/2014/main" id="{68C68627-6B25-5F43-9BDE-40E7639B4ADE}"/>
              </a:ext>
            </a:extLst>
          </p:cNvPr>
          <p:cNvPicPr>
            <a:picLocks noChangeAspect="1"/>
          </p:cNvPicPr>
          <p:nvPr/>
        </p:nvPicPr>
        <p:blipFill>
          <a:blip r:embed="rId3"/>
          <a:stretch>
            <a:fillRect/>
          </a:stretch>
        </p:blipFill>
        <p:spPr>
          <a:xfrm>
            <a:off x="9240167" y="5228751"/>
            <a:ext cx="2667611" cy="1467185"/>
          </a:xfrm>
          <a:prstGeom prst="rect">
            <a:avLst/>
          </a:prstGeom>
        </p:spPr>
      </p:pic>
    </p:spTree>
    <p:extLst>
      <p:ext uri="{BB962C8B-B14F-4D97-AF65-F5344CB8AC3E}">
        <p14:creationId xmlns:p14="http://schemas.microsoft.com/office/powerpoint/2010/main" val="160428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A12D-C066-9943-87AC-C53B5A8F28F3}"/>
              </a:ext>
            </a:extLst>
          </p:cNvPr>
          <p:cNvSpPr>
            <a:spLocks noGrp="1"/>
          </p:cNvSpPr>
          <p:nvPr>
            <p:ph type="title"/>
          </p:nvPr>
        </p:nvSpPr>
        <p:spPr>
          <a:xfrm>
            <a:off x="566857" y="676632"/>
            <a:ext cx="9905998" cy="1205956"/>
          </a:xfrm>
        </p:spPr>
        <p:txBody>
          <a:bodyPr/>
          <a:lstStyle/>
          <a:p>
            <a:pPr algn="ctr"/>
            <a:r>
              <a:rPr lang="ru-RU">
                <a:solidFill>
                  <a:schemeClr val="bg1"/>
                </a:solidFill>
              </a:rPr>
              <a:t>План</a:t>
            </a:r>
            <a:r>
              <a:rPr lang="ru-RU"/>
              <a:t> </a:t>
            </a:r>
          </a:p>
        </p:txBody>
      </p:sp>
      <p:sp>
        <p:nvSpPr>
          <p:cNvPr id="3" name="Объект 2">
            <a:extLst>
              <a:ext uri="{FF2B5EF4-FFF2-40B4-BE49-F238E27FC236}">
                <a16:creationId xmlns:a16="http://schemas.microsoft.com/office/drawing/2014/main" id="{99219DAC-BF76-774D-AF7F-CED8AAFFD75C}"/>
              </a:ext>
            </a:extLst>
          </p:cNvPr>
          <p:cNvSpPr>
            <a:spLocks noGrp="1"/>
          </p:cNvSpPr>
          <p:nvPr>
            <p:ph idx="1"/>
          </p:nvPr>
        </p:nvSpPr>
        <p:spPr>
          <a:xfrm>
            <a:off x="2176877" y="766686"/>
            <a:ext cx="7415806" cy="3124201"/>
          </a:xfrm>
        </p:spPr>
        <p:txBody>
          <a:bodyPr/>
          <a:lstStyle/>
          <a:p>
            <a:pPr algn="just"/>
            <a:r>
              <a:rPr lang="ru-RU">
                <a:solidFill>
                  <a:schemeClr val="bg1"/>
                </a:solidFill>
              </a:rPr>
              <a:t>1. Сутність, функції фондових індексів та їх класифікація.</a:t>
            </a:r>
          </a:p>
          <a:p>
            <a:pPr algn="just"/>
            <a:r>
              <a:rPr lang="ru-RU">
                <a:solidFill>
                  <a:schemeClr val="bg1"/>
                </a:solidFill>
              </a:rPr>
              <a:t>2. Методи розрахунку фондових індексів.</a:t>
            </a:r>
          </a:p>
          <a:p>
            <a:pPr algn="just"/>
            <a:r>
              <a:rPr lang="ru-RU">
                <a:solidFill>
                  <a:schemeClr val="bg1"/>
                </a:solidFill>
              </a:rPr>
              <a:t>3. Індекси розвинених фондових ринків.</a:t>
            </a:r>
          </a:p>
        </p:txBody>
      </p:sp>
      <p:pic>
        <p:nvPicPr>
          <p:cNvPr id="5" name="Рисунок 4">
            <a:extLst>
              <a:ext uri="{FF2B5EF4-FFF2-40B4-BE49-F238E27FC236}">
                <a16:creationId xmlns:a16="http://schemas.microsoft.com/office/drawing/2014/main" id="{7D7CE184-4B2C-B547-82CD-3F1D1793BD26}"/>
              </a:ext>
            </a:extLst>
          </p:cNvPr>
          <p:cNvPicPr>
            <a:picLocks noChangeAspect="1"/>
          </p:cNvPicPr>
          <p:nvPr/>
        </p:nvPicPr>
        <p:blipFill>
          <a:blip r:embed="rId2"/>
          <a:stretch>
            <a:fillRect/>
          </a:stretch>
        </p:blipFill>
        <p:spPr>
          <a:xfrm>
            <a:off x="8779300" y="2581632"/>
            <a:ext cx="3110316" cy="3991572"/>
          </a:xfrm>
          <a:prstGeom prst="rect">
            <a:avLst/>
          </a:prstGeom>
        </p:spPr>
      </p:pic>
      <p:pic>
        <p:nvPicPr>
          <p:cNvPr id="10" name="Рисунок 9">
            <a:extLst>
              <a:ext uri="{FF2B5EF4-FFF2-40B4-BE49-F238E27FC236}">
                <a16:creationId xmlns:a16="http://schemas.microsoft.com/office/drawing/2014/main" id="{BEAC8FE2-0028-5B45-BB38-D4B330556DE2}"/>
              </a:ext>
            </a:extLst>
          </p:cNvPr>
          <p:cNvPicPr>
            <a:picLocks noChangeAspect="1"/>
          </p:cNvPicPr>
          <p:nvPr/>
        </p:nvPicPr>
        <p:blipFill>
          <a:blip r:embed="rId3"/>
          <a:stretch>
            <a:fillRect/>
          </a:stretch>
        </p:blipFill>
        <p:spPr>
          <a:xfrm>
            <a:off x="1282819" y="3265049"/>
            <a:ext cx="6616309" cy="3308155"/>
          </a:xfrm>
          <a:prstGeom prst="rect">
            <a:avLst/>
          </a:prstGeom>
        </p:spPr>
      </p:pic>
    </p:spTree>
    <p:extLst>
      <p:ext uri="{BB962C8B-B14F-4D97-AF65-F5344CB8AC3E}">
        <p14:creationId xmlns:p14="http://schemas.microsoft.com/office/powerpoint/2010/main" val="61443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852AC2-D69B-CF45-842D-0308FEA3AB6C}"/>
              </a:ext>
            </a:extLst>
          </p:cNvPr>
          <p:cNvSpPr>
            <a:spLocks noGrp="1"/>
          </p:cNvSpPr>
          <p:nvPr>
            <p:ph idx="1"/>
          </p:nvPr>
        </p:nvSpPr>
        <p:spPr>
          <a:xfrm>
            <a:off x="1141413" y="696803"/>
            <a:ext cx="6327817" cy="5513293"/>
          </a:xfrm>
        </p:spPr>
        <p:txBody>
          <a:bodyPr>
            <a:normAutofit lnSpcReduction="10000"/>
          </a:bodyPr>
          <a:lstStyle/>
          <a:p>
            <a:pPr algn="just"/>
            <a:r>
              <a:rPr lang="ru-RU">
                <a:solidFill>
                  <a:schemeClr val="bg1"/>
                </a:solidFill>
              </a:rPr>
              <a:t>Одним із найбільш розвинених фондових ринків Азії вважається також ринок Гонконгу. Найбільш відомим індексом Гонконгівської фондової біржі є </a:t>
            </a:r>
            <a:r>
              <a:rPr lang="ru-RU" b="1">
                <a:solidFill>
                  <a:schemeClr val="bg1"/>
                </a:solidFill>
              </a:rPr>
              <a:t>індекс </a:t>
            </a:r>
            <a:r>
              <a:rPr lang="af-ZA" b="1">
                <a:solidFill>
                  <a:schemeClr val="bg1"/>
                </a:solidFill>
              </a:rPr>
              <a:t>Hang Seng Index.</a:t>
            </a:r>
            <a:r>
              <a:rPr lang="ru-RU">
                <a:solidFill>
                  <a:schemeClr val="bg1"/>
                </a:solidFill>
              </a:rPr>
              <a:t> </a:t>
            </a:r>
          </a:p>
          <a:p>
            <a:pPr algn="just"/>
            <a:r>
              <a:rPr lang="ru-RU">
                <a:solidFill>
                  <a:schemeClr val="bg1"/>
                </a:solidFill>
              </a:rPr>
              <a:t>Найбільш популярний індекс на фондовій біржі Торонто (Канада) є індекс </a:t>
            </a:r>
            <a:r>
              <a:rPr lang="af-ZA" b="1">
                <a:solidFill>
                  <a:schemeClr val="bg1"/>
                </a:solidFill>
              </a:rPr>
              <a:t>TSE</a:t>
            </a:r>
            <a:r>
              <a:rPr lang="af-ZA">
                <a:solidFill>
                  <a:schemeClr val="bg1"/>
                </a:solidFill>
              </a:rPr>
              <a:t> </a:t>
            </a:r>
            <a:r>
              <a:rPr lang="af-ZA" b="1">
                <a:solidFill>
                  <a:schemeClr val="bg1"/>
                </a:solidFill>
              </a:rPr>
              <a:t>300</a:t>
            </a:r>
            <a:r>
              <a:rPr lang="af-ZA">
                <a:solidFill>
                  <a:schemeClr val="bg1"/>
                </a:solidFill>
              </a:rPr>
              <a:t>, </a:t>
            </a:r>
            <a:r>
              <a:rPr lang="ru-RU">
                <a:solidFill>
                  <a:schemeClr val="bg1"/>
                </a:solidFill>
              </a:rPr>
              <a:t>зважений за капіталізацією. Індекс охоплює 14 секторів економіки. На Мексиканській фондовій біржі розраховується індекс ІРС. Це зважений за капіталізацією індекс. Індекс охоплює 35 найбільших мексиканських компаній. Склад вибірки для розрахунку індексу коректується кожні два місяці.</a:t>
            </a:r>
          </a:p>
          <a:p>
            <a:pPr algn="just"/>
            <a:r>
              <a:rPr lang="ru-RU">
                <a:solidFill>
                  <a:schemeClr val="bg1"/>
                </a:solidFill>
              </a:rPr>
              <a:t>Найвідоміший фондовий індекс Бразилії – </a:t>
            </a:r>
            <a:r>
              <a:rPr lang="af-ZA" b="1">
                <a:solidFill>
                  <a:schemeClr val="bg1"/>
                </a:solidFill>
              </a:rPr>
              <a:t>Bovespa</a:t>
            </a:r>
            <a:r>
              <a:rPr lang="af-ZA">
                <a:solidFill>
                  <a:schemeClr val="bg1"/>
                </a:solidFill>
              </a:rPr>
              <a:t>, </a:t>
            </a:r>
            <a:r>
              <a:rPr lang="ru-RU">
                <a:solidFill>
                  <a:schemeClr val="bg1"/>
                </a:solidFill>
              </a:rPr>
              <a:t>який розраховується на найбільшій фондовій біржі Латинської Америки у Сан-Паулу. До вибірки індексу входять різні активні акції, на які припадає близько 80% всіх операцій.</a:t>
            </a:r>
          </a:p>
        </p:txBody>
      </p:sp>
      <p:pic>
        <p:nvPicPr>
          <p:cNvPr id="4" name="Рисунок 3">
            <a:extLst>
              <a:ext uri="{FF2B5EF4-FFF2-40B4-BE49-F238E27FC236}">
                <a16:creationId xmlns:a16="http://schemas.microsoft.com/office/drawing/2014/main" id="{C4EA4205-5E98-0740-A366-0A5F2362F84A}"/>
              </a:ext>
            </a:extLst>
          </p:cNvPr>
          <p:cNvPicPr>
            <a:picLocks noChangeAspect="1"/>
          </p:cNvPicPr>
          <p:nvPr/>
        </p:nvPicPr>
        <p:blipFill>
          <a:blip r:embed="rId2"/>
          <a:stretch>
            <a:fillRect/>
          </a:stretch>
        </p:blipFill>
        <p:spPr>
          <a:xfrm rot="5400000">
            <a:off x="6867094" y="1702265"/>
            <a:ext cx="6139501" cy="3453469"/>
          </a:xfrm>
          <a:prstGeom prst="rect">
            <a:avLst/>
          </a:prstGeom>
        </p:spPr>
      </p:pic>
    </p:spTree>
    <p:extLst>
      <p:ext uri="{BB962C8B-B14F-4D97-AF65-F5344CB8AC3E}">
        <p14:creationId xmlns:p14="http://schemas.microsoft.com/office/powerpoint/2010/main" val="425711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DA3A3-CE05-7248-B350-66AD29BB5015}"/>
              </a:ext>
            </a:extLst>
          </p:cNvPr>
          <p:cNvSpPr>
            <a:spLocks noGrp="1"/>
          </p:cNvSpPr>
          <p:nvPr>
            <p:ph type="title"/>
          </p:nvPr>
        </p:nvSpPr>
        <p:spPr/>
        <p:txBody>
          <a:bodyPr/>
          <a:lstStyle/>
          <a:p>
            <a:pPr algn="ctr"/>
            <a:r>
              <a:rPr lang="ru-RU">
                <a:solidFill>
                  <a:schemeClr val="bg1"/>
                </a:solidFill>
              </a:rPr>
              <a:t>1. Сутність, функції фондових індексів та їх класифікація</a:t>
            </a:r>
          </a:p>
        </p:txBody>
      </p:sp>
      <p:sp>
        <p:nvSpPr>
          <p:cNvPr id="3" name="Объект 2">
            <a:extLst>
              <a:ext uri="{FF2B5EF4-FFF2-40B4-BE49-F238E27FC236}">
                <a16:creationId xmlns:a16="http://schemas.microsoft.com/office/drawing/2014/main" id="{77A55C08-179D-754F-9F60-1EE5F8573D91}"/>
              </a:ext>
            </a:extLst>
          </p:cNvPr>
          <p:cNvSpPr>
            <a:spLocks noGrp="1"/>
          </p:cNvSpPr>
          <p:nvPr>
            <p:ph idx="1"/>
          </p:nvPr>
        </p:nvSpPr>
        <p:spPr/>
        <p:txBody>
          <a:bodyPr/>
          <a:lstStyle/>
          <a:p>
            <a:pPr algn="just"/>
            <a:r>
              <a:rPr lang="ru-RU" b="1">
                <a:solidFill>
                  <a:schemeClr val="bg1"/>
                </a:solidFill>
              </a:rPr>
              <a:t>Фондові індекси</a:t>
            </a:r>
            <a:r>
              <a:rPr lang="ru-RU">
                <a:solidFill>
                  <a:schemeClr val="bg1"/>
                </a:solidFill>
              </a:rPr>
              <a:t> – це показники біржової активності, що узагальнюють динаміку цін на цінні папери і свідчать про зміни в рівні цін за певний час.</a:t>
            </a:r>
          </a:p>
          <a:p>
            <a:pPr algn="just"/>
            <a:r>
              <a:rPr lang="ru-RU">
                <a:solidFill>
                  <a:schemeClr val="bg1"/>
                </a:solidFill>
              </a:rPr>
              <a:t>Розраховуються </a:t>
            </a:r>
            <a:r>
              <a:rPr lang="ru-RU" b="1">
                <a:solidFill>
                  <a:schemeClr val="bg1"/>
                </a:solidFill>
              </a:rPr>
              <a:t>фондові індекси</a:t>
            </a:r>
            <a:r>
              <a:rPr lang="ru-RU">
                <a:solidFill>
                  <a:schemeClr val="bg1"/>
                </a:solidFill>
              </a:rPr>
              <a:t> інформаційно-аналітичними агентствами та фондовими біржами. Фондові індекси називають також індексами ділової активності цінні</a:t>
            </a:r>
          </a:p>
        </p:txBody>
      </p:sp>
      <p:pic>
        <p:nvPicPr>
          <p:cNvPr id="6" name="Рисунок 5">
            <a:extLst>
              <a:ext uri="{FF2B5EF4-FFF2-40B4-BE49-F238E27FC236}">
                <a16:creationId xmlns:a16="http://schemas.microsoft.com/office/drawing/2014/main" id="{D6EFCDB4-4DC1-D14F-95E4-87DCAC1636BF}"/>
              </a:ext>
            </a:extLst>
          </p:cNvPr>
          <p:cNvPicPr>
            <a:picLocks noChangeAspect="1"/>
          </p:cNvPicPr>
          <p:nvPr/>
        </p:nvPicPr>
        <p:blipFill>
          <a:blip r:embed="rId2"/>
          <a:stretch>
            <a:fillRect/>
          </a:stretch>
        </p:blipFill>
        <p:spPr>
          <a:xfrm>
            <a:off x="4393726" y="4801051"/>
            <a:ext cx="3850578" cy="1980297"/>
          </a:xfrm>
          <a:prstGeom prst="rect">
            <a:avLst/>
          </a:prstGeom>
        </p:spPr>
      </p:pic>
    </p:spTree>
    <p:extLst>
      <p:ext uri="{BB962C8B-B14F-4D97-AF65-F5344CB8AC3E}">
        <p14:creationId xmlns:p14="http://schemas.microsoft.com/office/powerpoint/2010/main" val="36229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E7B4BC-B485-5E46-8BF6-7F7E769E6281}"/>
              </a:ext>
            </a:extLst>
          </p:cNvPr>
          <p:cNvSpPr>
            <a:spLocks noGrp="1"/>
          </p:cNvSpPr>
          <p:nvPr>
            <p:ph type="title"/>
          </p:nvPr>
        </p:nvSpPr>
        <p:spPr/>
        <p:txBody>
          <a:bodyPr/>
          <a:lstStyle/>
          <a:p>
            <a:pPr algn="ctr"/>
            <a:r>
              <a:rPr lang="ru-RU">
                <a:solidFill>
                  <a:schemeClr val="bg1"/>
                </a:solidFill>
              </a:rPr>
              <a:t>Функції фондових індексів:</a:t>
            </a:r>
          </a:p>
        </p:txBody>
      </p:sp>
      <p:sp>
        <p:nvSpPr>
          <p:cNvPr id="3" name="Объект 2">
            <a:extLst>
              <a:ext uri="{FF2B5EF4-FFF2-40B4-BE49-F238E27FC236}">
                <a16:creationId xmlns:a16="http://schemas.microsoft.com/office/drawing/2014/main" id="{1E2E30EA-2F71-674A-9145-AFCBA45532DC}"/>
              </a:ext>
            </a:extLst>
          </p:cNvPr>
          <p:cNvSpPr>
            <a:spLocks noGrp="1"/>
          </p:cNvSpPr>
          <p:nvPr>
            <p:ph idx="1"/>
          </p:nvPr>
        </p:nvSpPr>
        <p:spPr/>
        <p:txBody>
          <a:bodyPr>
            <a:normAutofit fontScale="92500" lnSpcReduction="10000"/>
          </a:bodyPr>
          <a:lstStyle/>
          <a:p>
            <a:pPr marL="0" indent="0" algn="just">
              <a:buNone/>
            </a:pPr>
            <a:r>
              <a:rPr lang="ru-RU">
                <a:solidFill>
                  <a:schemeClr val="bg1"/>
                </a:solidFill>
              </a:rPr>
              <a:t>1) </a:t>
            </a:r>
            <a:r>
              <a:rPr lang="ru-RU" b="1">
                <a:solidFill>
                  <a:schemeClr val="bg1"/>
                </a:solidFill>
              </a:rPr>
              <a:t>інформаційна</a:t>
            </a:r>
            <a:r>
              <a:rPr lang="ru-RU">
                <a:solidFill>
                  <a:schemeClr val="bg1"/>
                </a:solidFill>
              </a:rPr>
              <a:t>: інформують про стан макроекономічної кон'юнктури та інвестиційного клімату в певній країні, групі країн чи у світовій економіці в цілому;</a:t>
            </a:r>
          </a:p>
          <a:p>
            <a:pPr marL="0" indent="0" algn="just">
              <a:buNone/>
            </a:pPr>
            <a:r>
              <a:rPr lang="ru-RU">
                <a:solidFill>
                  <a:schemeClr val="bg1"/>
                </a:solidFill>
              </a:rPr>
              <a:t>2) </a:t>
            </a:r>
            <a:r>
              <a:rPr lang="ru-RU" b="1">
                <a:solidFill>
                  <a:schemeClr val="bg1"/>
                </a:solidFill>
              </a:rPr>
              <a:t>діагностична</a:t>
            </a:r>
            <a:r>
              <a:rPr lang="ru-RU">
                <a:solidFill>
                  <a:schemeClr val="bg1"/>
                </a:solidFill>
              </a:rPr>
              <a:t>: відображають динаміку ринку цінних паперів, на основі якої можна робити висновки щодо тенденцій розвитку економіки в цілому чи окремих її галузей;</a:t>
            </a:r>
          </a:p>
          <a:p>
            <a:pPr marL="0" indent="0" algn="just">
              <a:buNone/>
            </a:pPr>
            <a:r>
              <a:rPr lang="ru-RU">
                <a:solidFill>
                  <a:schemeClr val="bg1"/>
                </a:solidFill>
              </a:rPr>
              <a:t>3) </a:t>
            </a:r>
            <a:r>
              <a:rPr lang="ru-RU" b="1">
                <a:solidFill>
                  <a:schemeClr val="bg1"/>
                </a:solidFill>
              </a:rPr>
              <a:t>моніторингова</a:t>
            </a:r>
            <a:r>
              <a:rPr lang="ru-RU">
                <a:solidFill>
                  <a:schemeClr val="bg1"/>
                </a:solidFill>
              </a:rPr>
              <a:t>: входять до системи економічного моніторингу стану національної економіки, галузі тощо;</a:t>
            </a:r>
          </a:p>
          <a:p>
            <a:pPr marL="0" indent="0" algn="just">
              <a:buNone/>
            </a:pPr>
            <a:r>
              <a:rPr lang="ru-RU">
                <a:solidFill>
                  <a:schemeClr val="bg1"/>
                </a:solidFill>
              </a:rPr>
              <a:t>4) прогностична: дають об'єктивну оцінку цінової ситуації на фондовому ринку;</a:t>
            </a:r>
          </a:p>
          <a:p>
            <a:pPr marL="0" indent="0" algn="just">
              <a:buNone/>
            </a:pPr>
            <a:r>
              <a:rPr lang="ru-RU">
                <a:solidFill>
                  <a:schemeClr val="bg1"/>
                </a:solidFill>
              </a:rPr>
              <a:t>5) </a:t>
            </a:r>
            <a:r>
              <a:rPr lang="ru-RU" b="1">
                <a:solidFill>
                  <a:schemeClr val="bg1"/>
                </a:solidFill>
              </a:rPr>
              <a:t>інструмент хеджування</a:t>
            </a:r>
            <a:r>
              <a:rPr lang="ru-RU">
                <a:solidFill>
                  <a:schemeClr val="bg1"/>
                </a:solidFill>
              </a:rPr>
              <a:t>: фондові індекси є самостійними фінансовими інструментами при укладанні ф'ючерсних контрактів та купівлі опціонів.</a:t>
            </a:r>
          </a:p>
        </p:txBody>
      </p:sp>
    </p:spTree>
    <p:extLst>
      <p:ext uri="{BB962C8B-B14F-4D97-AF65-F5344CB8AC3E}">
        <p14:creationId xmlns:p14="http://schemas.microsoft.com/office/powerpoint/2010/main" val="416974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239072-8349-2C4C-A551-AD34B9307726}"/>
              </a:ext>
            </a:extLst>
          </p:cNvPr>
          <p:cNvSpPr>
            <a:spLocks noGrp="1"/>
          </p:cNvSpPr>
          <p:nvPr>
            <p:ph idx="1"/>
          </p:nvPr>
        </p:nvSpPr>
        <p:spPr>
          <a:xfrm>
            <a:off x="1143001" y="515470"/>
            <a:ext cx="9905998" cy="3124201"/>
          </a:xfrm>
        </p:spPr>
        <p:txBody>
          <a:bodyPr>
            <a:normAutofit fontScale="85000" lnSpcReduction="10000"/>
          </a:bodyPr>
          <a:lstStyle/>
          <a:p>
            <a:pPr algn="just"/>
            <a:r>
              <a:rPr lang="ru-RU" b="1">
                <a:solidFill>
                  <a:schemeClr val="bg1"/>
                </a:solidFill>
              </a:rPr>
              <a:t>Фондовий індекс </a:t>
            </a:r>
            <a:r>
              <a:rPr lang="ru-RU">
                <a:solidFill>
                  <a:schemeClr val="bg1"/>
                </a:solidFill>
              </a:rPr>
              <a:t>визначається як середній або середньозважений показник курсів певної групи цінних паперів (індексного кошику) на певну дату відносно їх базової величини, яка розраховується на більш ранню дату.</a:t>
            </a:r>
          </a:p>
          <a:p>
            <a:pPr algn="just"/>
            <a:r>
              <a:rPr lang="ru-RU" b="1">
                <a:solidFill>
                  <a:schemeClr val="bg1"/>
                </a:solidFill>
              </a:rPr>
              <a:t>Період</a:t>
            </a:r>
            <a:r>
              <a:rPr lang="ru-RU">
                <a:solidFill>
                  <a:schemeClr val="bg1"/>
                </a:solidFill>
              </a:rPr>
              <a:t>, з яким порівнюються середні курси акцій, називається базовим.</a:t>
            </a:r>
          </a:p>
          <a:p>
            <a:pPr algn="just"/>
            <a:r>
              <a:rPr lang="ru-RU">
                <a:solidFill>
                  <a:schemeClr val="bg1"/>
                </a:solidFill>
              </a:rPr>
              <a:t>Залежно від вибірки цінних паперів, на основі яких розраховується фондовий індекс, він може характеризувати ринок у цілому або ринок окремого класу цінних паперів. </a:t>
            </a:r>
          </a:p>
          <a:p>
            <a:pPr algn="just"/>
            <a:r>
              <a:rPr lang="ru-RU">
                <a:solidFill>
                  <a:schemeClr val="bg1"/>
                </a:solidFill>
              </a:rPr>
              <a:t>Так, фондові індекси класифікуються на міжнародні (світові) фондові індекси, національні (загальноринкові) фондові індекси, секторні індекси, галузеві (субсекторні) фондові індекси, індекси блакитних фішок.
</a:t>
            </a:r>
          </a:p>
        </p:txBody>
      </p:sp>
      <p:pic>
        <p:nvPicPr>
          <p:cNvPr id="6" name="Рисунок 5">
            <a:extLst>
              <a:ext uri="{FF2B5EF4-FFF2-40B4-BE49-F238E27FC236}">
                <a16:creationId xmlns:a16="http://schemas.microsoft.com/office/drawing/2014/main" id="{39EF85E9-C09D-5C47-8644-D70A867C3A57}"/>
              </a:ext>
            </a:extLst>
          </p:cNvPr>
          <p:cNvPicPr>
            <a:picLocks noChangeAspect="1"/>
          </p:cNvPicPr>
          <p:nvPr/>
        </p:nvPicPr>
        <p:blipFill>
          <a:blip r:embed="rId2"/>
          <a:stretch>
            <a:fillRect/>
          </a:stretch>
        </p:blipFill>
        <p:spPr>
          <a:xfrm>
            <a:off x="2539661" y="3245631"/>
            <a:ext cx="7472286" cy="3314782"/>
          </a:xfrm>
          <a:prstGeom prst="rect">
            <a:avLst/>
          </a:prstGeom>
        </p:spPr>
      </p:pic>
    </p:spTree>
    <p:extLst>
      <p:ext uri="{BB962C8B-B14F-4D97-AF65-F5344CB8AC3E}">
        <p14:creationId xmlns:p14="http://schemas.microsoft.com/office/powerpoint/2010/main" val="21064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BE90BC-6466-024B-818C-D1C0B4AD8F19}"/>
              </a:ext>
            </a:extLst>
          </p:cNvPr>
          <p:cNvSpPr>
            <a:spLocks noGrp="1"/>
          </p:cNvSpPr>
          <p:nvPr>
            <p:ph type="title"/>
          </p:nvPr>
        </p:nvSpPr>
        <p:spPr/>
        <p:txBody>
          <a:bodyPr/>
          <a:lstStyle/>
          <a:p>
            <a:r>
              <a:rPr lang="ru-RU">
                <a:solidFill>
                  <a:schemeClr val="bg1"/>
                </a:solidFill>
              </a:rPr>
              <a:t>Міжнародні (світові) фондові індекси </a:t>
            </a:r>
          </a:p>
        </p:txBody>
      </p:sp>
      <p:sp>
        <p:nvSpPr>
          <p:cNvPr id="3" name="Объект 2">
            <a:extLst>
              <a:ext uri="{FF2B5EF4-FFF2-40B4-BE49-F238E27FC236}">
                <a16:creationId xmlns:a16="http://schemas.microsoft.com/office/drawing/2014/main" id="{1A171F73-7E8D-3D46-B9BD-3A0C97008C07}"/>
              </a:ext>
            </a:extLst>
          </p:cNvPr>
          <p:cNvSpPr>
            <a:spLocks noGrp="1"/>
          </p:cNvSpPr>
          <p:nvPr>
            <p:ph idx="1"/>
          </p:nvPr>
        </p:nvSpPr>
        <p:spPr>
          <a:xfrm>
            <a:off x="725777" y="2057399"/>
            <a:ext cx="9905998" cy="4191001"/>
          </a:xfrm>
        </p:spPr>
        <p:txBody>
          <a:bodyPr>
            <a:normAutofit fontScale="92500" lnSpcReduction="20000"/>
          </a:bodyPr>
          <a:lstStyle/>
          <a:p>
            <a:r>
              <a:rPr lang="ru-RU">
                <a:solidFill>
                  <a:schemeClr val="bg1"/>
                </a:solidFill>
              </a:rPr>
              <a:t>Відображають зведені котирування акцій компаній, які торгуються на світовому ринку або у регіонах.</a:t>
            </a:r>
          </a:p>
          <a:p>
            <a:r>
              <a:rPr lang="ru-RU">
                <a:solidFill>
                  <a:schemeClr val="bg1"/>
                </a:solidFill>
              </a:rPr>
              <a:t>Один із найперших міжнародних фондових індексів – </a:t>
            </a:r>
            <a:r>
              <a:rPr lang="af-ZA">
                <a:solidFill>
                  <a:schemeClr val="bg1"/>
                </a:solidFill>
              </a:rPr>
              <a:t>EAFE Index (Morgan Stanley Capital International Europe, Australia, Far East Index)</a:t>
            </a:r>
            <a:r>
              <a:rPr lang="ru-RU">
                <a:solidFill>
                  <a:schemeClr val="bg1"/>
                </a:solidFill>
              </a:rPr>
              <a:t>.</a:t>
            </a:r>
          </a:p>
          <a:p>
            <a:r>
              <a:rPr lang="ru-RU">
                <a:solidFill>
                  <a:schemeClr val="bg1"/>
                </a:solidFill>
              </a:rPr>
              <a:t>Іншим поширеним індексом, який разом з </a:t>
            </a:r>
            <a:r>
              <a:rPr lang="af-ZA">
                <a:solidFill>
                  <a:schemeClr val="bg1"/>
                </a:solidFill>
              </a:rPr>
              <a:t>EAFE Index </a:t>
            </a:r>
            <a:r>
              <a:rPr lang="ru-RU">
                <a:solidFill>
                  <a:schemeClr val="bg1"/>
                </a:solidFill>
              </a:rPr>
              <a:t>розробляється компанією </a:t>
            </a:r>
            <a:r>
              <a:rPr lang="af-ZA">
                <a:solidFill>
                  <a:schemeClr val="bg1"/>
                </a:solidFill>
              </a:rPr>
              <a:t>Morgan Stanley Capital International Perspective, </a:t>
            </a:r>
            <a:r>
              <a:rPr lang="ru-RU">
                <a:solidFill>
                  <a:schemeClr val="bg1"/>
                </a:solidFill>
              </a:rPr>
              <a:t>є </a:t>
            </a:r>
            <a:r>
              <a:rPr lang="af-ZA">
                <a:solidFill>
                  <a:schemeClr val="bg1"/>
                </a:solidFill>
              </a:rPr>
              <a:t>World Index.</a:t>
            </a:r>
            <a:endParaRPr lang="ru-RU">
              <a:solidFill>
                <a:schemeClr val="bg1"/>
              </a:solidFill>
            </a:endParaRPr>
          </a:p>
          <a:p>
            <a:pPr algn="ctr"/>
            <a:r>
              <a:rPr lang="ru-RU" b="1">
                <a:solidFill>
                  <a:schemeClr val="bg1"/>
                </a:solidFill>
              </a:rPr>
              <a:t>нові міжнародні індекси акцій</a:t>
            </a:r>
          </a:p>
          <a:p>
            <a:pPr algn="ctr"/>
            <a:r>
              <a:rPr lang="ru-RU" b="1">
                <a:solidFill>
                  <a:schemeClr val="bg1"/>
                </a:solidFill>
              </a:rPr>
              <a:t>1. </a:t>
            </a:r>
            <a:r>
              <a:rPr lang="af-ZA" b="1">
                <a:solidFill>
                  <a:schemeClr val="bg1"/>
                </a:solidFill>
              </a:rPr>
              <a:t>FTW Index</a:t>
            </a:r>
            <a:endParaRPr lang="ru-RU" b="1">
              <a:solidFill>
                <a:schemeClr val="bg1"/>
              </a:solidFill>
            </a:endParaRPr>
          </a:p>
          <a:p>
            <a:pPr algn="ctr"/>
            <a:r>
              <a:rPr lang="ru-RU" b="1">
                <a:solidFill>
                  <a:schemeClr val="bg1"/>
                </a:solidFill>
              </a:rPr>
              <a:t>2. </a:t>
            </a:r>
            <a:r>
              <a:rPr lang="af-ZA" b="1">
                <a:solidFill>
                  <a:schemeClr val="bg1"/>
                </a:solidFill>
              </a:rPr>
              <a:t>Global Index</a:t>
            </a:r>
            <a:endParaRPr lang="ru-RU" b="1">
              <a:solidFill>
                <a:schemeClr val="bg1"/>
              </a:solidFill>
            </a:endParaRPr>
          </a:p>
          <a:p>
            <a:pPr algn="ctr"/>
            <a:r>
              <a:rPr lang="ru-RU" b="1">
                <a:solidFill>
                  <a:schemeClr val="bg1"/>
                </a:solidFill>
              </a:rPr>
              <a:t>3. </a:t>
            </a:r>
            <a:r>
              <a:rPr lang="af-ZA" b="1">
                <a:solidFill>
                  <a:schemeClr val="bg1"/>
                </a:solidFill>
              </a:rPr>
              <a:t>DJGT Index</a:t>
            </a:r>
            <a:endParaRPr lang="ru-RU" b="1">
              <a:solidFill>
                <a:schemeClr val="bg1"/>
              </a:solidFill>
            </a:endParaRPr>
          </a:p>
          <a:p>
            <a:pPr algn="ctr"/>
            <a:r>
              <a:rPr lang="ru-RU" b="1">
                <a:solidFill>
                  <a:schemeClr val="bg1"/>
                </a:solidFill>
              </a:rPr>
              <a:t>4. </a:t>
            </a:r>
            <a:r>
              <a:rPr lang="af-ZA" b="1">
                <a:solidFill>
                  <a:schemeClr val="bg1"/>
                </a:solidFill>
              </a:rPr>
              <a:t>MSCI Global </a:t>
            </a:r>
            <a:r>
              <a:rPr lang="ru-RU" b="1">
                <a:solidFill>
                  <a:schemeClr val="bg1"/>
                </a:solidFill>
              </a:rPr>
              <a:t>та </a:t>
            </a:r>
            <a:r>
              <a:rPr lang="af-ZA" b="1">
                <a:solidFill>
                  <a:schemeClr val="bg1"/>
                </a:solidFill>
              </a:rPr>
              <a:t>MSCI Free</a:t>
            </a:r>
            <a:endParaRPr lang="ru-RU" b="1">
              <a:solidFill>
                <a:schemeClr val="bg1"/>
              </a:solidFill>
            </a:endParaRPr>
          </a:p>
          <a:p>
            <a:pPr algn="ctr"/>
            <a:r>
              <a:rPr lang="ru-RU" b="1">
                <a:solidFill>
                  <a:schemeClr val="bg1"/>
                </a:solidFill>
              </a:rPr>
              <a:t>5. ВЕМІ</a:t>
            </a:r>
          </a:p>
        </p:txBody>
      </p:sp>
    </p:spTree>
    <p:extLst>
      <p:ext uri="{BB962C8B-B14F-4D97-AF65-F5344CB8AC3E}">
        <p14:creationId xmlns:p14="http://schemas.microsoft.com/office/powerpoint/2010/main" val="158127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EC5D0-E880-CD45-B028-DA688801DAAA}"/>
              </a:ext>
            </a:extLst>
          </p:cNvPr>
          <p:cNvSpPr>
            <a:spLocks noGrp="1"/>
          </p:cNvSpPr>
          <p:nvPr>
            <p:ph type="title"/>
          </p:nvPr>
        </p:nvSpPr>
        <p:spPr/>
        <p:txBody>
          <a:bodyPr/>
          <a:lstStyle/>
          <a:p>
            <a:r>
              <a:rPr lang="ru-RU">
                <a:solidFill>
                  <a:schemeClr val="bg1"/>
                </a:solidFill>
              </a:rPr>
              <a:t>Національні (загально ринкові) фондові індекси</a:t>
            </a:r>
          </a:p>
        </p:txBody>
      </p:sp>
      <p:sp>
        <p:nvSpPr>
          <p:cNvPr id="3" name="Объект 2">
            <a:extLst>
              <a:ext uri="{FF2B5EF4-FFF2-40B4-BE49-F238E27FC236}">
                <a16:creationId xmlns:a16="http://schemas.microsoft.com/office/drawing/2014/main" id="{20533588-3166-014B-A965-C4E82D91253C}"/>
              </a:ext>
            </a:extLst>
          </p:cNvPr>
          <p:cNvSpPr>
            <a:spLocks noGrp="1"/>
          </p:cNvSpPr>
          <p:nvPr>
            <p:ph idx="1"/>
          </p:nvPr>
        </p:nvSpPr>
        <p:spPr/>
        <p:txBody>
          <a:bodyPr>
            <a:normAutofit fontScale="92500" lnSpcReduction="20000"/>
          </a:bodyPr>
          <a:lstStyle/>
          <a:p>
            <a:r>
              <a:rPr lang="af-ZA">
                <a:solidFill>
                  <a:schemeClr val="bg1"/>
                </a:solidFill>
              </a:rPr>
              <a:t>– </a:t>
            </a:r>
            <a:r>
              <a:rPr lang="af-ZA" b="1">
                <a:solidFill>
                  <a:schemeClr val="bg1"/>
                </a:solidFill>
              </a:rPr>
              <a:t>Standard &amp; Poor's Composite 500 Index</a:t>
            </a:r>
            <a:r>
              <a:rPr lang="af-ZA">
                <a:solidFill>
                  <a:schemeClr val="bg1"/>
                </a:solidFill>
              </a:rPr>
              <a:t>, </a:t>
            </a:r>
            <a:r>
              <a:rPr lang="ru-RU">
                <a:solidFill>
                  <a:schemeClr val="bg1"/>
                </a:solidFill>
              </a:rPr>
              <a:t>до складу якого входять 400 індустріальних, 20 транспортних, 40 комунальних та 40 фінансових компаній. Охоплює приблизно 80 % загальної ка- піталізації компаній, які торгують на Нью-Йоркській фондовій біржі;</a:t>
            </a:r>
          </a:p>
          <a:p>
            <a:r>
              <a:rPr lang="ru-RU">
                <a:solidFill>
                  <a:schemeClr val="bg1"/>
                </a:solidFill>
              </a:rPr>
              <a:t>– </a:t>
            </a:r>
            <a:r>
              <a:rPr lang="af-ZA" b="1">
                <a:solidFill>
                  <a:schemeClr val="bg1"/>
                </a:solidFill>
              </a:rPr>
              <a:t>Russell 3000 Index </a:t>
            </a:r>
            <a:r>
              <a:rPr lang="ru-RU">
                <a:solidFill>
                  <a:schemeClr val="bg1"/>
                </a:solidFill>
              </a:rPr>
              <a:t>відображає динаміку акцій 3000 найбільших за ринковою капіталізацією американських компаній, на які припадає близько 98 % вартості всього американського ринку акцій;</a:t>
            </a:r>
          </a:p>
          <a:p>
            <a:r>
              <a:rPr lang="ru-RU">
                <a:solidFill>
                  <a:schemeClr val="bg1"/>
                </a:solidFill>
              </a:rPr>
              <a:t>– </a:t>
            </a:r>
            <a:r>
              <a:rPr lang="af-ZA" b="1">
                <a:solidFill>
                  <a:schemeClr val="bg1"/>
                </a:solidFill>
              </a:rPr>
              <a:t>AMEX Composite</a:t>
            </a:r>
            <a:r>
              <a:rPr lang="af-ZA">
                <a:solidFill>
                  <a:schemeClr val="bg1"/>
                </a:solidFill>
              </a:rPr>
              <a:t> – </a:t>
            </a:r>
            <a:r>
              <a:rPr lang="ru-RU">
                <a:solidFill>
                  <a:schemeClr val="bg1"/>
                </a:solidFill>
              </a:rPr>
              <a:t>зважений за ринковою капіталізацією індекс всіх акцій Американської фондової біржі (</a:t>
            </a:r>
            <a:r>
              <a:rPr lang="af-ZA">
                <a:solidFill>
                  <a:schemeClr val="bg1"/>
                </a:solidFill>
              </a:rPr>
              <a:t>American Stock Exchange);</a:t>
            </a:r>
            <a:endParaRPr lang="ru-RU">
              <a:solidFill>
                <a:schemeClr val="bg1"/>
              </a:solidFill>
            </a:endParaRPr>
          </a:p>
          <a:p>
            <a:r>
              <a:rPr lang="af-ZA">
                <a:solidFill>
                  <a:schemeClr val="bg1"/>
                </a:solidFill>
              </a:rPr>
              <a:t>– </a:t>
            </a:r>
            <a:r>
              <a:rPr lang="af-ZA" b="1">
                <a:solidFill>
                  <a:schemeClr val="bg1"/>
                </a:solidFill>
              </a:rPr>
              <a:t>NYSE Composite</a:t>
            </a:r>
            <a:r>
              <a:rPr lang="af-ZA">
                <a:solidFill>
                  <a:schemeClr val="bg1"/>
                </a:solidFill>
              </a:rPr>
              <a:t> – </a:t>
            </a:r>
            <a:r>
              <a:rPr lang="ru-RU">
                <a:solidFill>
                  <a:schemeClr val="bg1"/>
                </a:solidFill>
              </a:rPr>
              <a:t>зважений за ринковою капіталізацією індекс всіх акцій, що торгуються на Нью-Йоркській фондовій біржі.</a:t>
            </a:r>
          </a:p>
        </p:txBody>
      </p:sp>
    </p:spTree>
    <p:extLst>
      <p:ext uri="{BB962C8B-B14F-4D97-AF65-F5344CB8AC3E}">
        <p14:creationId xmlns:p14="http://schemas.microsoft.com/office/powerpoint/2010/main" val="9311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DF860D-9521-4D49-8CC1-503CB9857106}"/>
              </a:ext>
            </a:extLst>
          </p:cNvPr>
          <p:cNvSpPr>
            <a:spLocks noGrp="1"/>
          </p:cNvSpPr>
          <p:nvPr>
            <p:ph idx="1"/>
          </p:nvPr>
        </p:nvSpPr>
        <p:spPr>
          <a:xfrm>
            <a:off x="1693108" y="371628"/>
            <a:ext cx="9905998" cy="3179415"/>
          </a:xfrm>
        </p:spPr>
        <p:txBody>
          <a:bodyPr/>
          <a:lstStyle/>
          <a:p>
            <a:pPr algn="just"/>
            <a:r>
              <a:rPr lang="ru-RU">
                <a:solidFill>
                  <a:schemeClr val="bg1"/>
                </a:solidFill>
              </a:rPr>
              <a:t>Основним національним фондовим індексом японського ринку є </a:t>
            </a:r>
            <a:r>
              <a:rPr lang="af-ZA" b="1">
                <a:solidFill>
                  <a:schemeClr val="bg1"/>
                </a:solidFill>
              </a:rPr>
              <a:t>TSE-1100</a:t>
            </a:r>
            <a:r>
              <a:rPr lang="af-ZA">
                <a:solidFill>
                  <a:schemeClr val="bg1"/>
                </a:solidFill>
              </a:rPr>
              <a:t> – </a:t>
            </a:r>
            <a:r>
              <a:rPr lang="ru-RU">
                <a:solidFill>
                  <a:schemeClr val="bg1"/>
                </a:solidFill>
              </a:rPr>
              <a:t>індекс Токійської фондової біржі з портфелем розміром у 1100 видів акцій.</a:t>
            </a:r>
          </a:p>
          <a:p>
            <a:pPr algn="just"/>
            <a:r>
              <a:rPr lang="ru-RU">
                <a:solidFill>
                  <a:schemeClr val="bg1"/>
                </a:solidFill>
              </a:rPr>
              <a:t>Національний фондовий індекс Франції – </a:t>
            </a:r>
            <a:r>
              <a:rPr lang="ru-RU" b="1">
                <a:solidFill>
                  <a:schemeClr val="bg1"/>
                </a:solidFill>
              </a:rPr>
              <a:t>САС </a:t>
            </a:r>
            <a:r>
              <a:rPr lang="af-ZA" b="1">
                <a:solidFill>
                  <a:schemeClr val="bg1"/>
                </a:solidFill>
              </a:rPr>
              <a:t>General</a:t>
            </a:r>
            <a:r>
              <a:rPr lang="af-ZA">
                <a:solidFill>
                  <a:schemeClr val="bg1"/>
                </a:solidFill>
              </a:rPr>
              <a:t>.</a:t>
            </a:r>
            <a:endParaRPr lang="ru-RU">
              <a:solidFill>
                <a:schemeClr val="bg1"/>
              </a:solidFill>
            </a:endParaRPr>
          </a:p>
          <a:p>
            <a:pPr algn="just"/>
            <a:r>
              <a:rPr lang="ru-RU">
                <a:solidFill>
                  <a:schemeClr val="bg1"/>
                </a:solidFill>
              </a:rPr>
              <a:t>У Німеччині стан національної економіки оцінюється за допомогою фондового індексу </a:t>
            </a:r>
            <a:r>
              <a:rPr lang="af-ZA" b="1">
                <a:solidFill>
                  <a:schemeClr val="bg1"/>
                </a:solidFill>
              </a:rPr>
              <a:t>DAX 30</a:t>
            </a:r>
            <a:endParaRPr lang="ru-RU" b="1">
              <a:solidFill>
                <a:schemeClr val="bg1"/>
              </a:solidFill>
            </a:endParaRPr>
          </a:p>
          <a:p>
            <a:pPr algn="just"/>
            <a:r>
              <a:rPr lang="ru-RU">
                <a:solidFill>
                  <a:schemeClr val="bg1"/>
                </a:solidFill>
              </a:rPr>
              <a:t>Національним фондовим індексом Японії вважається</a:t>
            </a:r>
            <a:r>
              <a:rPr lang="ru-RU" b="1">
                <a:solidFill>
                  <a:schemeClr val="bg1"/>
                </a:solidFill>
              </a:rPr>
              <a:t> </a:t>
            </a:r>
            <a:r>
              <a:rPr lang="af-ZA" b="1">
                <a:solidFill>
                  <a:schemeClr val="bg1"/>
                </a:solidFill>
              </a:rPr>
              <a:t>Nikkei 225, </a:t>
            </a:r>
            <a:r>
              <a:rPr lang="ru-RU">
                <a:solidFill>
                  <a:schemeClr val="bg1"/>
                </a:solidFill>
              </a:rPr>
              <a:t>Гонконгу</a:t>
            </a:r>
            <a:r>
              <a:rPr lang="ru-RU" b="1">
                <a:solidFill>
                  <a:schemeClr val="bg1"/>
                </a:solidFill>
              </a:rPr>
              <a:t> – </a:t>
            </a:r>
            <a:r>
              <a:rPr lang="ru-RU">
                <a:solidFill>
                  <a:schemeClr val="bg1"/>
                </a:solidFill>
              </a:rPr>
              <a:t>індекс</a:t>
            </a:r>
            <a:r>
              <a:rPr lang="ru-RU" b="1">
                <a:solidFill>
                  <a:schemeClr val="bg1"/>
                </a:solidFill>
              </a:rPr>
              <a:t> </a:t>
            </a:r>
            <a:r>
              <a:rPr lang="af-ZA" b="1">
                <a:solidFill>
                  <a:schemeClr val="bg1"/>
                </a:solidFill>
              </a:rPr>
              <a:t>Hang Seng, </a:t>
            </a:r>
            <a:r>
              <a:rPr lang="ru-RU">
                <a:solidFill>
                  <a:schemeClr val="bg1"/>
                </a:solidFill>
              </a:rPr>
              <a:t>Сінгапуру</a:t>
            </a:r>
            <a:r>
              <a:rPr lang="ru-RU" b="1">
                <a:solidFill>
                  <a:schemeClr val="bg1"/>
                </a:solidFill>
              </a:rPr>
              <a:t> – </a:t>
            </a:r>
            <a:r>
              <a:rPr lang="af-ZA" b="1">
                <a:solidFill>
                  <a:schemeClr val="bg1"/>
                </a:solidFill>
              </a:rPr>
              <a:t>Straits Times Index.</a:t>
            </a:r>
            <a:endParaRPr lang="ru-RU" b="1">
              <a:solidFill>
                <a:schemeClr val="bg1"/>
              </a:solidFill>
            </a:endParaRPr>
          </a:p>
        </p:txBody>
      </p:sp>
      <p:pic>
        <p:nvPicPr>
          <p:cNvPr id="5" name="Рисунок 4">
            <a:extLst>
              <a:ext uri="{FF2B5EF4-FFF2-40B4-BE49-F238E27FC236}">
                <a16:creationId xmlns:a16="http://schemas.microsoft.com/office/drawing/2014/main" id="{33D3CBA6-F171-1B4C-B5A8-0DCFC50A17CC}"/>
              </a:ext>
            </a:extLst>
          </p:cNvPr>
          <p:cNvPicPr>
            <a:picLocks noChangeAspect="1"/>
          </p:cNvPicPr>
          <p:nvPr/>
        </p:nvPicPr>
        <p:blipFill>
          <a:blip r:embed="rId2"/>
          <a:stretch>
            <a:fillRect/>
          </a:stretch>
        </p:blipFill>
        <p:spPr>
          <a:xfrm>
            <a:off x="3379084" y="3430147"/>
            <a:ext cx="6093962" cy="3427853"/>
          </a:xfrm>
          <a:prstGeom prst="rect">
            <a:avLst/>
          </a:prstGeom>
        </p:spPr>
      </p:pic>
    </p:spTree>
    <p:extLst>
      <p:ext uri="{BB962C8B-B14F-4D97-AF65-F5344CB8AC3E}">
        <p14:creationId xmlns:p14="http://schemas.microsoft.com/office/powerpoint/2010/main" val="346894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7DD6B6-0BEE-F945-AF90-1C15681AEDC7}"/>
              </a:ext>
            </a:extLst>
          </p:cNvPr>
          <p:cNvSpPr>
            <a:spLocks noGrp="1"/>
          </p:cNvSpPr>
          <p:nvPr>
            <p:ph type="title"/>
          </p:nvPr>
        </p:nvSpPr>
        <p:spPr>
          <a:xfrm>
            <a:off x="1141413" y="609600"/>
            <a:ext cx="9905998" cy="1150742"/>
          </a:xfrm>
        </p:spPr>
        <p:txBody>
          <a:bodyPr/>
          <a:lstStyle/>
          <a:p>
            <a:pPr algn="ctr"/>
            <a:r>
              <a:rPr lang="ru-RU"/>
              <a:t>. </a:t>
            </a:r>
            <a:r>
              <a:rPr lang="ru-RU">
                <a:solidFill>
                  <a:schemeClr val="bg1"/>
                </a:solidFill>
              </a:rPr>
              <a:t>Секторні індекси</a:t>
            </a:r>
          </a:p>
        </p:txBody>
      </p:sp>
      <p:sp>
        <p:nvSpPr>
          <p:cNvPr id="3" name="Объект 2">
            <a:extLst>
              <a:ext uri="{FF2B5EF4-FFF2-40B4-BE49-F238E27FC236}">
                <a16:creationId xmlns:a16="http://schemas.microsoft.com/office/drawing/2014/main" id="{9A29E38A-17BC-3A4F-ABD2-2C8B078276C3}"/>
              </a:ext>
            </a:extLst>
          </p:cNvPr>
          <p:cNvSpPr>
            <a:spLocks noGrp="1"/>
          </p:cNvSpPr>
          <p:nvPr>
            <p:ph idx="1"/>
          </p:nvPr>
        </p:nvSpPr>
        <p:spPr>
          <a:xfrm>
            <a:off x="1715969" y="743865"/>
            <a:ext cx="9905998" cy="3124201"/>
          </a:xfrm>
        </p:spPr>
        <p:txBody>
          <a:bodyPr/>
          <a:lstStyle/>
          <a:p>
            <a:r>
              <a:rPr lang="ru-RU">
                <a:solidFill>
                  <a:schemeClr val="bg1"/>
                </a:solidFill>
              </a:rPr>
              <a:t>відображають стан певного сегмента фондового ринку (акцій, облігацій, похідних фінансових інструментів тощо).</a:t>
            </a:r>
          </a:p>
          <a:p>
            <a:r>
              <a:rPr lang="ru-RU">
                <a:solidFill>
                  <a:schemeClr val="bg1"/>
                </a:solidFill>
              </a:rPr>
              <a:t>Прикладом секторних індексів є індекси нових акцій, які вийшли на ринок-</a:t>
            </a:r>
          </a:p>
          <a:p>
            <a:r>
              <a:rPr lang="ru-RU">
                <a:solidFill>
                  <a:schemeClr val="bg1"/>
                </a:solidFill>
              </a:rPr>
              <a:t>До таких індексів належить індекс Блумберга </a:t>
            </a:r>
            <a:r>
              <a:rPr lang="ru-RU" b="1">
                <a:solidFill>
                  <a:schemeClr val="bg1"/>
                </a:solidFill>
              </a:rPr>
              <a:t>ВІРО (</a:t>
            </a:r>
            <a:r>
              <a:rPr lang="af-ZA" b="1">
                <a:solidFill>
                  <a:schemeClr val="bg1"/>
                </a:solidFill>
              </a:rPr>
              <a:t>Bloomberg IPO).</a:t>
            </a:r>
            <a:endParaRPr lang="ru-RU" b="1">
              <a:solidFill>
                <a:schemeClr val="bg1"/>
              </a:solidFill>
            </a:endParaRPr>
          </a:p>
        </p:txBody>
      </p:sp>
      <p:pic>
        <p:nvPicPr>
          <p:cNvPr id="6" name="Рисунок 5">
            <a:extLst>
              <a:ext uri="{FF2B5EF4-FFF2-40B4-BE49-F238E27FC236}">
                <a16:creationId xmlns:a16="http://schemas.microsoft.com/office/drawing/2014/main" id="{95EBD79F-585C-424A-B61F-216040884463}"/>
              </a:ext>
            </a:extLst>
          </p:cNvPr>
          <p:cNvPicPr>
            <a:picLocks noChangeAspect="1"/>
          </p:cNvPicPr>
          <p:nvPr/>
        </p:nvPicPr>
        <p:blipFill>
          <a:blip r:embed="rId2"/>
          <a:stretch>
            <a:fillRect/>
          </a:stretch>
        </p:blipFill>
        <p:spPr>
          <a:xfrm>
            <a:off x="3220163" y="3241150"/>
            <a:ext cx="6093962" cy="3427853"/>
          </a:xfrm>
          <a:prstGeom prst="rect">
            <a:avLst/>
          </a:prstGeom>
        </p:spPr>
      </p:pic>
    </p:spTree>
    <p:extLst>
      <p:ext uri="{BB962C8B-B14F-4D97-AF65-F5344CB8AC3E}">
        <p14:creationId xmlns:p14="http://schemas.microsoft.com/office/powerpoint/2010/main" val="457302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20</Slides>
  <Notes>0</Notes>
  <HiddenSlides>0</HiddenSlide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Сетка</vt:lpstr>
      <vt:lpstr>Тема. Фондові індекси</vt:lpstr>
      <vt:lpstr>План </vt:lpstr>
      <vt:lpstr>1. Сутність, функції фондових індексів та їх класифікація</vt:lpstr>
      <vt:lpstr>Функції фондових індексів:</vt:lpstr>
      <vt:lpstr>Презентация PowerPoint</vt:lpstr>
      <vt:lpstr>Міжнародні (світові) фондові індекси </vt:lpstr>
      <vt:lpstr>Національні (загально ринкові) фондові індекси</vt:lpstr>
      <vt:lpstr>Презентация PowerPoint</vt:lpstr>
      <vt:lpstr>. Секторні індекси</vt:lpstr>
      <vt:lpstr>Галузеві (субсекторні) фондові індекси</vt:lpstr>
      <vt:lpstr>Індекси блакитних фішок </vt:lpstr>
      <vt:lpstr>Методи розрахунку фондових індексів.</vt:lpstr>
      <vt:lpstr>Основні характеристики для застосування цих методів такі:</vt:lpstr>
      <vt:lpstr>методом середнього арифметичного простого</vt:lpstr>
      <vt:lpstr>методом середнього геометричного</vt:lpstr>
      <vt:lpstr>метод середнього арифметичного зваженого</vt:lpstr>
      <vt:lpstr>3. Індекси розвинених фондових ринків.</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Фондові індекси</dc:title>
  <dc:creator>Карина Махмуд</dc:creator>
  <cp:lastModifiedBy>Карина Махмуд</cp:lastModifiedBy>
  <cp:revision>5</cp:revision>
  <dcterms:created xsi:type="dcterms:W3CDTF">2021-04-16T15:13:28Z</dcterms:created>
  <dcterms:modified xsi:type="dcterms:W3CDTF">2021-04-16T17:28:07Z</dcterms:modified>
</cp:coreProperties>
</file>