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Теорія</a:t>
            </a:r>
            <a:r>
              <a:rPr lang="ru-RU" dirty="0"/>
              <a:t> і практика </a:t>
            </a:r>
            <a:r>
              <a:rPr lang="ru-RU" dirty="0" err="1"/>
              <a:t>референтської</a:t>
            </a:r>
            <a:r>
              <a:rPr lang="ru-RU" dirty="0"/>
              <a:t> </a:t>
            </a:r>
            <a:r>
              <a:rPr lang="ru-RU" smtClean="0"/>
              <a:t>діяльності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526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– </a:t>
            </a:r>
            <a:r>
              <a:rPr lang="ru-RU" dirty="0" err="1"/>
              <a:t>знання</a:t>
            </a:r>
            <a:r>
              <a:rPr lang="ru-RU" dirty="0"/>
              <a:t> </a:t>
            </a:r>
            <a:r>
              <a:rPr lang="ru-RU" dirty="0" err="1"/>
              <a:t>правових</a:t>
            </a:r>
            <a:r>
              <a:rPr lang="ru-RU" dirty="0"/>
              <a:t> основ </a:t>
            </a:r>
            <a:r>
              <a:rPr lang="ru-RU" dirty="0" err="1"/>
              <a:t>управлінської</a:t>
            </a:r>
            <a:r>
              <a:rPr lang="ru-RU" dirty="0"/>
              <a:t>, </a:t>
            </a:r>
            <a:r>
              <a:rPr lang="ru-RU" dirty="0" err="1"/>
              <a:t>інформаційної</a:t>
            </a:r>
            <a:r>
              <a:rPr lang="ru-RU" dirty="0"/>
              <a:t> та </a:t>
            </a:r>
            <a:r>
              <a:rPr lang="ru-RU" dirty="0" err="1" smtClean="0"/>
              <a:t>господарської</a:t>
            </a:r>
            <a:r>
              <a:rPr lang="en-US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/>
              <a:t>;</a:t>
            </a:r>
          </a:p>
          <a:p>
            <a:r>
              <a:rPr lang="ru-RU" dirty="0"/>
              <a:t>– </a:t>
            </a:r>
            <a:r>
              <a:rPr lang="ru-RU" dirty="0" err="1"/>
              <a:t>оволодіння</a:t>
            </a:r>
            <a:r>
              <a:rPr lang="ru-RU" dirty="0"/>
              <a:t> </a:t>
            </a:r>
            <a:r>
              <a:rPr lang="ru-RU" dirty="0" err="1"/>
              <a:t>знаннями</a:t>
            </a:r>
            <a:r>
              <a:rPr lang="ru-RU" dirty="0"/>
              <a:t> й </a:t>
            </a:r>
            <a:r>
              <a:rPr lang="ru-RU" dirty="0" err="1"/>
              <a:t>навиками</a:t>
            </a:r>
            <a:r>
              <a:rPr lang="ru-RU" dirty="0"/>
              <a:t> </a:t>
            </a:r>
            <a:r>
              <a:rPr lang="ru-RU" dirty="0" err="1"/>
              <a:t>ефективної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з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smtClean="0"/>
              <a:t>видами</a:t>
            </a:r>
            <a:r>
              <a:rPr lang="en-US" dirty="0" smtClean="0"/>
              <a:t> </a:t>
            </a:r>
            <a:r>
              <a:rPr lang="ru-RU" dirty="0" smtClean="0"/>
              <a:t>та </a:t>
            </a:r>
            <a:r>
              <a:rPr lang="ru-RU" dirty="0" err="1"/>
              <a:t>джерелами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технологіями</a:t>
            </a:r>
            <a:r>
              <a:rPr lang="ru-RU" dirty="0"/>
              <a:t> </a:t>
            </a:r>
            <a:r>
              <a:rPr lang="ru-RU" dirty="0" err="1"/>
              <a:t>пошуку</a:t>
            </a:r>
            <a:r>
              <a:rPr lang="ru-RU" dirty="0"/>
              <a:t>, </a:t>
            </a:r>
            <a:r>
              <a:rPr lang="ru-RU" dirty="0" err="1"/>
              <a:t>обробки</a:t>
            </a:r>
            <a:r>
              <a:rPr lang="ru-RU" dirty="0"/>
              <a:t> й </a:t>
            </a:r>
            <a:r>
              <a:rPr lang="ru-RU" dirty="0" err="1"/>
              <a:t>використовування</a:t>
            </a:r>
            <a:endParaRPr lang="ru-RU" dirty="0"/>
          </a:p>
          <a:p>
            <a:r>
              <a:rPr lang="ru-RU" dirty="0" err="1"/>
              <a:t>інформації</a:t>
            </a:r>
            <a:r>
              <a:rPr lang="ru-RU" dirty="0"/>
              <a:t>;</a:t>
            </a:r>
          </a:p>
          <a:p>
            <a:r>
              <a:rPr lang="ru-RU" dirty="0"/>
              <a:t>– </a:t>
            </a:r>
            <a:r>
              <a:rPr lang="ru-RU" dirty="0" err="1"/>
              <a:t>засвоєння</a:t>
            </a:r>
            <a:r>
              <a:rPr lang="ru-RU" dirty="0"/>
              <a:t> методики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оглядових</a:t>
            </a:r>
            <a:r>
              <a:rPr lang="ru-RU" dirty="0"/>
              <a:t> та </a:t>
            </a:r>
            <a:r>
              <a:rPr lang="ru-RU" dirty="0" err="1"/>
              <a:t>аналітичних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;</a:t>
            </a:r>
          </a:p>
          <a:p>
            <a:r>
              <a:rPr lang="ru-RU" dirty="0"/>
              <a:t>– </a:t>
            </a:r>
            <a:r>
              <a:rPr lang="ru-RU" dirty="0" err="1"/>
              <a:t>застосування</a:t>
            </a:r>
            <a:r>
              <a:rPr lang="ru-RU" dirty="0"/>
              <a:t> на </a:t>
            </a:r>
            <a:r>
              <a:rPr lang="ru-RU" dirty="0" err="1"/>
              <a:t>практиці</a:t>
            </a:r>
            <a:r>
              <a:rPr lang="ru-RU" dirty="0"/>
              <a:t>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комп'ютерних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;</a:t>
            </a:r>
          </a:p>
          <a:p>
            <a:r>
              <a:rPr lang="ru-RU" dirty="0"/>
              <a:t>–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інформаційних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</a:t>
            </a:r>
            <a:r>
              <a:rPr lang="ru-RU" dirty="0" err="1"/>
              <a:t>навичок</a:t>
            </a:r>
            <a:r>
              <a:rPr lang="ru-RU" dirty="0"/>
              <a:t> </a:t>
            </a:r>
            <a:r>
              <a:rPr lang="ru-RU" dirty="0" err="1"/>
              <a:t>скорочитанния</a:t>
            </a:r>
            <a:r>
              <a:rPr lang="ru-RU" dirty="0"/>
              <a:t>, </a:t>
            </a:r>
            <a:r>
              <a:rPr lang="ru-RU" dirty="0" err="1" smtClean="0"/>
              <a:t>уміння</a:t>
            </a:r>
            <a:r>
              <a:rPr lang="en-US" dirty="0" smtClean="0"/>
              <a:t> </a:t>
            </a:r>
            <a:r>
              <a:rPr lang="ru-RU" dirty="0" err="1" smtClean="0"/>
              <a:t>запам'ятовувати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прочитане</a:t>
            </a:r>
            <a:r>
              <a:rPr lang="ru-RU" dirty="0" smtClean="0"/>
              <a:t>;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5932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55272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–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проектів</a:t>
            </a:r>
            <a:r>
              <a:rPr lang="ru-RU" dirty="0"/>
              <a:t> </a:t>
            </a:r>
            <a:r>
              <a:rPr lang="ru-RU" dirty="0" err="1"/>
              <a:t>доповідей</a:t>
            </a:r>
            <a:r>
              <a:rPr lang="ru-RU" dirty="0"/>
              <a:t>, </a:t>
            </a:r>
            <a:r>
              <a:rPr lang="ru-RU" dirty="0" err="1"/>
              <a:t>виступів</a:t>
            </a:r>
            <a:r>
              <a:rPr lang="ru-RU" dirty="0"/>
              <a:t>, </a:t>
            </a:r>
            <a:r>
              <a:rPr lang="ru-RU" dirty="0" err="1"/>
              <a:t>промов</a:t>
            </a:r>
            <a:r>
              <a:rPr lang="ru-RU" dirty="0"/>
              <a:t> </a:t>
            </a:r>
            <a:r>
              <a:rPr lang="ru-RU" dirty="0" err="1"/>
              <a:t>керівника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класичними</a:t>
            </a:r>
            <a:r>
              <a:rPr lang="ru-RU" dirty="0"/>
              <a:t> </a:t>
            </a:r>
            <a:r>
              <a:rPr lang="ru-RU" dirty="0" err="1"/>
              <a:t>вимогами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висувають</a:t>
            </a:r>
            <a:r>
              <a:rPr lang="ru-RU" dirty="0"/>
              <a:t> до такого виду </a:t>
            </a:r>
            <a:r>
              <a:rPr lang="ru-RU" dirty="0" err="1"/>
              <a:t>документів</a:t>
            </a:r>
            <a:r>
              <a:rPr lang="ru-RU" dirty="0"/>
              <a:t>;</a:t>
            </a:r>
          </a:p>
          <a:p>
            <a:r>
              <a:rPr lang="ru-RU" dirty="0"/>
              <a:t>–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протокольних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ділових</a:t>
            </a:r>
            <a:r>
              <a:rPr lang="ru-RU" dirty="0"/>
              <a:t> </a:t>
            </a:r>
            <a:r>
              <a:rPr lang="ru-RU" dirty="0" err="1"/>
              <a:t>зустрічей</a:t>
            </a:r>
            <a:r>
              <a:rPr lang="ru-RU" dirty="0"/>
              <a:t>, </a:t>
            </a:r>
            <a:r>
              <a:rPr lang="ru-RU" dirty="0" err="1"/>
              <a:t>нарад</a:t>
            </a:r>
            <a:r>
              <a:rPr lang="ru-RU" dirty="0"/>
              <a:t>, </a:t>
            </a:r>
            <a:r>
              <a:rPr lang="ru-RU" dirty="0" err="1"/>
              <a:t>засідань</a:t>
            </a:r>
            <a:r>
              <a:rPr lang="ru-RU" dirty="0"/>
              <a:t> </a:t>
            </a:r>
            <a:r>
              <a:rPr lang="ru-RU" dirty="0" smtClean="0"/>
              <a:t>і</a:t>
            </a:r>
            <a:r>
              <a:rPr lang="en-US" dirty="0" smtClean="0"/>
              <a:t> </a:t>
            </a:r>
            <a:r>
              <a:rPr lang="ru-RU" dirty="0" err="1" smtClean="0"/>
              <a:t>презентацій</a:t>
            </a:r>
            <a:r>
              <a:rPr lang="ru-RU" dirty="0"/>
              <a:t>,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переговорів</a:t>
            </a:r>
            <a:r>
              <a:rPr lang="ru-RU" dirty="0"/>
              <a:t>;</a:t>
            </a:r>
          </a:p>
          <a:p>
            <a:r>
              <a:rPr lang="ru-RU" dirty="0"/>
              <a:t>– </a:t>
            </a:r>
            <a:r>
              <a:rPr lang="ru-RU" dirty="0" err="1"/>
              <a:t>оволодіння</a:t>
            </a:r>
            <a:r>
              <a:rPr lang="ru-RU" dirty="0"/>
              <a:t> основами </a:t>
            </a:r>
            <a:r>
              <a:rPr lang="ru-RU" dirty="0" err="1"/>
              <a:t>планування</a:t>
            </a:r>
            <a:r>
              <a:rPr lang="ru-RU" dirty="0"/>
              <a:t> часу (тайм-менеджменту),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ефективної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й самого референта, і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керівника</a:t>
            </a:r>
            <a:r>
              <a:rPr lang="ru-RU" dirty="0"/>
              <a:t>;</a:t>
            </a:r>
          </a:p>
          <a:p>
            <a:r>
              <a:rPr lang="ru-RU" dirty="0"/>
              <a:t>– </a:t>
            </a:r>
            <a:r>
              <a:rPr lang="ru-RU" dirty="0" err="1"/>
              <a:t>уміння</a:t>
            </a:r>
            <a:r>
              <a:rPr lang="ru-RU" dirty="0"/>
              <a:t> </a:t>
            </a:r>
            <a:r>
              <a:rPr lang="ru-RU" dirty="0" err="1"/>
              <a:t>працювати</a:t>
            </a:r>
            <a:r>
              <a:rPr lang="ru-RU" dirty="0"/>
              <a:t> з </a:t>
            </a:r>
            <a:r>
              <a:rPr lang="ru-RU" dirty="0" err="1"/>
              <a:t>офісною</a:t>
            </a:r>
            <a:r>
              <a:rPr lang="ru-RU" dirty="0"/>
              <a:t> та </a:t>
            </a:r>
            <a:r>
              <a:rPr lang="ru-RU" dirty="0" err="1"/>
              <a:t>комп'ютерною</a:t>
            </a:r>
            <a:r>
              <a:rPr lang="ru-RU" dirty="0"/>
              <a:t> </a:t>
            </a:r>
            <a:r>
              <a:rPr lang="ru-RU" dirty="0" err="1"/>
              <a:t>технікою</a:t>
            </a:r>
            <a:r>
              <a:rPr lang="ru-RU" dirty="0"/>
              <a:t>, </a:t>
            </a:r>
            <a:r>
              <a:rPr lang="ru-RU" dirty="0" err="1" smtClean="0"/>
              <a:t>застосовувати</a:t>
            </a:r>
            <a:r>
              <a:rPr lang="en-US" dirty="0" smtClean="0"/>
              <a:t> </a:t>
            </a:r>
            <a:r>
              <a:rPr lang="ru-RU" dirty="0" err="1" smtClean="0"/>
              <a:t>сучасне</a:t>
            </a:r>
            <a:r>
              <a:rPr lang="ru-RU" dirty="0" smtClean="0"/>
              <a:t> </a:t>
            </a:r>
            <a:r>
              <a:rPr lang="ru-RU" dirty="0" err="1"/>
              <a:t>програмне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документообігу</a:t>
            </a:r>
            <a:r>
              <a:rPr lang="ru-RU" dirty="0"/>
              <a:t>, </a:t>
            </a:r>
            <a:r>
              <a:rPr lang="ru-RU" dirty="0" err="1"/>
              <a:t>формувати</a:t>
            </a:r>
            <a:endParaRPr lang="ru-RU" dirty="0"/>
          </a:p>
          <a:p>
            <a:r>
              <a:rPr lang="ru-RU" dirty="0" err="1"/>
              <a:t>бази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,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інформаційний</a:t>
            </a:r>
            <a:r>
              <a:rPr lang="ru-RU" dirty="0"/>
              <a:t> </a:t>
            </a:r>
            <a:r>
              <a:rPr lang="ru-RU" dirty="0" err="1"/>
              <a:t>супровід</a:t>
            </a:r>
            <a:r>
              <a:rPr lang="ru-RU" dirty="0"/>
              <a:t> </a:t>
            </a:r>
            <a:r>
              <a:rPr lang="ru-RU" dirty="0" err="1"/>
              <a:t>управлінської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</a:p>
          <a:p>
            <a:r>
              <a:rPr lang="ru-RU" dirty="0"/>
              <a:t>– </a:t>
            </a:r>
            <a:r>
              <a:rPr lang="ru-RU" dirty="0" err="1"/>
              <a:t>знання</a:t>
            </a:r>
            <a:r>
              <a:rPr lang="ru-RU" dirty="0"/>
              <a:t> основ </a:t>
            </a:r>
            <a:r>
              <a:rPr lang="ru-RU" dirty="0" err="1"/>
              <a:t>психології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, риторики, </a:t>
            </a:r>
            <a:r>
              <a:rPr lang="ru-RU" dirty="0" err="1"/>
              <a:t>етики</a:t>
            </a:r>
            <a:r>
              <a:rPr lang="ru-RU" dirty="0"/>
              <a:t> </a:t>
            </a:r>
            <a:r>
              <a:rPr lang="ru-RU" dirty="0" err="1"/>
              <a:t>професійних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</a:t>
            </a:r>
            <a:r>
              <a:rPr lang="ru-RU" dirty="0" err="1"/>
              <a:t>іміджології</a:t>
            </a:r>
            <a:r>
              <a:rPr lang="ru-RU" dirty="0"/>
              <a:t> та </a:t>
            </a:r>
            <a:r>
              <a:rPr lang="ru-RU" dirty="0" err="1"/>
              <a:t>різноманітних</a:t>
            </a:r>
            <a:r>
              <a:rPr lang="ru-RU" dirty="0"/>
              <a:t> </a:t>
            </a:r>
            <a:r>
              <a:rPr lang="en-US" dirty="0"/>
              <a:t>PR-</a:t>
            </a:r>
            <a:r>
              <a:rPr lang="ru-RU" dirty="0" err="1"/>
              <a:t>технологій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4185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484784"/>
            <a:ext cx="8589640" cy="525658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err="1"/>
              <a:t>Варенко</a:t>
            </a:r>
            <a:r>
              <a:rPr lang="ru-RU" dirty="0"/>
              <a:t> В. М. </a:t>
            </a:r>
            <a:r>
              <a:rPr lang="ru-RU" dirty="0" err="1"/>
              <a:t>Референтна</a:t>
            </a:r>
            <a:r>
              <a:rPr lang="ru-RU" dirty="0"/>
              <a:t> справа : </a:t>
            </a:r>
            <a:r>
              <a:rPr lang="ru-RU" dirty="0" err="1"/>
              <a:t>навч</a:t>
            </a:r>
            <a:r>
              <a:rPr lang="ru-RU" dirty="0"/>
              <a:t>. </a:t>
            </a:r>
            <a:r>
              <a:rPr lang="ru-RU" dirty="0" err="1"/>
              <a:t>посіб</a:t>
            </a:r>
            <a:r>
              <a:rPr lang="ru-RU" dirty="0"/>
              <a:t>. / В. М. </a:t>
            </a:r>
            <a:r>
              <a:rPr lang="ru-RU" dirty="0" err="1"/>
              <a:t>Варенко</a:t>
            </a:r>
            <a:r>
              <a:rPr lang="ru-RU" dirty="0"/>
              <a:t> – </a:t>
            </a:r>
            <a:r>
              <a:rPr lang="ru-RU" dirty="0" err="1"/>
              <a:t>Київ</a:t>
            </a:r>
            <a:r>
              <a:rPr lang="ru-RU" dirty="0"/>
              <a:t> :</a:t>
            </a:r>
          </a:p>
          <a:p>
            <a:r>
              <a:rPr lang="ru-RU" dirty="0"/>
              <a:t>Кондор, 2009. – 212 с.</a:t>
            </a:r>
          </a:p>
          <a:p>
            <a:r>
              <a:rPr lang="ru-RU" dirty="0"/>
              <a:t>2. Галушка В. П. </a:t>
            </a:r>
            <a:r>
              <a:rPr lang="ru-RU" dirty="0" err="1"/>
              <a:t>Діловий</a:t>
            </a:r>
            <a:r>
              <a:rPr lang="ru-RU" dirty="0"/>
              <a:t> протокол та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переговорів</a:t>
            </a:r>
            <a:r>
              <a:rPr lang="ru-RU" dirty="0"/>
              <a:t> : </a:t>
            </a:r>
            <a:r>
              <a:rPr lang="ru-RU" dirty="0" err="1"/>
              <a:t>навч</a:t>
            </a:r>
            <a:r>
              <a:rPr lang="ru-RU" dirty="0"/>
              <a:t>. </a:t>
            </a:r>
            <a:r>
              <a:rPr lang="ru-RU" dirty="0" err="1"/>
              <a:t>посіб</a:t>
            </a:r>
            <a:r>
              <a:rPr lang="ru-RU" dirty="0"/>
              <a:t>.</a:t>
            </a:r>
          </a:p>
          <a:p>
            <a:r>
              <a:rPr lang="ru-RU" dirty="0"/>
              <a:t>/ В. П. Галушка. – </a:t>
            </a:r>
            <a:r>
              <a:rPr lang="ru-RU" dirty="0" err="1"/>
              <a:t>Київ</a:t>
            </a:r>
            <a:r>
              <a:rPr lang="ru-RU" dirty="0"/>
              <a:t> : Нова книга, 2002. – 368 с.</a:t>
            </a:r>
          </a:p>
          <a:p>
            <a:r>
              <a:rPr lang="ru-RU" dirty="0"/>
              <a:t>3. </a:t>
            </a:r>
            <a:r>
              <a:rPr lang="ru-RU" dirty="0" err="1"/>
              <a:t>Гойхман</a:t>
            </a:r>
            <a:r>
              <a:rPr lang="ru-RU" dirty="0"/>
              <a:t> О. Я. Референт руководителя / О. Я. </a:t>
            </a:r>
            <a:r>
              <a:rPr lang="ru-RU" dirty="0" err="1"/>
              <a:t>Гойхман</a:t>
            </a:r>
            <a:r>
              <a:rPr lang="ru-RU" dirty="0"/>
              <a:t>, Л. М. Гончарова,</a:t>
            </a:r>
          </a:p>
          <a:p>
            <a:r>
              <a:rPr lang="ru-RU" dirty="0"/>
              <a:t>Т. В. Гордиенко. – Москва : Ось-89, 2006. – 528 с.</a:t>
            </a:r>
          </a:p>
          <a:p>
            <a:r>
              <a:rPr lang="ru-RU" dirty="0"/>
              <a:t>4. Губарева К. </a:t>
            </a:r>
            <a:r>
              <a:rPr lang="ru-RU" dirty="0" err="1"/>
              <a:t>Офіс</a:t>
            </a:r>
            <a:r>
              <a:rPr lang="ru-RU" dirty="0"/>
              <a:t>-менеджер: </a:t>
            </a:r>
            <a:r>
              <a:rPr lang="ru-RU" dirty="0" err="1"/>
              <a:t>погляд</a:t>
            </a:r>
            <a:r>
              <a:rPr lang="ru-RU" dirty="0"/>
              <a:t> на </a:t>
            </a:r>
            <a:r>
              <a:rPr lang="ru-RU" dirty="0" err="1"/>
              <a:t>професію</a:t>
            </a:r>
            <a:r>
              <a:rPr lang="ru-RU" dirty="0"/>
              <a:t> / К. Губарева // </a:t>
            </a:r>
            <a:r>
              <a:rPr lang="ru-RU" dirty="0" err="1"/>
              <a:t>Довідник</a:t>
            </a:r>
            <a:endParaRPr lang="ru-RU" dirty="0"/>
          </a:p>
          <a:p>
            <a:r>
              <a:rPr lang="ru-RU" dirty="0"/>
              <a:t>секретаря та </a:t>
            </a:r>
            <a:r>
              <a:rPr lang="ru-RU" dirty="0" err="1"/>
              <a:t>офіс</a:t>
            </a:r>
            <a:r>
              <a:rPr lang="ru-RU" dirty="0"/>
              <a:t>-менеджера. – 2007. – № 10. – С. 86–93.</a:t>
            </a:r>
          </a:p>
          <a:p>
            <a:r>
              <a:rPr lang="ru-RU" dirty="0"/>
              <a:t>5. </a:t>
            </a:r>
            <a:r>
              <a:rPr lang="ru-RU" dirty="0" err="1"/>
              <a:t>Дѐмин</a:t>
            </a:r>
            <a:r>
              <a:rPr lang="ru-RU" dirty="0"/>
              <a:t> Ю. М. Эффективный офис-менеджер / Ю. М. </a:t>
            </a:r>
            <a:r>
              <a:rPr lang="ru-RU" dirty="0" err="1"/>
              <a:t>Дѐмин</a:t>
            </a:r>
            <a:r>
              <a:rPr lang="ru-RU" dirty="0"/>
              <a:t>. – </a:t>
            </a:r>
            <a:r>
              <a:rPr lang="ru-RU" dirty="0" err="1"/>
              <a:t>СанктПетербург</a:t>
            </a:r>
            <a:r>
              <a:rPr lang="ru-RU" dirty="0"/>
              <a:t> : Питер, 2004. – 203 с.</a:t>
            </a:r>
          </a:p>
          <a:p>
            <a:r>
              <a:rPr lang="ru-RU" dirty="0"/>
              <a:t>6. </a:t>
            </a:r>
            <a:r>
              <a:rPr lang="ru-RU" dirty="0" err="1"/>
              <a:t>Добровольська</a:t>
            </a:r>
            <a:r>
              <a:rPr lang="ru-RU" dirty="0"/>
              <a:t> В. В. Структура і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 «</a:t>
            </a:r>
            <a:r>
              <a:rPr lang="ru-RU" dirty="0" err="1"/>
              <a:t>Організація</a:t>
            </a:r>
            <a:endParaRPr lang="ru-RU" dirty="0"/>
          </a:p>
          <a:p>
            <a:r>
              <a:rPr lang="ru-RU" dirty="0" err="1"/>
              <a:t>референтської</a:t>
            </a:r>
            <a:r>
              <a:rPr lang="ru-RU" dirty="0"/>
              <a:t> та </a:t>
            </a:r>
            <a:r>
              <a:rPr lang="ru-RU" dirty="0" err="1"/>
              <a:t>офісної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» / В. В. </a:t>
            </a:r>
            <a:r>
              <a:rPr lang="ru-RU" dirty="0" err="1"/>
              <a:t>Добровольська</a:t>
            </a:r>
            <a:r>
              <a:rPr lang="ru-RU" dirty="0"/>
              <a:t> // Документ, </a:t>
            </a:r>
            <a:r>
              <a:rPr lang="ru-RU" dirty="0" err="1"/>
              <a:t>мова</a:t>
            </a:r>
            <a:r>
              <a:rPr lang="ru-RU" dirty="0"/>
              <a:t>,</a:t>
            </a:r>
          </a:p>
          <a:p>
            <a:r>
              <a:rPr lang="ru-RU" dirty="0" err="1"/>
              <a:t>соціум</a:t>
            </a:r>
            <a:r>
              <a:rPr lang="ru-RU" dirty="0"/>
              <a:t>: </a:t>
            </a:r>
            <a:r>
              <a:rPr lang="ru-RU" dirty="0" err="1"/>
              <a:t>теорія</a:t>
            </a:r>
            <a:r>
              <a:rPr lang="ru-RU" dirty="0"/>
              <a:t> та практика : </a:t>
            </a:r>
            <a:r>
              <a:rPr lang="ru-RU" dirty="0" err="1"/>
              <a:t>матеріали</a:t>
            </a:r>
            <a:r>
              <a:rPr lang="ru-RU" dirty="0"/>
              <a:t> </a:t>
            </a:r>
            <a:r>
              <a:rPr lang="ru-RU" dirty="0" err="1"/>
              <a:t>Міжнар</a:t>
            </a:r>
            <a:r>
              <a:rPr lang="ru-RU" dirty="0"/>
              <a:t>. наук.-</a:t>
            </a:r>
            <a:r>
              <a:rPr lang="ru-RU" dirty="0" err="1"/>
              <a:t>практ</a:t>
            </a:r>
            <a:r>
              <a:rPr lang="ru-RU" dirty="0"/>
              <a:t>. </a:t>
            </a:r>
            <a:r>
              <a:rPr lang="ru-RU" dirty="0" err="1"/>
              <a:t>конф</a:t>
            </a:r>
            <a:r>
              <a:rPr lang="ru-RU" dirty="0"/>
              <a:t>., </a:t>
            </a:r>
            <a:r>
              <a:rPr lang="ru-RU" dirty="0" err="1"/>
              <a:t>Київ</a:t>
            </a:r>
            <a:r>
              <a:rPr lang="ru-RU" dirty="0"/>
              <a:t>, 11–</a:t>
            </a:r>
          </a:p>
          <a:p>
            <a:r>
              <a:rPr lang="ru-RU" dirty="0"/>
              <a:t>12 </a:t>
            </a:r>
            <a:r>
              <a:rPr lang="ru-RU" dirty="0" err="1"/>
              <a:t>квітня</a:t>
            </a:r>
            <a:r>
              <a:rPr lang="ru-RU" dirty="0"/>
              <a:t> 2013 р. / М-во </a:t>
            </a:r>
            <a:r>
              <a:rPr lang="ru-RU" dirty="0" err="1"/>
              <a:t>культури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М-во </a:t>
            </a:r>
            <a:r>
              <a:rPr lang="ru-RU" dirty="0" err="1"/>
              <a:t>освіти</a:t>
            </a:r>
            <a:r>
              <a:rPr lang="ru-RU" dirty="0"/>
              <a:t> і науки, Нац. акад. </a:t>
            </a:r>
            <a:r>
              <a:rPr lang="ru-RU" dirty="0" err="1"/>
              <a:t>керів</a:t>
            </a:r>
            <a:r>
              <a:rPr lang="ru-RU" dirty="0"/>
              <a:t>.</a:t>
            </a:r>
          </a:p>
          <a:p>
            <a:r>
              <a:rPr lang="ru-RU" dirty="0" err="1"/>
              <a:t>кадрів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і </a:t>
            </a:r>
            <a:r>
              <a:rPr lang="ru-RU" dirty="0" err="1"/>
              <a:t>мистецтв</a:t>
            </a:r>
            <a:r>
              <a:rPr lang="ru-RU" dirty="0"/>
              <a:t>, </a:t>
            </a:r>
            <a:r>
              <a:rPr lang="ru-RU" dirty="0" err="1"/>
              <a:t>Ін</a:t>
            </a:r>
            <a:r>
              <a:rPr lang="ru-RU" dirty="0"/>
              <a:t>-т менеджменту, каф. </a:t>
            </a:r>
            <a:r>
              <a:rPr lang="ru-RU" dirty="0" err="1"/>
              <a:t>документознавства</a:t>
            </a:r>
            <a:r>
              <a:rPr lang="ru-RU" dirty="0"/>
              <a:t> та упр.</a:t>
            </a:r>
          </a:p>
          <a:p>
            <a:r>
              <a:rPr lang="ru-RU" dirty="0" err="1"/>
              <a:t>соціал</a:t>
            </a:r>
            <a:r>
              <a:rPr lang="ru-RU" dirty="0"/>
              <a:t>. </a:t>
            </a:r>
            <a:r>
              <a:rPr lang="ru-RU" dirty="0" err="1"/>
              <a:t>комунікаціями</a:t>
            </a:r>
            <a:r>
              <a:rPr lang="ru-RU" dirty="0"/>
              <a:t>. – </a:t>
            </a:r>
            <a:r>
              <a:rPr lang="ru-RU" dirty="0" err="1"/>
              <a:t>Київ</a:t>
            </a:r>
            <a:r>
              <a:rPr lang="ru-RU" dirty="0"/>
              <a:t> : [</a:t>
            </a:r>
            <a:r>
              <a:rPr lang="ru-RU" dirty="0" err="1"/>
              <a:t>НАКККіМ</a:t>
            </a:r>
            <a:r>
              <a:rPr lang="ru-RU" dirty="0"/>
              <a:t>], 2013. – С. 9–11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Рекомендована </a:t>
            </a:r>
            <a:r>
              <a:rPr lang="ru-RU" dirty="0" err="1"/>
              <a:t>література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0986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408712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7. </a:t>
            </a:r>
            <a:r>
              <a:rPr lang="ru-RU" dirty="0" err="1"/>
              <a:t>Документознавство</a:t>
            </a:r>
            <a:r>
              <a:rPr lang="ru-RU" dirty="0"/>
              <a:t> та </a:t>
            </a:r>
            <a:r>
              <a:rPr lang="ru-RU" dirty="0" err="1"/>
              <a:t>інформаційна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: </a:t>
            </a:r>
            <a:r>
              <a:rPr lang="ru-RU" dirty="0" err="1"/>
              <a:t>хрестоматія</a:t>
            </a:r>
            <a:r>
              <a:rPr lang="ru-RU" dirty="0"/>
              <a:t> / М-во </a:t>
            </a:r>
            <a:r>
              <a:rPr lang="ru-RU" dirty="0" err="1"/>
              <a:t>культури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Нац. акад. </a:t>
            </a:r>
            <a:r>
              <a:rPr lang="ru-RU" dirty="0" err="1"/>
              <a:t>культури</a:t>
            </a:r>
            <a:r>
              <a:rPr lang="ru-RU" dirty="0"/>
              <a:t> і </a:t>
            </a:r>
            <a:r>
              <a:rPr lang="ru-RU" dirty="0" err="1"/>
              <a:t>мистецтв</a:t>
            </a:r>
            <a:r>
              <a:rPr lang="ru-RU" dirty="0"/>
              <a:t>, </a:t>
            </a:r>
            <a:r>
              <a:rPr lang="ru-RU" dirty="0" err="1"/>
              <a:t>Ін</a:t>
            </a:r>
            <a:r>
              <a:rPr lang="ru-RU" dirty="0"/>
              <a:t>-т менеджменту, каф. </a:t>
            </a:r>
            <a:r>
              <a:rPr lang="ru-RU" dirty="0" err="1"/>
              <a:t>документознавства</a:t>
            </a:r>
            <a:r>
              <a:rPr lang="ru-RU" dirty="0"/>
              <a:t> та </a:t>
            </a:r>
            <a:r>
              <a:rPr lang="ru-RU" dirty="0" err="1"/>
              <a:t>інформ</a:t>
            </a:r>
            <a:r>
              <a:rPr lang="ru-RU" dirty="0"/>
              <a:t>.-</a:t>
            </a:r>
            <a:r>
              <a:rPr lang="ru-RU" dirty="0" err="1"/>
              <a:t>аналіт</a:t>
            </a:r>
            <a:r>
              <a:rPr lang="ru-RU" dirty="0"/>
              <a:t>. </a:t>
            </a:r>
            <a:r>
              <a:rPr lang="ru-RU" dirty="0" err="1"/>
              <a:t>діяльності</a:t>
            </a:r>
            <a:r>
              <a:rPr lang="ru-RU" dirty="0"/>
              <a:t> ; [уклад.: М. С. </a:t>
            </a:r>
            <a:r>
              <a:rPr lang="ru-RU" dirty="0" err="1"/>
              <a:t>Слободяник</a:t>
            </a:r>
            <a:r>
              <a:rPr lang="ru-RU" dirty="0"/>
              <a:t>, О. М. </a:t>
            </a:r>
            <a:r>
              <a:rPr lang="ru-RU" dirty="0" err="1"/>
              <a:t>Збанацька</a:t>
            </a:r>
            <a:r>
              <a:rPr lang="ru-RU" dirty="0"/>
              <a:t>, В. В. </a:t>
            </a:r>
            <a:r>
              <a:rPr lang="ru-RU" dirty="0" err="1"/>
              <a:t>Добровольська</a:t>
            </a:r>
            <a:r>
              <a:rPr lang="ru-RU" dirty="0"/>
              <a:t>]. – </a:t>
            </a:r>
            <a:r>
              <a:rPr lang="ru-RU" dirty="0" err="1"/>
              <a:t>Київ</a:t>
            </a:r>
            <a:r>
              <a:rPr lang="ru-RU" dirty="0"/>
              <a:t>, 2014. – Ч. 1. – </a:t>
            </a:r>
            <a:r>
              <a:rPr lang="ru-RU" dirty="0" err="1"/>
              <a:t>Вип</a:t>
            </a:r>
            <a:r>
              <a:rPr lang="ru-RU" dirty="0"/>
              <a:t>. 1. – 226 с. – (До 10-річчя</a:t>
            </a:r>
          </a:p>
          <a:p>
            <a:r>
              <a:rPr lang="ru-RU" dirty="0" err="1"/>
              <a:t>заснування</a:t>
            </a:r>
            <a:r>
              <a:rPr lang="ru-RU" dirty="0"/>
              <a:t> </a:t>
            </a:r>
            <a:r>
              <a:rPr lang="ru-RU" dirty="0" err="1"/>
              <a:t>кафедри</a:t>
            </a:r>
            <a:r>
              <a:rPr lang="ru-RU" dirty="0"/>
              <a:t>).</a:t>
            </a:r>
          </a:p>
          <a:p>
            <a:r>
              <a:rPr lang="ru-RU" dirty="0"/>
              <a:t>8. </a:t>
            </a:r>
            <a:r>
              <a:rPr lang="ru-RU" dirty="0" err="1"/>
              <a:t>Документознавство</a:t>
            </a:r>
            <a:r>
              <a:rPr lang="ru-RU" dirty="0"/>
              <a:t> та </a:t>
            </a:r>
            <a:r>
              <a:rPr lang="ru-RU" dirty="0" err="1"/>
              <a:t>інформаційна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: </a:t>
            </a:r>
            <a:r>
              <a:rPr lang="ru-RU" dirty="0" err="1"/>
              <a:t>хрестоматія</a:t>
            </a:r>
            <a:r>
              <a:rPr lang="ru-RU" dirty="0"/>
              <a:t> / М-во </a:t>
            </a:r>
            <a:r>
              <a:rPr lang="ru-RU" dirty="0" err="1"/>
              <a:t>культури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Нац. акад. </a:t>
            </a:r>
            <a:r>
              <a:rPr lang="ru-RU" dirty="0" err="1"/>
              <a:t>культури</a:t>
            </a:r>
            <a:r>
              <a:rPr lang="ru-RU" dirty="0"/>
              <a:t> і </a:t>
            </a:r>
            <a:r>
              <a:rPr lang="ru-RU" dirty="0" err="1"/>
              <a:t>мистецтв</a:t>
            </a:r>
            <a:r>
              <a:rPr lang="ru-RU" dirty="0"/>
              <a:t>, </a:t>
            </a:r>
            <a:r>
              <a:rPr lang="ru-RU" dirty="0" err="1"/>
              <a:t>Ін</a:t>
            </a:r>
            <a:r>
              <a:rPr lang="ru-RU" dirty="0"/>
              <a:t>-т менеджменту, каф. </a:t>
            </a:r>
            <a:r>
              <a:rPr lang="ru-RU" dirty="0" err="1"/>
              <a:t>документознавства</a:t>
            </a:r>
            <a:r>
              <a:rPr lang="ru-RU" dirty="0"/>
              <a:t> та </a:t>
            </a:r>
            <a:r>
              <a:rPr lang="ru-RU" dirty="0" err="1"/>
              <a:t>інформ</a:t>
            </a:r>
            <a:r>
              <a:rPr lang="ru-RU" dirty="0"/>
              <a:t>.-</a:t>
            </a:r>
            <a:r>
              <a:rPr lang="ru-RU" dirty="0" err="1"/>
              <a:t>аналіт</a:t>
            </a:r>
            <a:r>
              <a:rPr lang="ru-RU" dirty="0"/>
              <a:t>. </a:t>
            </a:r>
            <a:r>
              <a:rPr lang="ru-RU" dirty="0" err="1"/>
              <a:t>діяльності</a:t>
            </a:r>
            <a:r>
              <a:rPr lang="ru-RU" dirty="0"/>
              <a:t> ; [уклад.: М. С. </a:t>
            </a:r>
            <a:r>
              <a:rPr lang="ru-RU" dirty="0" err="1"/>
              <a:t>Слободяник</a:t>
            </a:r>
            <a:r>
              <a:rPr lang="ru-RU" dirty="0"/>
              <a:t>, О. М. </a:t>
            </a:r>
            <a:r>
              <a:rPr lang="ru-RU" dirty="0" err="1"/>
              <a:t>Збанацька</a:t>
            </a:r>
            <a:r>
              <a:rPr lang="ru-RU" dirty="0"/>
              <a:t>, В. В. </a:t>
            </a:r>
            <a:r>
              <a:rPr lang="ru-RU" dirty="0" err="1"/>
              <a:t>Добровольська</a:t>
            </a:r>
            <a:r>
              <a:rPr lang="ru-RU" dirty="0"/>
              <a:t>]. – </a:t>
            </a:r>
            <a:r>
              <a:rPr lang="ru-RU" dirty="0" err="1"/>
              <a:t>Київ</a:t>
            </a:r>
            <a:r>
              <a:rPr lang="ru-RU" dirty="0"/>
              <a:t>, 2014. – Ч. 1. – </a:t>
            </a:r>
            <a:r>
              <a:rPr lang="ru-RU" dirty="0" err="1"/>
              <a:t>Вип</a:t>
            </a:r>
            <a:r>
              <a:rPr lang="ru-RU" dirty="0"/>
              <a:t>. 2. – 222 с. – (До 10-річчя</a:t>
            </a:r>
          </a:p>
          <a:p>
            <a:r>
              <a:rPr lang="ru-RU" dirty="0" err="1"/>
              <a:t>заснування</a:t>
            </a:r>
            <a:r>
              <a:rPr lang="ru-RU" dirty="0"/>
              <a:t> </a:t>
            </a:r>
            <a:r>
              <a:rPr lang="ru-RU" dirty="0" err="1"/>
              <a:t>кафедри</a:t>
            </a:r>
            <a:r>
              <a:rPr lang="ru-RU" dirty="0"/>
              <a:t>).</a:t>
            </a:r>
          </a:p>
          <a:p>
            <a:r>
              <a:rPr lang="ru-RU" dirty="0"/>
              <a:t>9. </a:t>
            </a:r>
            <a:r>
              <a:rPr lang="ru-RU" dirty="0" err="1"/>
              <a:t>Довідник</a:t>
            </a:r>
            <a:r>
              <a:rPr lang="ru-RU" dirty="0"/>
              <a:t> секретаря та </a:t>
            </a:r>
            <a:r>
              <a:rPr lang="ru-RU" dirty="0" err="1"/>
              <a:t>офіс</a:t>
            </a:r>
            <a:r>
              <a:rPr lang="ru-RU" dirty="0"/>
              <a:t>-менеджера : журнал. – 2006–2015 </a:t>
            </a:r>
            <a:r>
              <a:rPr lang="ru-RU" dirty="0" err="1"/>
              <a:t>рр</a:t>
            </a:r>
            <a:r>
              <a:rPr lang="ru-RU" dirty="0"/>
              <a:t>.</a:t>
            </a:r>
          </a:p>
          <a:p>
            <a:r>
              <a:rPr lang="ru-RU" dirty="0"/>
              <a:t>10. </a:t>
            </a:r>
            <a:r>
              <a:rPr lang="ru-RU" dirty="0" err="1"/>
              <a:t>Кабайлов</a:t>
            </a:r>
            <a:r>
              <a:rPr lang="ru-RU" dirty="0"/>
              <a:t> В. К. </a:t>
            </a:r>
            <a:r>
              <a:rPr lang="ru-RU" dirty="0" err="1"/>
              <a:t>Етика</a:t>
            </a:r>
            <a:r>
              <a:rPr lang="ru-RU" dirty="0"/>
              <a:t> </a:t>
            </a:r>
            <a:r>
              <a:rPr lang="ru-RU" dirty="0" err="1"/>
              <a:t>ділового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менеджера : </a:t>
            </a:r>
            <a:r>
              <a:rPr lang="ru-RU" dirty="0" err="1"/>
              <a:t>навч</a:t>
            </a:r>
            <a:r>
              <a:rPr lang="ru-RU" dirty="0"/>
              <a:t>. </a:t>
            </a:r>
            <a:r>
              <a:rPr lang="ru-RU" dirty="0" err="1"/>
              <a:t>посіб</a:t>
            </a:r>
            <a:r>
              <a:rPr lang="ru-RU" dirty="0"/>
              <a:t>.</a:t>
            </a:r>
          </a:p>
          <a:p>
            <a:r>
              <a:rPr lang="ru-RU" dirty="0"/>
              <a:t>/ В. К. </a:t>
            </a:r>
            <a:r>
              <a:rPr lang="ru-RU" dirty="0" err="1"/>
              <a:t>Кабайлов</a:t>
            </a:r>
            <a:r>
              <a:rPr lang="ru-RU" dirty="0"/>
              <a:t> – </a:t>
            </a:r>
            <a:r>
              <a:rPr lang="ru-RU" dirty="0" err="1"/>
              <a:t>Харків</a:t>
            </a:r>
            <a:r>
              <a:rPr lang="ru-RU" dirty="0"/>
              <a:t> : НФАУ, 2008.– 191 с.</a:t>
            </a:r>
          </a:p>
          <a:p>
            <a:r>
              <a:rPr lang="ru-RU" dirty="0"/>
              <a:t>11. </a:t>
            </a:r>
            <a:r>
              <a:rPr lang="ru-RU" dirty="0" err="1"/>
              <a:t>Калашник</a:t>
            </a:r>
            <a:r>
              <a:rPr lang="ru-RU" dirty="0"/>
              <a:t> Г. </a:t>
            </a:r>
            <a:r>
              <a:rPr lang="ru-RU" dirty="0" err="1"/>
              <a:t>Вступ</a:t>
            </a:r>
            <a:r>
              <a:rPr lang="ru-RU" dirty="0"/>
              <a:t> до дипломатичного протоколу та </a:t>
            </a:r>
            <a:r>
              <a:rPr lang="ru-RU" dirty="0" err="1"/>
              <a:t>ділового</a:t>
            </a:r>
            <a:r>
              <a:rPr lang="ru-RU" dirty="0"/>
              <a:t> </a:t>
            </a:r>
            <a:r>
              <a:rPr lang="ru-RU" dirty="0" err="1"/>
              <a:t>етикет</a:t>
            </a:r>
            <a:endParaRPr lang="ru-RU" dirty="0"/>
          </a:p>
          <a:p>
            <a:r>
              <a:rPr lang="ru-RU" dirty="0"/>
              <a:t>Г. </a:t>
            </a:r>
            <a:r>
              <a:rPr lang="ru-RU" dirty="0" err="1"/>
              <a:t>Калашник</a:t>
            </a:r>
            <a:r>
              <a:rPr lang="ru-RU" dirty="0"/>
              <a:t>. – </a:t>
            </a:r>
            <a:r>
              <a:rPr lang="ru-RU" dirty="0" err="1"/>
              <a:t>Львів</a:t>
            </a:r>
            <a:r>
              <a:rPr lang="ru-RU" dirty="0"/>
              <a:t> : ЗУКУ, 2006.– 96 с.</a:t>
            </a:r>
          </a:p>
          <a:p>
            <a:r>
              <a:rPr lang="ru-RU" dirty="0"/>
              <a:t>12. </a:t>
            </a:r>
            <a:r>
              <a:rPr lang="ru-RU" dirty="0" err="1"/>
              <a:t>Карпчук</a:t>
            </a:r>
            <a:r>
              <a:rPr lang="ru-RU" dirty="0"/>
              <a:t> Н. П. </a:t>
            </a:r>
            <a:r>
              <a:rPr lang="ru-RU" dirty="0" err="1"/>
              <a:t>Дипломатичне</a:t>
            </a:r>
            <a:r>
              <a:rPr lang="ru-RU" dirty="0"/>
              <a:t> </a:t>
            </a:r>
            <a:r>
              <a:rPr lang="ru-RU" dirty="0" err="1"/>
              <a:t>листування</a:t>
            </a:r>
            <a:r>
              <a:rPr lang="ru-RU" dirty="0"/>
              <a:t> як </a:t>
            </a:r>
            <a:r>
              <a:rPr lang="ru-RU" dirty="0" err="1"/>
              <a:t>засіб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 / Н. П. </a:t>
            </a:r>
            <a:r>
              <a:rPr lang="ru-RU" dirty="0" err="1"/>
              <a:t>Карпчук</a:t>
            </a:r>
            <a:r>
              <a:rPr lang="ru-RU" dirty="0"/>
              <a:t> // Наук. </a:t>
            </a:r>
            <a:r>
              <a:rPr lang="ru-RU" dirty="0" err="1"/>
              <a:t>вісн</a:t>
            </a:r>
            <a:r>
              <a:rPr lang="ru-RU" dirty="0"/>
              <a:t>. </a:t>
            </a:r>
            <a:r>
              <a:rPr lang="ru-RU" dirty="0" err="1"/>
              <a:t>Волинського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</a:t>
            </a:r>
            <a:r>
              <a:rPr lang="ru-RU" dirty="0" err="1"/>
              <a:t>університету</a:t>
            </a:r>
            <a:endParaRPr lang="ru-RU" dirty="0"/>
          </a:p>
          <a:p>
            <a:r>
              <a:rPr lang="ru-RU" dirty="0" err="1"/>
              <a:t>ім</a:t>
            </a:r>
            <a:r>
              <a:rPr lang="ru-RU" dirty="0"/>
              <a:t>. </a:t>
            </a:r>
            <a:r>
              <a:rPr lang="ru-RU" dirty="0" err="1"/>
              <a:t>Лесі</a:t>
            </a:r>
            <a:r>
              <a:rPr lang="ru-RU" dirty="0"/>
              <a:t> </a:t>
            </a:r>
            <a:r>
              <a:rPr lang="ru-RU" dirty="0" err="1"/>
              <a:t>Українки</a:t>
            </a:r>
            <a:r>
              <a:rPr lang="ru-RU" dirty="0"/>
              <a:t>. – 2008.– №2. – С. 17–20.</a:t>
            </a:r>
          </a:p>
          <a:p>
            <a:r>
              <a:rPr lang="ru-RU" dirty="0"/>
              <a:t>13. Лей </a:t>
            </a:r>
            <a:r>
              <a:rPr lang="ru-RU" dirty="0" err="1"/>
              <a:t>Джудит</a:t>
            </a:r>
            <a:r>
              <a:rPr lang="ru-RU" dirty="0"/>
              <a:t>. Деловые встречи: организация и участие [пер. с англ.]</a:t>
            </a:r>
          </a:p>
          <a:p>
            <a:r>
              <a:rPr lang="ru-RU" dirty="0"/>
              <a:t>/ </a:t>
            </a:r>
            <a:r>
              <a:rPr lang="ru-RU" dirty="0" err="1"/>
              <a:t>Джудит</a:t>
            </a:r>
            <a:r>
              <a:rPr lang="ru-RU" dirty="0"/>
              <a:t> Лей. – Москва : АСТ, 2004. – 159 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5240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14. Мартин Д. Как управлять собраниями [пер. с англ.] / Д. Мартин. –</a:t>
            </a:r>
          </a:p>
          <a:p>
            <a:r>
              <a:rPr lang="ru-RU" dirty="0"/>
              <a:t>Днепропетровск : Баланс Бизнес Букс, 2002. – 216 с.</a:t>
            </a:r>
          </a:p>
          <a:p>
            <a:r>
              <a:rPr lang="ru-RU" dirty="0"/>
              <a:t>15. </a:t>
            </a:r>
            <a:r>
              <a:rPr lang="ru-RU" dirty="0" err="1"/>
              <a:t>Михалькевич</a:t>
            </a:r>
            <a:r>
              <a:rPr lang="ru-RU" dirty="0"/>
              <a:t> Е. Я. Этикет международного общения : учеб. </a:t>
            </a:r>
            <a:r>
              <a:rPr lang="ru-RU" dirty="0" err="1"/>
              <a:t>пособ</a:t>
            </a:r>
            <a:r>
              <a:rPr lang="ru-RU" dirty="0"/>
              <a:t>.</a:t>
            </a:r>
          </a:p>
          <a:p>
            <a:r>
              <a:rPr lang="ru-RU" dirty="0"/>
              <a:t>/ Е. Я. </a:t>
            </a:r>
            <a:r>
              <a:rPr lang="ru-RU" dirty="0" err="1"/>
              <a:t>Михалькевич</a:t>
            </a:r>
            <a:r>
              <a:rPr lang="ru-RU" dirty="0"/>
              <a:t>. – Минск, 2004. – 100 с.</a:t>
            </a:r>
          </a:p>
          <a:p>
            <a:r>
              <a:rPr lang="ru-RU" dirty="0"/>
              <a:t>16. Паттерсон К. Управление конфликтом / К. Паттерсон. – </a:t>
            </a:r>
            <a:r>
              <a:rPr lang="ru-RU" dirty="0" err="1"/>
              <a:t>Київ</a:t>
            </a:r>
            <a:r>
              <a:rPr lang="ru-RU" dirty="0"/>
              <a:t> :</a:t>
            </a:r>
          </a:p>
          <a:p>
            <a:r>
              <a:rPr lang="ru-RU" dirty="0"/>
              <a:t>Вильямс, 2007. – 320 с.</a:t>
            </a:r>
          </a:p>
          <a:p>
            <a:r>
              <a:rPr lang="ru-RU" dirty="0"/>
              <a:t>17. </a:t>
            </a:r>
            <a:r>
              <a:rPr lang="ru-RU" dirty="0" err="1"/>
              <a:t>Резніченко</a:t>
            </a:r>
            <a:r>
              <a:rPr lang="ru-RU" dirty="0"/>
              <a:t> В. І. </a:t>
            </a:r>
            <a:r>
              <a:rPr lang="ru-RU" dirty="0" err="1"/>
              <a:t>Довідник</a:t>
            </a:r>
            <a:r>
              <a:rPr lang="ru-RU" dirty="0"/>
              <a:t>-практикум </a:t>
            </a:r>
            <a:r>
              <a:rPr lang="ru-RU" dirty="0" err="1"/>
              <a:t>офіційного</a:t>
            </a:r>
            <a:r>
              <a:rPr lang="ru-RU" dirty="0"/>
              <a:t>, дипломатичного,</a:t>
            </a:r>
          </a:p>
          <a:p>
            <a:r>
              <a:rPr lang="ru-RU" dirty="0" err="1"/>
              <a:t>ділового</a:t>
            </a:r>
            <a:r>
              <a:rPr lang="ru-RU" dirty="0"/>
              <a:t> протоколу та </a:t>
            </a:r>
            <a:r>
              <a:rPr lang="ru-RU" dirty="0" err="1"/>
              <a:t>етикету</a:t>
            </a:r>
            <a:r>
              <a:rPr lang="ru-RU" dirty="0"/>
              <a:t>/ В. І. </a:t>
            </a:r>
            <a:r>
              <a:rPr lang="ru-RU" dirty="0" err="1"/>
              <a:t>Резніченко</a:t>
            </a:r>
            <a:r>
              <a:rPr lang="ru-RU" dirty="0"/>
              <a:t> – </a:t>
            </a:r>
            <a:r>
              <a:rPr lang="ru-RU" dirty="0" err="1"/>
              <a:t>Київ</a:t>
            </a:r>
            <a:r>
              <a:rPr lang="ru-RU" dirty="0"/>
              <a:t> : УНВЦ «</a:t>
            </a:r>
            <a:r>
              <a:rPr lang="ru-RU" dirty="0" err="1"/>
              <a:t>Рідна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»,</a:t>
            </a:r>
          </a:p>
          <a:p>
            <a:r>
              <a:rPr lang="ru-RU" dirty="0"/>
              <a:t>2003. – 479 с.– (</a:t>
            </a:r>
            <a:r>
              <a:rPr lang="ru-RU" dirty="0" err="1"/>
              <a:t>Бібліотека</a:t>
            </a:r>
            <a:r>
              <a:rPr lang="ru-RU" dirty="0"/>
              <a:t> державного </a:t>
            </a:r>
            <a:r>
              <a:rPr lang="ru-RU" dirty="0" err="1"/>
              <a:t>службовця</a:t>
            </a:r>
            <a:r>
              <a:rPr lang="ru-RU" dirty="0"/>
              <a:t>).</a:t>
            </a:r>
          </a:p>
          <a:p>
            <a:r>
              <a:rPr lang="ru-RU" dirty="0"/>
              <a:t>18. Сагайдак О. П. </a:t>
            </a:r>
            <a:r>
              <a:rPr lang="ru-RU" dirty="0" err="1"/>
              <a:t>Дипломатичний</a:t>
            </a:r>
            <a:r>
              <a:rPr lang="ru-RU" dirty="0"/>
              <a:t> протокол та </a:t>
            </a:r>
            <a:r>
              <a:rPr lang="ru-RU" dirty="0" err="1"/>
              <a:t>етикет</a:t>
            </a:r>
            <a:r>
              <a:rPr lang="ru-RU" dirty="0"/>
              <a:t> : </a:t>
            </a:r>
            <a:r>
              <a:rPr lang="ru-RU" dirty="0" err="1"/>
              <a:t>навч</a:t>
            </a:r>
            <a:r>
              <a:rPr lang="ru-RU" dirty="0"/>
              <a:t>. </a:t>
            </a:r>
            <a:r>
              <a:rPr lang="ru-RU" dirty="0" err="1"/>
              <a:t>посіб</a:t>
            </a:r>
            <a:r>
              <a:rPr lang="ru-RU" dirty="0"/>
              <a:t>.</a:t>
            </a:r>
          </a:p>
          <a:p>
            <a:r>
              <a:rPr lang="ru-RU" dirty="0"/>
              <a:t>/ О. П. Сагайдак – </a:t>
            </a:r>
            <a:r>
              <a:rPr lang="ru-RU" dirty="0" err="1"/>
              <a:t>Київ</a:t>
            </a:r>
            <a:r>
              <a:rPr lang="ru-RU" dirty="0"/>
              <a:t> : </a:t>
            </a:r>
            <a:r>
              <a:rPr lang="ru-RU" dirty="0" err="1"/>
              <a:t>Знання</a:t>
            </a:r>
            <a:r>
              <a:rPr lang="ru-RU" dirty="0"/>
              <a:t>, 2005.– 259 с.</a:t>
            </a:r>
          </a:p>
          <a:p>
            <a:r>
              <a:rPr lang="ru-RU" dirty="0"/>
              <a:t>19. Чепуренко Я. О. </a:t>
            </a:r>
            <a:r>
              <a:rPr lang="ru-RU" dirty="0" err="1"/>
              <a:t>Ефективні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з </a:t>
            </a:r>
            <a:r>
              <a:rPr lang="ru-RU" dirty="0" err="1"/>
              <a:t>інформацією</a:t>
            </a:r>
            <a:r>
              <a:rPr lang="ru-RU" dirty="0"/>
              <a:t>: </a:t>
            </a:r>
            <a:r>
              <a:rPr lang="ru-RU" dirty="0" err="1"/>
              <a:t>швидке</a:t>
            </a:r>
            <a:endParaRPr lang="ru-RU" dirty="0"/>
          </a:p>
          <a:p>
            <a:r>
              <a:rPr lang="ru-RU" dirty="0" err="1"/>
              <a:t>читання</a:t>
            </a:r>
            <a:r>
              <a:rPr lang="ru-RU" dirty="0"/>
              <a:t> / Я. О. Чепуренко // </a:t>
            </a:r>
            <a:r>
              <a:rPr lang="ru-RU" dirty="0" err="1"/>
              <a:t>Довідник</a:t>
            </a:r>
            <a:r>
              <a:rPr lang="ru-RU" dirty="0"/>
              <a:t> секретаря та </a:t>
            </a:r>
            <a:r>
              <a:rPr lang="ru-RU" dirty="0" err="1"/>
              <a:t>офіс</a:t>
            </a:r>
            <a:r>
              <a:rPr lang="ru-RU" dirty="0"/>
              <a:t>-менеджера. – 2007. –</a:t>
            </a:r>
          </a:p>
          <a:p>
            <a:r>
              <a:rPr lang="ru-RU" dirty="0"/>
              <a:t>№ 10. – С. 80–84; № 12. – С. 72–77.</a:t>
            </a:r>
          </a:p>
          <a:p>
            <a:r>
              <a:rPr lang="ru-RU" dirty="0"/>
              <a:t>20. </a:t>
            </a:r>
            <a:r>
              <a:rPr lang="ru-RU" dirty="0" err="1"/>
              <a:t>Эдмюллер</a:t>
            </a:r>
            <a:r>
              <a:rPr lang="ru-RU" dirty="0"/>
              <a:t> А. </a:t>
            </a:r>
            <a:r>
              <a:rPr lang="ru-RU" dirty="0" err="1"/>
              <a:t>Модерация</a:t>
            </a:r>
            <a:r>
              <a:rPr lang="ru-RU" dirty="0"/>
              <a:t>: искусство проведения заседаний, конференций, семинаров [пер. с англ.] / А. </a:t>
            </a:r>
            <a:r>
              <a:rPr lang="ru-RU" dirty="0" err="1"/>
              <a:t>Эдмюллер</a:t>
            </a:r>
            <a:r>
              <a:rPr lang="ru-RU" dirty="0"/>
              <a:t>, Т. Вильгельм. – Москва : Омега-Л,</a:t>
            </a:r>
          </a:p>
          <a:p>
            <a:r>
              <a:rPr lang="ru-RU" dirty="0"/>
              <a:t>2006. – 119 с.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9509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916832"/>
            <a:ext cx="19050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80276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</TotalTime>
  <Words>997</Words>
  <Application>Microsoft Office PowerPoint</Application>
  <PresentationFormat>Экран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Теорія і практика референтської діяльності</vt:lpstr>
      <vt:lpstr>Результати навчання: </vt:lpstr>
      <vt:lpstr>Презентация PowerPoint</vt:lpstr>
      <vt:lpstr>Рекомендована література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Теорія і практика референтської діяльності.</dc:title>
  <dc:creator>Admin</dc:creator>
  <cp:lastModifiedBy>Admin</cp:lastModifiedBy>
  <cp:revision>3</cp:revision>
  <dcterms:created xsi:type="dcterms:W3CDTF">2020-11-23T05:19:53Z</dcterms:created>
  <dcterms:modified xsi:type="dcterms:W3CDTF">2020-11-23T06:29:46Z</dcterms:modified>
</cp:coreProperties>
</file>