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4" r:id="rId2"/>
    <p:sldId id="449" r:id="rId3"/>
    <p:sldId id="410" r:id="rId4"/>
    <p:sldId id="408" r:id="rId5"/>
    <p:sldId id="350" r:id="rId6"/>
    <p:sldId id="420" r:id="rId7"/>
    <p:sldId id="431" r:id="rId8"/>
    <p:sldId id="266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"/>
          <c:w val="0.64722222222222225"/>
          <c:h val="1"/>
        </c:manualLayout>
      </c:layout>
      <c:doughnutChart>
        <c:varyColors val="1"/>
        <c:ser>
          <c:idx val="0"/>
          <c:order val="0"/>
          <c:tx>
            <c:strRef>
              <c:f>Лист1!$A$5:$F$5</c:f>
              <c:strCache>
                <c:ptCount val="1"/>
                <c:pt idx="0">
                  <c:v>контент направлений на 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B-4E17-8516-468800391C3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0B-4E17-8516-468800391C3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0B-4E17-8516-468800391C3C}"/>
              </c:ext>
            </c:extLst>
          </c:dPt>
          <c:dLbls>
            <c:dLbl>
              <c:idx val="0"/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58407079646018"/>
                      <c:h val="0.20349555263925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0B-4E17-8516-468800391C3C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13805077462661"/>
                      <c:h val="0.26817147856517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0B-4E17-8516-468800391C3C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5073514040835"/>
                      <c:h val="0.26817147856517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0B-4E17-8516-468800391C3C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Лист1!$A$4:$F$6</c:f>
              <c:strCache>
                <c:ptCount val="3"/>
                <c:pt idx="0">
                  <c:v> інформаційного контенту </c:v>
                </c:pt>
                <c:pt idx="1">
                  <c:v>контент направлений на продаж</c:v>
                </c:pt>
                <c:pt idx="2">
                  <c:v> контент направлений на залучення</c:v>
                </c:pt>
              </c:strCache>
            </c:strRef>
          </c:cat>
          <c:val>
            <c:numRef>
              <c:f>Лист1!$G$4:$G$6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0B-4E17-8516-468800391C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C2930-9C90-2679-42AD-CA4276DC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7210E6-1535-C55A-FCB8-5E1283600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715F6-01FD-1A4D-DD30-DB2898F7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DA694-A37B-7F55-2696-AE0DF25A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EDF95-0938-0BC1-B0B0-7FFA77D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1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1390-1911-2927-E1C9-5BDDCCC3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AE133C-151F-DB56-32BF-F6F347D13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65EF9-C5AC-FCD1-AC65-254B7C1E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AD965-547E-3E39-F1B6-26E22EFB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4E252-CDE8-A29B-361E-AADEEAC0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170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512E26-475E-1089-B9DF-E9F32A070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143F29-19D3-5AD1-FC13-63E365973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0544A-0CA4-6837-625F-FFF6AA92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2371C-C0E4-6FE7-4E4D-92822A4B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095AC-A042-4454-9D5C-A558036C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4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26C87-FB3B-782A-4AA7-FE0B6130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BD423-FF27-4B8C-7F76-81C512FF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9828A-162B-BD53-CF63-B47D3439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29A95-FC66-CB66-D496-0CDAEAFD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C8EB9-08C7-B66E-8449-1E52250E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55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17CFF-D3F9-C7C1-FAD2-F98FEFEC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F071F5-3773-0479-930D-2ABE7009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B08DF-CF40-5DC6-1142-C062F1FC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92058-06B5-E7C8-B644-FFE8C612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AF277-CAE7-96F4-F54D-64F4171C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784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047E3-323F-F934-1978-4BD62C63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D3AA3-EE23-E7C6-30E4-C8C5F3C35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1CA745-7DE4-033E-1A29-66A507FFA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09577-BAB9-E3CC-2F03-65FAECA2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4C90C-E0AB-1558-3692-87670628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454B2-90B9-CE54-D135-C1F46EB8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420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7739A-D87A-8D1E-78C0-D1036665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97001-15EA-D66D-A772-C339B6668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B9B6AA-D1B2-12A0-DC2D-A53F3245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9F88F7-B5F7-7731-DF98-F2679AEF5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9CC1F3-734E-0367-80E5-BB71E3B28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FA8D3C-0EDD-4731-CDD2-C69C3B3F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8D0D22-040D-64CD-7476-6FA762A7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42A647-98C8-6981-F1D3-414C2D8D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54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6D7D3-C47B-AD52-0C91-CF5EA0FF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A06FC1-7982-5255-F263-EE38B1DA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59A4DF-6D5E-55A9-D58E-C19C115E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70E22-EDAA-AA6C-AE71-33DEF72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778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1E2505-B803-74F3-A6E2-3754D80F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29B48-0CFD-4BB4-1BE1-AEED156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6B767C-AFDE-64BE-5E47-22835A1F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1BD9-72E8-3408-D6A5-4F4A0E57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EEA94-3401-E2AC-6BB3-4007F3BF3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E7D43D-45E6-349B-3951-FF66AE5A3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58CCE4-A2F9-9AB5-8B10-4E35133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DD3F66-CD9E-2D65-291B-24684092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C7058-211D-7148-144D-B61BA4F2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850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68B64-D440-6E65-EDC6-7FBB23AB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CE7369-F31F-97FF-27EB-A088D44A3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EFB47A-229E-247A-935A-B9F2E7EF9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DD5A3C-320D-9C21-E353-3EDC7636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0F5A9-436B-1776-BF61-602FD63A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26EA9-2DEB-EF06-853F-A341DB7F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284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EBDD3-BA6C-D640-94BF-63933442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B1A9C-5283-8816-C071-B867F88A2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689E1-5D87-08E7-F473-E1DE0B2BF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CAD2-5F1D-F641-A934-0451A0DBA27C}" type="datetimeFigureOut">
              <a:rPr lang="ru-UA" smtClean="0"/>
              <a:t>30.10.2023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21E57-54F6-185E-0301-F0D88F742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15289-3044-EA7D-790F-212270FCB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B63B-EB90-8D4E-94AF-3A7957B40C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6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ocialkit.ru/highlights-v-instagra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2901-7781-4FE6-B9C6-928F3DC4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1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«Маркетинг соціальних мереж» 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A4EBF-1855-AF56-29D6-79777527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56" y="1824316"/>
            <a:ext cx="8242487" cy="4571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5BDDB-AAEF-8505-1B34-66CBD65F74FA}"/>
              </a:ext>
            </a:extLst>
          </p:cNvPr>
          <p:cNvSpPr txBox="1"/>
          <p:nvPr/>
        </p:nvSpPr>
        <p:spPr>
          <a:xfrm>
            <a:off x="4924097" y="6419049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Управління персоналом і маркетингу В.В. Малтиз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534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DE83E-0FD9-C8BA-2BA7-A2B9149AF2D9}"/>
              </a:ext>
            </a:extLst>
          </p:cNvPr>
          <p:cNvSpPr txBox="1"/>
          <p:nvPr/>
        </p:nvSpPr>
        <p:spPr>
          <a:xfrm>
            <a:off x="1210235" y="494268"/>
            <a:ext cx="93143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 err="1">
                <a:solidFill>
                  <a:schemeClr val="accent2"/>
                </a:solidFill>
                <a:effectLst/>
                <a:latin typeface="Roboto"/>
              </a:rPr>
              <a:t>Соціальна</a:t>
            </a:r>
            <a:r>
              <a:rPr lang="ru-RU" sz="2000" b="1" i="0" dirty="0">
                <a:solidFill>
                  <a:schemeClr val="accent2"/>
                </a:solidFill>
                <a:effectLst/>
                <a:latin typeface="Roboto"/>
              </a:rPr>
              <a:t> мережа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— це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сервіс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для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підтримки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соціальних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зв’язків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в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Інтернеті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Важливим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елементом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соцмережі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є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контент (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зміст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інформація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),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створений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/>
              </a:rPr>
              <a:t>користувачами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Roboto"/>
            </a:endParaRPr>
          </a:p>
          <a:p>
            <a:r>
              <a:rPr lang="ru-RU" sz="2000" b="1" dirty="0" err="1">
                <a:solidFill>
                  <a:srgbClr val="F234DE"/>
                </a:solidFill>
                <a:latin typeface="Roboto"/>
              </a:rPr>
              <a:t>Соціальна</a:t>
            </a:r>
            <a:r>
              <a:rPr lang="ru-RU" sz="2000" b="1" dirty="0">
                <a:solidFill>
                  <a:srgbClr val="F234DE"/>
                </a:solidFill>
                <a:latin typeface="Roboto"/>
              </a:rPr>
              <a:t> мережа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сьогодні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набуває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статус не лице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сервісу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спілкування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обмінку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інформацією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Можна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впевнено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сказати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СМ – це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потужна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платформа для створення та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ведення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бізнесу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просування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товарів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фахівців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допомогою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інструментів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. </a:t>
            </a:r>
          </a:p>
          <a:p>
            <a:endParaRPr lang="ru-RU" sz="2000" dirty="0">
              <a:solidFill>
                <a:srgbClr val="333333"/>
              </a:solidFill>
              <a:latin typeface="Roboto"/>
            </a:endParaRPr>
          </a:p>
          <a:p>
            <a:r>
              <a:rPr lang="ru-RU" sz="2000" b="1" dirty="0" err="1">
                <a:solidFill>
                  <a:schemeClr val="accent2"/>
                </a:solidFill>
                <a:latin typeface="Roboto"/>
              </a:rPr>
              <a:t>Соціальні</a:t>
            </a:r>
            <a:r>
              <a:rPr lang="ru-RU" sz="2000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latin typeface="Roboto"/>
              </a:rPr>
              <a:t>мережі</a:t>
            </a:r>
            <a:r>
              <a:rPr lang="ru-RU" sz="2000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оснащені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надзвичайно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потужними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інструментами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функціоналом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який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дозволяє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миттєво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знайти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потенційних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клієнів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визначити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цільову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аудиторію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проінформувати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її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надати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необхідний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комплекс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та привести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клієнтів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кінцевої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точки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маркетигу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–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прибдабння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товару (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реєстрацію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на курс,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отримання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послуги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тощо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).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F471B-D639-9987-F9FD-127F1BE35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10152340" y="4309523"/>
            <a:ext cx="2039660" cy="25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EAC89D-6FE9-4D77-A1DE-749579C3F45E}"/>
              </a:ext>
            </a:extLst>
          </p:cNvPr>
          <p:cNvSpPr/>
          <p:nvPr/>
        </p:nvSpPr>
        <p:spPr>
          <a:xfrm>
            <a:off x="1176415" y="975310"/>
            <a:ext cx="70345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профілю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Highlights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098A0B-4A07-4713-8D37-0F36BB4F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23" y="464675"/>
            <a:ext cx="3256701" cy="5757704"/>
          </a:xfrm>
          <a:prstGeom prst="rect">
            <a:avLst/>
          </a:prstGeom>
          <a:ln>
            <a:solidFill>
              <a:srgbClr val="9CAAB8"/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AE663F3-6EF0-4761-9404-366A9AAB888B}"/>
              </a:ext>
            </a:extLst>
          </p:cNvPr>
          <p:cNvCxnSpPr/>
          <p:nvPr/>
        </p:nvCxnSpPr>
        <p:spPr>
          <a:xfrm flipV="1">
            <a:off x="3223850" y="835397"/>
            <a:ext cx="4957894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8D88F0E-E35F-4462-8092-5400927F58E8}"/>
              </a:ext>
            </a:extLst>
          </p:cNvPr>
          <p:cNvCxnSpPr>
            <a:cxnSpLocks/>
          </p:cNvCxnSpPr>
          <p:nvPr/>
        </p:nvCxnSpPr>
        <p:spPr>
          <a:xfrm flipV="1">
            <a:off x="2406008" y="1355515"/>
            <a:ext cx="5453772" cy="32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B358F9D-C6C9-4C06-AAE9-6F86133AA487}"/>
              </a:ext>
            </a:extLst>
          </p:cNvPr>
          <p:cNvCxnSpPr>
            <a:cxnSpLocks/>
          </p:cNvCxnSpPr>
          <p:nvPr/>
        </p:nvCxnSpPr>
        <p:spPr>
          <a:xfrm flipV="1">
            <a:off x="2901886" y="1807264"/>
            <a:ext cx="5070133" cy="2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C51BE19-0DEC-420A-9AB3-ED4C0DC1F281}"/>
              </a:ext>
            </a:extLst>
          </p:cNvPr>
          <p:cNvCxnSpPr>
            <a:cxnSpLocks/>
          </p:cNvCxnSpPr>
          <p:nvPr/>
        </p:nvCxnSpPr>
        <p:spPr>
          <a:xfrm flipV="1">
            <a:off x="3014866" y="2462174"/>
            <a:ext cx="4957153" cy="4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ED6CF16-D153-4BF8-8C02-48E5CC7000E5}"/>
              </a:ext>
            </a:extLst>
          </p:cNvPr>
          <p:cNvCxnSpPr>
            <a:cxnSpLocks/>
          </p:cNvCxnSpPr>
          <p:nvPr/>
        </p:nvCxnSpPr>
        <p:spPr>
          <a:xfrm>
            <a:off x="2901886" y="3036163"/>
            <a:ext cx="5309085" cy="110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DB50425-0E0F-45C9-8D0F-C1030C670D14}"/>
              </a:ext>
            </a:extLst>
          </p:cNvPr>
          <p:cNvCxnSpPr>
            <a:cxnSpLocks/>
          </p:cNvCxnSpPr>
          <p:nvPr/>
        </p:nvCxnSpPr>
        <p:spPr>
          <a:xfrm>
            <a:off x="2260515" y="3319390"/>
            <a:ext cx="5957911" cy="21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F5E966-6C63-5762-2E38-BE35F2B74F70}"/>
              </a:ext>
            </a:extLst>
          </p:cNvPr>
          <p:cNvSpPr txBox="1"/>
          <p:nvPr/>
        </p:nvSpPr>
        <p:spPr>
          <a:xfrm>
            <a:off x="656819" y="195916"/>
            <a:ext cx="770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КОМЕРЦІЙНОЇ СТОРІНКИ В СОЦІАЛЬНІЙ МЕРЕЖІ</a:t>
            </a:r>
            <a:endParaRPr lang="ru-UA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497DC-ECF4-4438-AD9E-C55B3EDE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67" y="0"/>
            <a:ext cx="382046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AA871-8D81-4A4E-BAD9-237C3EB46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8916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C229F7-FECC-40AB-9482-965787354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46" y="0"/>
            <a:ext cx="43124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D0528-8AC7-CAC5-50F1-F403E0A0BFCE}"/>
              </a:ext>
            </a:extLst>
          </p:cNvPr>
          <p:cNvSpPr txBox="1"/>
          <p:nvPr/>
        </p:nvSpPr>
        <p:spPr>
          <a:xfrm>
            <a:off x="1918060" y="-184666"/>
            <a:ext cx="770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ВІЗУВАЛУ  СТОРІНКИ В СОЦІАЛЬНІЙ МЕРЕЖІ</a:t>
            </a:r>
            <a:endParaRPr lang="ru-UA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4D78D-8BD6-4677-B2FC-4C3E9076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DB03F5C-60CB-2762-D62F-ECC628B99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68309"/>
              </p:ext>
            </p:extLst>
          </p:nvPr>
        </p:nvGraphicFramePr>
        <p:xfrm>
          <a:off x="1797269" y="1011456"/>
          <a:ext cx="10281123" cy="577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C6F7DE-241C-C14F-CC9A-D322F7F9954E}"/>
              </a:ext>
            </a:extLst>
          </p:cNvPr>
          <p:cNvSpPr txBox="1"/>
          <p:nvPr/>
        </p:nvSpPr>
        <p:spPr>
          <a:xfrm>
            <a:off x="609600" y="2337018"/>
            <a:ext cx="3499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КОНТЕНТУ </a:t>
            </a:r>
          </a:p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 СТОРІНКИ </a:t>
            </a:r>
          </a:p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СОЦІАЛЬНІЙ </a:t>
            </a:r>
          </a:p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UA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7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E8C964-A38E-4049-9047-15E31A995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/>
          <a:stretch/>
        </p:blipFill>
        <p:spPr>
          <a:xfrm>
            <a:off x="1129934" y="2128837"/>
            <a:ext cx="4312078" cy="4329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9EA64D-D704-4426-AB71-7B293ED69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>
          <a:xfrm>
            <a:off x="6095082" y="828675"/>
            <a:ext cx="5464999" cy="5576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C89DF-DBDB-4BB4-3CB5-AD99AF61679E}"/>
              </a:ext>
            </a:extLst>
          </p:cNvPr>
          <p:cNvSpPr txBox="1"/>
          <p:nvPr/>
        </p:nvSpPr>
        <p:spPr>
          <a:xfrm>
            <a:off x="656819" y="195916"/>
            <a:ext cx="4976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КРЕАТИВІВ КОМЕРЦІЙНОЇ СТОРІНКИ В СОЦІАЛЬНІЙ МЕРЕЖІ</a:t>
            </a:r>
            <a:endParaRPr lang="ru-UA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3F29C-3772-4793-97D8-353ADEDA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5" y="873571"/>
            <a:ext cx="4096499" cy="5776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631171-D4B4-4CDC-9BB0-139D5497E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18" y="913105"/>
            <a:ext cx="3778995" cy="55662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68E623-473E-40E6-8F56-E8DDB9355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r="66261" b="44644"/>
          <a:stretch/>
        </p:blipFill>
        <p:spPr>
          <a:xfrm>
            <a:off x="8759731" y="463858"/>
            <a:ext cx="2952159" cy="2965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B5291C-99CD-4EED-9872-22893BA01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2" t="55316" r="33660" b="22355"/>
          <a:stretch/>
        </p:blipFill>
        <p:spPr>
          <a:xfrm>
            <a:off x="8759731" y="3568821"/>
            <a:ext cx="2952159" cy="29105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8B903B5-E6BC-45E9-8A75-2E3FBD2091E4}"/>
              </a:ext>
            </a:extLst>
          </p:cNvPr>
          <p:cNvCxnSpPr>
            <a:cxnSpLocks/>
          </p:cNvCxnSpPr>
          <p:nvPr/>
        </p:nvCxnSpPr>
        <p:spPr>
          <a:xfrm>
            <a:off x="5282214" y="2183907"/>
            <a:ext cx="3477517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56CA86B-63EA-4363-B181-E557E8A23F1C}"/>
              </a:ext>
            </a:extLst>
          </p:cNvPr>
          <p:cNvCxnSpPr>
            <a:cxnSpLocks/>
          </p:cNvCxnSpPr>
          <p:nvPr/>
        </p:nvCxnSpPr>
        <p:spPr>
          <a:xfrm>
            <a:off x="5789721" y="3952043"/>
            <a:ext cx="297001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28CB8B-095E-0A9E-29B9-6ACCAD948B76}"/>
              </a:ext>
            </a:extLst>
          </p:cNvPr>
          <p:cNvSpPr txBox="1"/>
          <p:nvPr/>
        </p:nvSpPr>
        <p:spPr>
          <a:xfrm>
            <a:off x="656819" y="195916"/>
            <a:ext cx="770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РОЗБІР КЕЙСІВ, АУДИТ КОМЕРЦІЙНОЇ СТОРІНКИ В СОЦІАЛЬНІЙ МЕРЕЖІ</a:t>
            </a:r>
            <a:endParaRPr lang="ru-UA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7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144E9-E2B2-44CF-AAAA-AE36486C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83" y="2856468"/>
            <a:ext cx="702696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Таргетинг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i="1" dirty="0"/>
              <a:t>target–</a:t>
            </a:r>
            <a:r>
              <a:rPr lang="ru-RU" sz="3000" i="1" dirty="0" err="1"/>
              <a:t>ціль</a:t>
            </a:r>
            <a:r>
              <a:rPr lang="ru-RU" sz="3000" i="1" dirty="0"/>
              <a:t>)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інтернет-реклами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таргетингу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3BEF71-8A5A-4A31-88EC-79E7BA1B470C}"/>
              </a:ext>
            </a:extLst>
          </p:cNvPr>
          <p:cNvSpPr/>
          <p:nvPr/>
        </p:nvSpPr>
        <p:spPr>
          <a:xfrm>
            <a:off x="261619" y="6288586"/>
            <a:ext cx="9832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Основна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 мета - 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визначення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 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актуальних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 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сегментів</a:t>
            </a:r>
            <a:r>
              <a:rPr lang="ru-RU" sz="2000" b="0" i="0" dirty="0">
                <a:solidFill>
                  <a:srgbClr val="FF0066"/>
                </a:solidFill>
                <a:effectLst/>
                <a:latin typeface="Roboto"/>
              </a:rPr>
              <a:t> і 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вплив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 на 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їх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 </a:t>
            </a:r>
            <a:r>
              <a:rPr lang="ru-RU" sz="2000" b="0" i="1" dirty="0" err="1">
                <a:solidFill>
                  <a:srgbClr val="FF0066"/>
                </a:solidFill>
                <a:effectLst/>
                <a:latin typeface="Roboto"/>
              </a:rPr>
              <a:t>поведінку</a:t>
            </a:r>
            <a:r>
              <a:rPr lang="ru-RU" sz="2000" b="0" i="1" dirty="0">
                <a:solidFill>
                  <a:srgbClr val="FF0066"/>
                </a:solidFill>
                <a:effectLst/>
                <a:latin typeface="Roboto"/>
              </a:rPr>
              <a:t>.</a:t>
            </a:r>
            <a:endParaRPr lang="ru-RU" sz="2000" dirty="0">
              <a:solidFill>
                <a:srgbClr val="FF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6FD8E-970C-6108-9E53-548237E0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46" y="826477"/>
            <a:ext cx="4853354" cy="4853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CB01F-7C57-A174-40F4-B3E188ED5889}"/>
              </a:ext>
            </a:extLst>
          </p:cNvPr>
          <p:cNvSpPr txBox="1"/>
          <p:nvPr/>
        </p:nvSpPr>
        <p:spPr>
          <a:xfrm>
            <a:off x="656819" y="195916"/>
            <a:ext cx="7701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SMM</a:t>
            </a:r>
            <a:r>
              <a:rPr lang="uk-UA" sz="3000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3000" b="1" dirty="0" err="1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аргетована</a:t>
            </a:r>
            <a:r>
              <a:rPr lang="uk-UA" sz="3000" b="1" dirty="0">
                <a:solidFill>
                  <a:srgbClr val="F23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</a:t>
            </a:r>
            <a:endParaRPr lang="ru-UA" sz="3000" b="1" dirty="0">
              <a:solidFill>
                <a:srgbClr val="F23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17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255</Words>
  <Application>Microsoft Macintosh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Тема Office</vt:lpstr>
      <vt:lpstr> «Маркетинг соціальних мереж»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Таргетинг (target–ціль) - технологія інтернет-реклами, яка допомагає знизити витрати рекламодавця на залучення до рекламованого об'єкту цільової аудиторії. Суть її полягає у виділенні з числа відвідувачів групи осіб, які відповідають деяким заздалегідь визначеними умовами, які і формують основні види таргетингу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«Маркетинг соціальних мереж» </dc:title>
  <dc:creator>Виктория Малтиз</dc:creator>
  <cp:lastModifiedBy>Виктория Малтиз</cp:lastModifiedBy>
  <cp:revision>1</cp:revision>
  <dcterms:created xsi:type="dcterms:W3CDTF">2023-10-30T11:13:22Z</dcterms:created>
  <dcterms:modified xsi:type="dcterms:W3CDTF">2023-10-30T11:21:01Z</dcterms:modified>
</cp:coreProperties>
</file>