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72" r:id="rId5"/>
    <p:sldId id="273" r:id="rId6"/>
    <p:sldId id="257" r:id="rId7"/>
    <p:sldId id="258" r:id="rId8"/>
    <p:sldId id="274" r:id="rId9"/>
    <p:sldId id="275" r:id="rId10"/>
    <p:sldId id="263" r:id="rId11"/>
    <p:sldId id="264" r:id="rId12"/>
    <p:sldId id="265" r:id="rId13"/>
    <p:sldId id="276" r:id="rId14"/>
    <p:sldId id="266" r:id="rId15"/>
    <p:sldId id="267" r:id="rId16"/>
    <p:sldId id="268" r:id="rId17"/>
    <p:sldId id="269" r:id="rId18"/>
    <p:sldId id="270" r:id="rId19"/>
    <p:sldId id="271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77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67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303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43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9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09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12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03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182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67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B16FC-3F67-4C5E-BF55-2126FACFD50A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38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B16FC-3F67-4C5E-BF55-2126FACFD50A}" type="datetimeFigureOut">
              <a:rPr lang="ru-RU" smtClean="0"/>
              <a:t>13.10.2024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D7990-63FF-49B5-9F26-5DA0251877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87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125" y="105251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 про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904240" y="3683318"/>
            <a:ext cx="9144000" cy="1655762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579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440" y="17208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вирішується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справа.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8440" y="1497648"/>
            <a:ext cx="11135360" cy="543147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перш за все,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стать,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минулому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трудовому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побуті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сім’ї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особу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адвоката,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законом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виступати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рідною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постанову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Справа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присутності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справу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сповіщення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надійшло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931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9240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враховуватися: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360" y="1213803"/>
            <a:ext cx="11191240" cy="56083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вини,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вчинено проступок.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необережності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вчинено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прямий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непрямий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проступок вчинено з прямим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умислом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корисливого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низького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мотиву.</a:t>
            </a:r>
          </a:p>
          <a:p>
            <a:pPr marL="0" indent="0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штрафу,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виправних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заробітної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плати особи, а 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оподаткуванню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89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0645"/>
            <a:ext cx="11353800" cy="1325563"/>
          </a:xfrm>
        </p:spPr>
        <p:txBody>
          <a:bodyPr>
            <a:normAutofit/>
          </a:bodyPr>
          <a:lstStyle/>
          <a:p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Допоміжні учасники процесу.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360" y="1642745"/>
            <a:ext cx="1118108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вичерпно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учасників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адвоката,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Так,  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потерпілому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постанову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опитано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(батьки,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усиновителі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опікуни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піклувальники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неповнолітніми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вади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права.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Адвокат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інший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фахівець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законом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запросила,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приносити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скарги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посвідчуються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737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0645"/>
            <a:ext cx="11353800" cy="1325563"/>
          </a:xfrm>
        </p:spPr>
        <p:txBody>
          <a:bodyPr>
            <a:normAutofit/>
          </a:bodyPr>
          <a:lstStyle/>
          <a:p>
            <a:r>
              <a:rPr lang="uk-UA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Допоміжні учасники процесу.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360" y="1642745"/>
            <a:ext cx="1118108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 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свідок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будь-яка особа, про яку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які-небудь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правдиві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потреба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ним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знайомитися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заявляти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свідкам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Перекладач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органом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зобов’язаний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точно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доручений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переклад.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8967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66675"/>
            <a:ext cx="12039600" cy="1325563"/>
          </a:xfrm>
        </p:spPr>
        <p:txBody>
          <a:bodyPr>
            <a:norm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 про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25" y="1558290"/>
            <a:ext cx="11201400" cy="5699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метою: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0765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0645"/>
            <a:ext cx="10515600" cy="1189355"/>
          </a:xfrm>
        </p:spPr>
        <p:txBody>
          <a:bodyPr>
            <a:normAutofit/>
          </a:bodyPr>
          <a:lstStyle/>
          <a:p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та порядок провадження: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280" y="1270000"/>
            <a:ext cx="11252200" cy="48971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всебічне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з'ясування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законом,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та умов,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органах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5930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15925"/>
            <a:ext cx="10134600" cy="549275"/>
          </a:xfrm>
        </p:spPr>
        <p:txBody>
          <a:bodyPr>
            <a:noAutofit/>
          </a:bodyPr>
          <a:lstStyle/>
          <a:p>
            <a:r>
              <a:rPr lang="uk-U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провадження: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71450" y="1219339"/>
            <a:ext cx="11010900" cy="521003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4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4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4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розпочато</a:t>
            </a:r>
            <a:r>
              <a:rPr lang="ru-RU" sz="4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4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розпочате</a:t>
            </a:r>
            <a:r>
              <a:rPr lang="ru-RU" sz="4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4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закриттю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за таких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складу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2)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недосягнення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 на момент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шістнадцятирічного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неосудність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вчинила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протиправну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дію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бездіяльність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 в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крайньої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необхідної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оборони;</a:t>
            </a:r>
          </a:p>
          <a:p>
            <a:pPr marL="0" indent="0">
              <a:buNone/>
            </a:pP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5)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акта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амністії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усуває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скасування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акта,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адміністративну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7)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момент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строків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статтею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тому самому факту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притягається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постанови компетентного органу (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посадової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 про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нескасованої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про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закриття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порушення по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факту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кримінальної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 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смерть особи,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розпочато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259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44500"/>
            <a:ext cx="10925175" cy="549275"/>
          </a:xfrm>
        </p:spPr>
        <p:txBody>
          <a:bodyPr>
            <a:no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 про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360" y="1297305"/>
            <a:ext cx="11781790" cy="54387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є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порядку орган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правильного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протоколом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правил, норм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стосуються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дорожнього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протоколом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документами.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Орган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всебічному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керуючись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правосвідомістю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прокурору, органу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слідства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дізнання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прокурору, органу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досудового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дізнання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68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1285"/>
            <a:ext cx="10515600" cy="1325563"/>
          </a:xfrm>
        </p:spPr>
        <p:txBody>
          <a:bodyPr/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Протокол в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969" y="1523047"/>
            <a:ext cx="11266805" cy="521112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дата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посада,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ім'я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особу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суть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адреси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є;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шкоду,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Протокол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особою, яка вчинила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вчинила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Особа, яка вчинила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зауваження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протоколу,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викласти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порушникові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роз'яснюються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268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відмітка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7403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Заходи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 про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504951"/>
            <a:ext cx="11020425" cy="4924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прямо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метою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вичерпано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неможливості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обов'язковим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правильного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 по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Порядок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53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280" y="90805"/>
            <a:ext cx="10515600" cy="1325563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610" y="1271905"/>
            <a:ext cx="11864340" cy="5709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Протокол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Постанова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8854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504951"/>
            <a:ext cx="11020425" cy="4924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дата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посада,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ім'я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батькові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особу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час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Протокол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відмовлення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протоколу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негайно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повідомляються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родичі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установи,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 орган.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146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>
            <a:normAutofit/>
          </a:bodyPr>
          <a:lstStyle/>
          <a:p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504951"/>
            <a:ext cx="11020425" cy="492442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sz="3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провадитись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правопорядку у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Силах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воєнізованої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авіації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прикордонної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у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прямо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законами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провадитись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уповноваженою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 особою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оглядуваним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в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присутності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тієї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статі</a:t>
            </a:r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провадитись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уповноваженими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правопорядку у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Збройних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Силах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воєнізованої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авіації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прикордонної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природоохоронних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інспекторами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власності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лісоохорони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рибоохорони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полювання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у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випадках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прямо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законами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законодавства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тваринного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додержанням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полювання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рибоохорони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міліції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військовослужбовці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прикордонної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провадити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установленому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 </a:t>
            </a:r>
            <a:r>
              <a:rPr lang="ru-RU" sz="3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транспортних</a:t>
            </a:r>
            <a:r>
              <a:rPr lang="ru-RU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3355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>
            <a:normAutofit/>
          </a:bodyPr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504951"/>
            <a:ext cx="11020425" cy="49244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знаряддям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вилучаються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234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234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244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262 і 264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зберігаються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конфіскують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повертають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володільцеві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при оплатному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орден, медаль,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нагрудний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почесного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СРСР,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почесного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РСР,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Почесної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РСР,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почесного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Президента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поверненню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законному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володільцеві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невідомий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Офісу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самогон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міцні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спиртні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апарати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знищенню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поліції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запис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924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504951"/>
            <a:ext cx="11020425" cy="49244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Відсторонення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водіїв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річковими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маломірними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суднами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стан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сп'яніння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судноводії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річковими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маломірними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суднами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сп'яніння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відстороненню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суднами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сп'яніння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сп'яніння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порядку,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юстиції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та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заінтересованою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вищестоящий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вищестоящій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суду.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507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504951"/>
            <a:ext cx="11020425" cy="492442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особа)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2)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правильно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сповіщено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час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витребувано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адвоката.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7408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504951"/>
            <a:ext cx="11020425" cy="49244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розпочинається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яка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Головуючий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справа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роз'яснює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заслуховуються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прокурора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заслуховується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33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з'ясуванню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504951"/>
            <a:ext cx="11020425" cy="49244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Орган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особа)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зобов'язаний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з'ясувати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вчинено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дана особа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пом'якшують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обтяжують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заподіяно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майнову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шкоду,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трудового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з'ясувати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правильного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553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колегіального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по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504951"/>
            <a:ext cx="11020425" cy="49244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протокол,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1)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дата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склад органу,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4)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явку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5)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участь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клопотання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6)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речові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роз'яснення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Протокол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колегіального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головуючим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засіданні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секретарем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662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 Постанова в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постанов.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504951"/>
            <a:ext cx="11020425" cy="4924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Розглянувши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орган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постанову по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Постанова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найменування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виніс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постанову,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особу,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справа;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нормативного акта,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2366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 по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504951"/>
            <a:ext cx="11020425" cy="4924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виносить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одну з таких постанов: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3)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закриття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297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795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та ознаки: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120" y="1544320"/>
            <a:ext cx="11282680" cy="463264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  справах про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нормативно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врегульована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скоєний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проступок,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проступку;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ході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примусу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обумовлює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84212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>
            <a:noAutofit/>
          </a:bodyPr>
          <a:lstStyle/>
          <a:p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Оголошення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по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вручення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копії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</a:t>
            </a:r>
            <a:endParaRPr lang="ru-RU" sz="11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504951"/>
            <a:ext cx="11020425" cy="492442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оголошується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нега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закінчення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вручається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висилається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в той же строк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вручається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висилається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прохання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вручається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розписку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висилається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відмітка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 справах про порушення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вручається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порядку,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174 і 191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вогнепальну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припаси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ввірено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службових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обов'язків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передано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суд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копію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крім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органу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вогнепальною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зброєю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29914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117475"/>
            <a:ext cx="10515600" cy="1325563"/>
          </a:xfrm>
        </p:spPr>
        <p:txBody>
          <a:bodyPr>
            <a:noAutofit/>
          </a:bodyPr>
          <a:lstStyle/>
          <a:p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по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75" y="1266826"/>
            <a:ext cx="11020425" cy="4924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Постанову по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постанову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комітет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міськрайонний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суд, у порядку,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судочинства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виконавчого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комітету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сільської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селищної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міської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раду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міськрайонний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суд, у порядку,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судочинства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постанову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(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посадової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 про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вищестоящий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вищестоящій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міськрайонний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суд, у порядку,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судочинства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особливостями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встановленими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Постанову про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основного 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вибором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потерпілого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порядку,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основного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Скарга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орган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виніс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постанову по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Скарга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надійшла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трьох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надсилається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справою органу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правомочному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посадової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 про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накладення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стягнення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скасовано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змінено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прокурора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органу, 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прокурора 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вищестоящого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органу.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Особа, яка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оскаржила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постанову 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звільняється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сплати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8084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225" y="1019176"/>
            <a:ext cx="11020425" cy="49244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оскарження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 по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Скаргу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постанову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подано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десяти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пропуску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строку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поважних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строк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прокурора, особи,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постанову,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поновлено органом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особою),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правомочним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скаргу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прокурора на постанову по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постанову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прокурором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внесено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упродовж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десяти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дня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494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795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та принципи: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0670" y="1401445"/>
            <a:ext cx="11282680" cy="46326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ст. 245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всебічне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винесеної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постанови, 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та умов,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вчиненню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запобігання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засадах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суворого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додержання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презумпції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невинності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притягається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невинною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протилежне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буде доведено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зафіксовано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законом порядку.</a:t>
            </a:r>
          </a:p>
          <a:p>
            <a:pPr marL="0" indent="0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Поряд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всього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законом,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справах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поверхово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663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795"/>
          </a:xfrm>
        </p:spPr>
        <p:txBody>
          <a:bodyPr/>
          <a:lstStyle/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Строки розгляду: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0670" y="1401445"/>
            <a:ext cx="11282680" cy="46326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про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короткими: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становище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здебільшого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легко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i, як правило,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часу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розслідування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справами.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строк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корупційні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зупиняється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судом 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складено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корупційне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умисно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ухиляється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явки до суду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поважних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з’явитися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(хвороба,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відрядженні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лікуванні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відпустці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898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3400" y="1066165"/>
            <a:ext cx="10515600" cy="1325563"/>
          </a:xfrm>
        </p:spPr>
        <p:txBody>
          <a:bodyPr/>
          <a:lstStyle/>
          <a:p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АП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7242382">
            <a:off x="2824480" y="2704665"/>
            <a:ext cx="1341120" cy="518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3423552">
            <a:off x="7519045" y="2699460"/>
            <a:ext cx="1341120" cy="518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23542" y="3580467"/>
            <a:ext cx="16546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Звичайне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05021" y="3580466"/>
            <a:ext cx="3453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Спрощене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4175" y="5209520"/>
            <a:ext cx="10731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Нормативне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проступки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низкою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актів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Кодекс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816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3080" y="913765"/>
            <a:ext cx="11031220" cy="1325563"/>
          </a:xfrm>
        </p:spPr>
        <p:txBody>
          <a:bodyPr/>
          <a:lstStyle/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правопорушення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4005" y="2308339"/>
            <a:ext cx="10515600" cy="2746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характером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процесуального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статусу на три 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вирішують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уповноважені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справах про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ст. 213, 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218 – 244</a:t>
            </a:r>
            <a:r>
              <a:rPr 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КУпАП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вирішується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відноситись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 будь-яки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i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особи);</a:t>
            </a:r>
          </a:p>
          <a:p>
            <a:pPr marL="0" indent="0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допоміжні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учасники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постраждалі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перекладачі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адвокати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учасників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суди,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адміністрація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місцем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навчання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правопорушників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співробітничають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допомагаючи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593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6250" y="1110334"/>
            <a:ext cx="10515600" cy="1325563"/>
          </a:xfrm>
        </p:spPr>
        <p:txBody>
          <a:bodyPr/>
          <a:lstStyle/>
          <a:p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вирішують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справу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7242382">
            <a:off x="2824480" y="2704665"/>
            <a:ext cx="1341120" cy="518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3423552">
            <a:off x="7519045" y="2699460"/>
            <a:ext cx="1341120" cy="518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65622" y="3540797"/>
            <a:ext cx="40731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розслідують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і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протокол;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94689" y="3393638"/>
            <a:ext cx="425362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приймають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4318" y="5476220"/>
            <a:ext cx="1168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особи)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проступки в межах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розмежування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органами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особами).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належать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066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3050" y="1063972"/>
            <a:ext cx="10515600" cy="1325563"/>
          </a:xfrm>
        </p:spPr>
        <p:txBody>
          <a:bodyPr/>
          <a:lstStyle/>
          <a:p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підвідомчості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 rot="7242382">
            <a:off x="2824480" y="2704665"/>
            <a:ext cx="1341120" cy="518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3423552">
            <a:off x="7519045" y="2699460"/>
            <a:ext cx="1341120" cy="518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165622" y="3540797"/>
            <a:ext cx="40731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Предметна (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видова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підвідомчість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33749" y="3580466"/>
            <a:ext cx="42536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Територіальна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підвідомчість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0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773</Words>
  <Application>Microsoft Office PowerPoint</Application>
  <PresentationFormat>Широкоэкранный</PresentationFormat>
  <Paragraphs>200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Тема Office</vt:lpstr>
      <vt:lpstr>«Провадження в справах про адміністративні правопорушення»</vt:lpstr>
      <vt:lpstr>План:</vt:lpstr>
      <vt:lpstr>Поняття та ознаки:</vt:lpstr>
      <vt:lpstr>Завдання та принципи:</vt:lpstr>
      <vt:lpstr>Строки розгляду:</vt:lpstr>
      <vt:lpstr>Провадження у справах про АП</vt:lpstr>
      <vt:lpstr>Суб’єкти провадження у справах про адміністративні правопорушення</vt:lpstr>
      <vt:lpstr>Суб’єкти, які вирішують справу</vt:lpstr>
      <vt:lpstr>Різновиди підвідомчості</vt:lpstr>
      <vt:lpstr>2) Суб’єкти, щодо яких  вирішується  справа.</vt:lpstr>
      <vt:lpstr>Має враховуватися:</vt:lpstr>
      <vt:lpstr>3) Допоміжні учасники процесу.</vt:lpstr>
      <vt:lpstr>3) Допоміжні учасники процесу.</vt:lpstr>
      <vt:lpstr>3. Стадії провадження в справах про адміністративні  правопорушення.</vt:lpstr>
      <vt:lpstr>Завдання та порядок провадження:</vt:lpstr>
      <vt:lpstr>Порядок провадження:</vt:lpstr>
      <vt:lpstr>4. Докази в справах про адміністративні правопорушення, оцінка доказів.</vt:lpstr>
      <vt:lpstr>5. Протокол в справі про адміністративні правопорушення</vt:lpstr>
      <vt:lpstr>Заходи забезпечення провадження в справах про адміністративні правопорушення</vt:lpstr>
      <vt:lpstr>Адміністративне затримання</vt:lpstr>
      <vt:lpstr>Особистий огляд і огляд речей</vt:lpstr>
      <vt:lpstr>Вилучення речей і документів</vt:lpstr>
      <vt:lpstr>Презентация PowerPoint</vt:lpstr>
      <vt:lpstr>6. Розгляд справи про адміністративні правопорушення.</vt:lpstr>
      <vt:lpstr>6. Розгляд справи про адміністративні правопорушення.</vt:lpstr>
      <vt:lpstr>Обставини, що підлягають з'ясуванню при розгляді справи про адміністративне правопорушення</vt:lpstr>
      <vt:lpstr> Протокол засідання колегіального органу по справі про адміністративне правопорушення</vt:lpstr>
      <vt:lpstr>7. Постанова в справі про адміністративні правопорушення. Види постанов.</vt:lpstr>
      <vt:lpstr>Види постанов по справі про адміністративне правопорушення</vt:lpstr>
      <vt:lpstr>Оголошення постанови по справі про адміністративне правопорушення і вручення копії постанови</vt:lpstr>
      <vt:lpstr>8. Оскарження постанови по справі про адміністративне правопорушення.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«Адміністративно – деліктне право»</dc:title>
  <dc:creator>User</dc:creator>
  <cp:lastModifiedBy>User</cp:lastModifiedBy>
  <cp:revision>23</cp:revision>
  <dcterms:created xsi:type="dcterms:W3CDTF">2022-09-04T15:29:10Z</dcterms:created>
  <dcterms:modified xsi:type="dcterms:W3CDTF">2024-10-13T16:56:49Z</dcterms:modified>
</cp:coreProperties>
</file>