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5F9260-C9AD-421C-945E-DC4DA39C4361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F43FF3-2E6D-4F48-BCCD-2E4417AA001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8445" y="620688"/>
            <a:ext cx="63273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Категория числа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4322" y="4725144"/>
            <a:ext cx="33348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Подготовила</a:t>
            </a:r>
          </a:p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тудентка 3 курса</a:t>
            </a:r>
          </a:p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руппы 6.0356-р.</a:t>
            </a:r>
          </a:p>
          <a:p>
            <a:pPr algn="ctr"/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Духновская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Екатерина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80283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Морфологическая категория числа глагола – это система противопоставленных друг другу рядов форм, выражающих отнесенность действия к одному субъекту или к нескольким субъектам, т. е. </a:t>
            </a:r>
            <a:r>
              <a:rPr lang="ru-RU" sz="2000" b="1" dirty="0" err="1">
                <a:latin typeface="Comic Sans MS" pitchFamily="66" charset="0"/>
              </a:rPr>
              <a:t>противопоставленность</a:t>
            </a:r>
            <a:r>
              <a:rPr lang="ru-RU" sz="2000" b="1" dirty="0">
                <a:latin typeface="Comic Sans MS" pitchFamily="66" charset="0"/>
              </a:rPr>
              <a:t> действий по единичности или множественности их производителей. Морфологическая категория числа строится на основе противопоставления двух рядов глагольных форм со значением единственного числа и множественного числа. Члены первого ряда (ед. ч.) выражают соотнесенность действия с одним производителем, члены второго ряда (мн. ч.) – более чем с одним производителем. В качестве производителя действия равно выступает как лицо (формы 1, 2, 3 л. ед. и мн. ч.), так и предмет (формы 3 л. ед. и мн. ч.).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В зависимости от характера форм (личные или родовые формы) значения ед. и мн. ч. имеют два способа выражения: в личных формах (наст. </a:t>
            </a:r>
            <a:r>
              <a:rPr lang="ru-RU" sz="2400" b="1" dirty="0" err="1">
                <a:latin typeface="Comic Sans MS" pitchFamily="66" charset="0"/>
              </a:rPr>
              <a:t>вр</a:t>
            </a:r>
            <a:r>
              <a:rPr lang="ru-RU" sz="2400" b="1" dirty="0">
                <a:latin typeface="Comic Sans MS" pitchFamily="66" charset="0"/>
              </a:rPr>
              <a:t>. и повелит. накл.) показатели числа заключаются во флексиях совместно с личными показателями: </a:t>
            </a:r>
            <a:r>
              <a:rPr lang="ru-RU" sz="2400" b="1" i="1" dirty="0" err="1">
                <a:latin typeface="Comic Sans MS" pitchFamily="66" charset="0"/>
              </a:rPr>
              <a:t>берег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у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ю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береж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ешь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ешь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береж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ет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ет</a:t>
            </a:r>
            <a:r>
              <a:rPr lang="ru-RU" sz="2400" b="1" dirty="0">
                <a:latin typeface="Comic Sans MS" pitchFamily="66" charset="0"/>
              </a:rPr>
              <a:t>; </a:t>
            </a:r>
            <a:r>
              <a:rPr lang="ru-RU" sz="2400" b="1" i="1" dirty="0" err="1">
                <a:latin typeface="Comic Sans MS" pitchFamily="66" charset="0"/>
              </a:rPr>
              <a:t>береж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ем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ем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береж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ете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ете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берег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ут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ют</a:t>
            </a:r>
            <a:r>
              <a:rPr lang="ru-RU" sz="2400" b="1" dirty="0">
                <a:latin typeface="Comic Sans MS" pitchFamily="66" charset="0"/>
              </a:rPr>
              <a:t>; в родовых формах (</a:t>
            </a:r>
            <a:r>
              <a:rPr lang="ru-RU" sz="2400" b="1" dirty="0" err="1">
                <a:latin typeface="Comic Sans MS" pitchFamily="66" charset="0"/>
              </a:rPr>
              <a:t>прош</a:t>
            </a:r>
            <a:r>
              <a:rPr lang="ru-RU" sz="2400" b="1" dirty="0">
                <a:latin typeface="Comic Sans MS" pitchFamily="66" charset="0"/>
              </a:rPr>
              <a:t>. </a:t>
            </a:r>
            <a:r>
              <a:rPr lang="ru-RU" sz="2400" b="1" dirty="0" err="1">
                <a:latin typeface="Comic Sans MS" pitchFamily="66" charset="0"/>
              </a:rPr>
              <a:t>вр</a:t>
            </a:r>
            <a:r>
              <a:rPr lang="ru-RU" sz="2400" b="1" dirty="0">
                <a:latin typeface="Comic Sans MS" pitchFamily="66" charset="0"/>
              </a:rPr>
              <a:t> и </a:t>
            </a:r>
            <a:r>
              <a:rPr lang="ru-RU" sz="2400" b="1" dirty="0" err="1">
                <a:latin typeface="Comic Sans MS" pitchFamily="66" charset="0"/>
              </a:rPr>
              <a:t>сослагат</a:t>
            </a:r>
            <a:r>
              <a:rPr lang="ru-RU" sz="2400" b="1" dirty="0">
                <a:latin typeface="Comic Sans MS" pitchFamily="66" charset="0"/>
              </a:rPr>
              <a:t> накл.) значение ед. ч. выражено родовыми флексиями: нулевой, -</a:t>
            </a:r>
            <a:r>
              <a:rPr lang="ru-RU" sz="2400" b="1" i="1" dirty="0">
                <a:latin typeface="Comic Sans MS" pitchFamily="66" charset="0"/>
              </a:rPr>
              <a:t>а</a:t>
            </a:r>
            <a:r>
              <a:rPr lang="ru-RU" sz="2400" b="1" dirty="0">
                <a:latin typeface="Comic Sans MS" pitchFamily="66" charset="0"/>
              </a:rPr>
              <a:t> и -</a:t>
            </a:r>
            <a:r>
              <a:rPr lang="ru-RU" sz="2400" b="1" i="1" dirty="0">
                <a:latin typeface="Comic Sans MS" pitchFamily="66" charset="0"/>
              </a:rPr>
              <a:t>о</a:t>
            </a:r>
            <a:r>
              <a:rPr lang="ru-RU" sz="2400" b="1" dirty="0">
                <a:latin typeface="Comic Sans MS" pitchFamily="66" charset="0"/>
              </a:rPr>
              <a:t>: </a:t>
            </a:r>
            <a:r>
              <a:rPr lang="ru-RU" sz="2400" b="1" i="1" dirty="0">
                <a:latin typeface="Comic Sans MS" pitchFamily="66" charset="0"/>
              </a:rPr>
              <a:t>берег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>
                <a:latin typeface="Comic Sans MS" pitchFamily="66" charset="0"/>
              </a:rPr>
              <a:t>играл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берегл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а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играл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а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берегл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о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играл</a:t>
            </a:r>
            <a:r>
              <a:rPr lang="ru-RU" sz="2400" b="1" dirty="0" err="1">
                <a:latin typeface="Comic Sans MS" pitchFamily="66" charset="0"/>
              </a:rPr>
              <a:t>-</a:t>
            </a:r>
            <a:r>
              <a:rPr lang="ru-RU" sz="2400" b="1" i="1" dirty="0" err="1">
                <a:latin typeface="Comic Sans MS" pitchFamily="66" charset="0"/>
              </a:rPr>
              <a:t>о</a:t>
            </a:r>
            <a:r>
              <a:rPr lang="ru-RU" sz="2400" b="1" dirty="0">
                <a:latin typeface="Comic Sans MS" pitchFamily="66" charset="0"/>
              </a:rPr>
              <a:t>. Значение мн. ч. выражается флексией -</a:t>
            </a:r>
            <a:r>
              <a:rPr lang="ru-RU" sz="2400" b="1" i="1" dirty="0">
                <a:latin typeface="Comic Sans MS" pitchFamily="66" charset="0"/>
              </a:rPr>
              <a:t>и</a:t>
            </a:r>
            <a:r>
              <a:rPr lang="ru-RU" sz="2400" b="1" dirty="0">
                <a:latin typeface="Comic Sans MS" pitchFamily="66" charset="0"/>
              </a:rPr>
              <a:t> при смягчении последней согласной основы </a:t>
            </a:r>
            <a:r>
              <a:rPr lang="ru-RU" sz="2400" b="1" dirty="0" err="1">
                <a:latin typeface="Comic Sans MS" pitchFamily="66" charset="0"/>
              </a:rPr>
              <a:t>|л|</a:t>
            </a:r>
            <a:r>
              <a:rPr lang="ru-RU" sz="2400" b="1" dirty="0">
                <a:latin typeface="Comic Sans MS" pitchFamily="66" charset="0"/>
              </a:rPr>
              <a:t>: </a:t>
            </a:r>
            <a:r>
              <a:rPr lang="ru-RU" sz="2400" b="1" i="1" dirty="0" err="1">
                <a:latin typeface="Comic Sans MS" pitchFamily="66" charset="0"/>
              </a:rPr>
              <a:t>берег</a:t>
            </a:r>
            <a:r>
              <a:rPr lang="ru-RU" sz="2400" b="1" dirty="0" err="1">
                <a:latin typeface="Comic Sans MS" pitchFamily="66" charset="0"/>
              </a:rPr>
              <a:t>|л'-и|</a:t>
            </a:r>
            <a:r>
              <a:rPr lang="ru-RU" sz="2400" b="1" dirty="0">
                <a:latin typeface="Comic Sans MS" pitchFamily="66" charset="0"/>
              </a:rPr>
              <a:t>, </a:t>
            </a:r>
            <a:r>
              <a:rPr lang="ru-RU" sz="2400" b="1" i="1" dirty="0" err="1">
                <a:latin typeface="Comic Sans MS" pitchFamily="66" charset="0"/>
              </a:rPr>
              <a:t>игра</a:t>
            </a:r>
            <a:r>
              <a:rPr lang="ru-RU" sz="2400" b="1" dirty="0" err="1">
                <a:latin typeface="Comic Sans MS" pitchFamily="66" charset="0"/>
              </a:rPr>
              <a:t>|л'-и|</a:t>
            </a:r>
            <a:r>
              <a:rPr lang="ru-RU" sz="2400" b="1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Значение мн. ч. по сравнению с ед. ч. более определенно; оно теснее связано с реальной множественностью. Это обнаруживается в употреблении форм ед. и мн. ч. Так, формы 1 и 2 л. мн. ч. изъявит. накл. фактически не имеют таких переносных значений или употреблений, которые бы резко отличались от их основного категориального значения. Исключение составляют стилистически не нейтральные употребления форм 1 л. мн. ч</a:t>
            </a:r>
            <a:r>
              <a:rPr lang="ru-RU" b="1" dirty="0" smtClean="0">
                <a:latin typeface="Comic Sans MS" pitchFamily="66" charset="0"/>
              </a:rPr>
              <a:t>. </a:t>
            </a:r>
            <a:r>
              <a:rPr lang="ru-RU" b="1" dirty="0">
                <a:latin typeface="Comic Sans MS" pitchFamily="66" charset="0"/>
              </a:rPr>
              <a:t>Формы 3 л. мн. ч. во всех своих значениях и употреблениях сохраняют значение множественности субъектов действия. Формы ед. ч. семантически менее определенны: их значения не всегда связаны с реальной единичностью. Это выражается, во-первых, в том, что значение 2 и 3 л. ед. ч. не препятствует развитию таких семантически далеких от единичности значений, как обобщенно-личное (у форм 2 л.) и безличное (у форм 3 л</a:t>
            </a:r>
            <a:r>
              <a:rPr lang="ru-RU" b="1" dirty="0" smtClean="0">
                <a:latin typeface="Comic Sans MS" pitchFamily="66" charset="0"/>
              </a:rPr>
              <a:t>.); </a:t>
            </a:r>
            <a:r>
              <a:rPr lang="ru-RU" b="1" dirty="0">
                <a:latin typeface="Comic Sans MS" pitchFamily="66" charset="0"/>
              </a:rPr>
              <a:t>во-вторых, в том, что формы ед. ч. 2 л. повелит. накл. в стилистически окрашенных контекстах могут употребляться при обращении к нескольким лицам: </a:t>
            </a:r>
            <a:r>
              <a:rPr lang="ru-RU" b="1" i="1" dirty="0">
                <a:latin typeface="Comic Sans MS" pitchFamily="66" charset="0"/>
              </a:rPr>
              <a:t>Стой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братцы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стой</a:t>
            </a:r>
            <a:r>
              <a:rPr lang="ru-RU" b="1" dirty="0">
                <a:latin typeface="Comic Sans MS" pitchFamily="66" charset="0"/>
              </a:rPr>
              <a:t>! – </a:t>
            </a:r>
            <a:r>
              <a:rPr lang="ru-RU" b="1" i="1" dirty="0">
                <a:latin typeface="Comic Sans MS" pitchFamily="66" charset="0"/>
              </a:rPr>
              <a:t>кричит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Мартышка</a:t>
            </a:r>
            <a:r>
              <a:rPr lang="ru-RU" b="1" dirty="0">
                <a:latin typeface="Comic Sans MS" pitchFamily="66" charset="0"/>
              </a:rPr>
              <a:t>. – </a:t>
            </a:r>
            <a:r>
              <a:rPr lang="ru-RU" b="1" i="1" dirty="0">
                <a:latin typeface="Comic Sans MS" pitchFamily="66" charset="0"/>
              </a:rPr>
              <a:t>Погодите</a:t>
            </a:r>
            <a:r>
              <a:rPr lang="ru-RU" b="1" dirty="0">
                <a:latin typeface="Comic Sans MS" pitchFamily="66" charset="0"/>
              </a:rPr>
              <a:t>! (Крыл.); </a:t>
            </a:r>
            <a:r>
              <a:rPr lang="ru-RU" b="1" i="1" dirty="0">
                <a:latin typeface="Comic Sans MS" pitchFamily="66" charset="0"/>
              </a:rPr>
              <a:t>Юнкера</a:t>
            </a:r>
            <a:r>
              <a:rPr lang="ru-RU" b="1" dirty="0">
                <a:latin typeface="Comic Sans MS" pitchFamily="66" charset="0"/>
              </a:rPr>
              <a:t>! </a:t>
            </a:r>
            <a:r>
              <a:rPr lang="ru-RU" b="1" i="1" dirty="0" err="1">
                <a:latin typeface="Comic Sans MS" pitchFamily="66" charset="0"/>
              </a:rPr>
              <a:t>Слушаймою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команду</a:t>
            </a:r>
            <a:r>
              <a:rPr lang="ru-RU" b="1" dirty="0">
                <a:latin typeface="Comic Sans MS" pitchFamily="66" charset="0"/>
              </a:rPr>
              <a:t>: </a:t>
            </a:r>
            <a:r>
              <a:rPr lang="ru-RU" b="1" i="1" dirty="0">
                <a:latin typeface="Comic Sans MS" pitchFamily="66" charset="0"/>
              </a:rPr>
              <a:t>срывай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погоны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кокарды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подсумки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бросай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оружие</a:t>
            </a:r>
            <a:r>
              <a:rPr lang="ru-RU" b="1" dirty="0">
                <a:latin typeface="Comic Sans MS" pitchFamily="66" charset="0"/>
              </a:rPr>
              <a:t>! (</a:t>
            </a:r>
            <a:r>
              <a:rPr lang="ru-RU" b="1" dirty="0" err="1">
                <a:latin typeface="Comic Sans MS" pitchFamily="66" charset="0"/>
              </a:rPr>
              <a:t>Булг</a:t>
            </a:r>
            <a:r>
              <a:rPr lang="ru-RU" b="1" dirty="0">
                <a:latin typeface="Comic Sans MS" pitchFamily="66" charset="0"/>
              </a:rPr>
              <a:t>.); </a:t>
            </a:r>
            <a:r>
              <a:rPr lang="ru-RU" b="1" i="1" dirty="0">
                <a:latin typeface="Comic Sans MS" pitchFamily="66" charset="0"/>
              </a:rPr>
              <a:t>Крикнул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рупор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матросам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матрос</a:t>
            </a:r>
            <a:r>
              <a:rPr lang="ru-RU" b="1" dirty="0">
                <a:latin typeface="Comic Sans MS" pitchFamily="66" charset="0"/>
              </a:rPr>
              <a:t>: – </a:t>
            </a:r>
            <a:r>
              <a:rPr lang="ru-RU" b="1" i="1" dirty="0">
                <a:latin typeface="Comic Sans MS" pitchFamily="66" charset="0"/>
              </a:rPr>
              <a:t>Выбирай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якоря</a:t>
            </a:r>
            <a:r>
              <a:rPr lang="ru-RU" b="1" dirty="0">
                <a:latin typeface="Comic Sans MS" pitchFamily="66" charset="0"/>
              </a:rPr>
              <a:t>! (</a:t>
            </a:r>
            <a:r>
              <a:rPr lang="ru-RU" b="1" dirty="0" err="1">
                <a:latin typeface="Comic Sans MS" pitchFamily="66" charset="0"/>
              </a:rPr>
              <a:t>Пастерн</a:t>
            </a:r>
            <a:r>
              <a:rPr lang="ru-RU" b="1" dirty="0">
                <a:latin typeface="Comic Sans MS" pitchFamily="66" charset="0"/>
              </a:rPr>
              <a:t>.); в командах: </a:t>
            </a:r>
            <a:r>
              <a:rPr lang="ru-RU" b="1" i="1" dirty="0">
                <a:latin typeface="Comic Sans MS" pitchFamily="66" charset="0"/>
              </a:rPr>
              <a:t>Стройся</a:t>
            </a:r>
            <a:r>
              <a:rPr lang="ru-RU" b="1" dirty="0">
                <a:latin typeface="Comic Sans MS" pitchFamily="66" charset="0"/>
              </a:rPr>
              <a:t>! </a:t>
            </a:r>
            <a:r>
              <a:rPr lang="ru-RU" b="1" i="1" dirty="0">
                <a:latin typeface="Comic Sans MS" pitchFamily="66" charset="0"/>
              </a:rPr>
              <a:t>На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первый</a:t>
            </a:r>
            <a:r>
              <a:rPr lang="ru-RU" b="1" dirty="0">
                <a:latin typeface="Comic Sans MS" pitchFamily="66" charset="0"/>
              </a:rPr>
              <a:t>-</a:t>
            </a:r>
            <a:r>
              <a:rPr lang="ru-RU" b="1" i="1" dirty="0">
                <a:latin typeface="Comic Sans MS" pitchFamily="66" charset="0"/>
              </a:rPr>
              <a:t>второй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рассчитайсь</a:t>
            </a:r>
            <a:r>
              <a:rPr lang="ru-RU" b="1" dirty="0"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Употребление форм мн. ч. может быть стилистически нейтральным или стилистически окрашенным. К стилистически нейтральным принадлежит такое употребление формы 3 л. мн. ч. и форм мн. ч. </a:t>
            </a:r>
            <a:r>
              <a:rPr lang="ru-RU" b="1" dirty="0" err="1">
                <a:latin typeface="Comic Sans MS" pitchFamily="66" charset="0"/>
              </a:rPr>
              <a:t>прош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dirty="0" err="1">
                <a:latin typeface="Comic Sans MS" pitchFamily="66" charset="0"/>
              </a:rPr>
              <a:t>вр</a:t>
            </a:r>
            <a:r>
              <a:rPr lang="ru-RU" b="1" dirty="0">
                <a:latin typeface="Comic Sans MS" pitchFamily="66" charset="0"/>
              </a:rPr>
              <a:t>. в неопределенно-личном знач., когда действие представляется как выполняемое неопределенным (неопределенно мыслимым, неизвестным, не установленным или намеренно не устанавливаемым) лицом или лицами: </a:t>
            </a:r>
            <a:r>
              <a:rPr lang="ru-RU" b="1" i="1" dirty="0">
                <a:latin typeface="Comic Sans MS" pitchFamily="66" charset="0"/>
              </a:rPr>
              <a:t>В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доме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играют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i="1" dirty="0">
                <a:latin typeface="Comic Sans MS" pitchFamily="66" charset="0"/>
              </a:rPr>
              <a:t>играли</a:t>
            </a:r>
            <a:r>
              <a:rPr lang="ru-RU" b="1" dirty="0">
                <a:latin typeface="Comic Sans MS" pitchFamily="66" charset="0"/>
              </a:rPr>
              <a:t>) </a:t>
            </a:r>
            <a:r>
              <a:rPr lang="ru-RU" b="1" i="1" dirty="0">
                <a:latin typeface="Comic Sans MS" pitchFamily="66" charset="0"/>
              </a:rPr>
              <a:t>на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рояле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В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больнице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ребенку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сразу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помогут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i="1" dirty="0">
                <a:latin typeface="Comic Sans MS" pitchFamily="66" charset="0"/>
              </a:rPr>
              <a:t>помогли</a:t>
            </a:r>
            <a:r>
              <a:rPr lang="ru-RU" b="1" dirty="0">
                <a:latin typeface="Comic Sans MS" pitchFamily="66" charset="0"/>
              </a:rPr>
              <a:t>); </a:t>
            </a:r>
            <a:r>
              <a:rPr lang="ru-RU" b="1" i="1" dirty="0">
                <a:latin typeface="Comic Sans MS" pitchFamily="66" charset="0"/>
              </a:rPr>
              <a:t>Ему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звонили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i="1" dirty="0">
                <a:latin typeface="Comic Sans MS" pitchFamily="66" charset="0"/>
              </a:rPr>
              <a:t>звонят</a:t>
            </a:r>
            <a:r>
              <a:rPr lang="ru-RU" b="1" dirty="0">
                <a:latin typeface="Comic Sans MS" pitchFamily="66" charset="0"/>
              </a:rPr>
              <a:t>) </a:t>
            </a:r>
            <a:r>
              <a:rPr lang="ru-RU" b="1" i="1" dirty="0">
                <a:latin typeface="Comic Sans MS" pitchFamily="66" charset="0"/>
              </a:rPr>
              <a:t>по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телефону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К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тебе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пришли</a:t>
            </a:r>
            <a:r>
              <a:rPr lang="ru-RU" b="1" dirty="0">
                <a:latin typeface="Comic Sans MS" pitchFamily="66" charset="0"/>
              </a:rPr>
              <a:t>(</a:t>
            </a:r>
            <a:r>
              <a:rPr lang="ru-RU" b="1" i="1" dirty="0">
                <a:latin typeface="Comic Sans MS" pitchFamily="66" charset="0"/>
              </a:rPr>
              <a:t>придут</a:t>
            </a:r>
            <a:r>
              <a:rPr lang="ru-RU" b="1" dirty="0">
                <a:latin typeface="Comic Sans MS" pitchFamily="66" charset="0"/>
              </a:rPr>
              <a:t>). Стилистически нейтрально употребление формы 2 л. мн. ч. изъявит. и повелит. накл. и формы мн. ч. </a:t>
            </a:r>
            <a:r>
              <a:rPr lang="ru-RU" b="1" dirty="0" err="1">
                <a:latin typeface="Comic Sans MS" pitchFamily="66" charset="0"/>
              </a:rPr>
              <a:t>прош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dirty="0" err="1">
                <a:latin typeface="Comic Sans MS" pitchFamily="66" charset="0"/>
              </a:rPr>
              <a:t>вр</a:t>
            </a:r>
            <a:r>
              <a:rPr lang="ru-RU" b="1" dirty="0">
                <a:latin typeface="Comic Sans MS" pitchFamily="66" charset="0"/>
              </a:rPr>
              <a:t>. по отношению к одному лицу ("</a:t>
            </a:r>
            <a:r>
              <a:rPr lang="ru-RU" b="1" dirty="0" smtClean="0">
                <a:latin typeface="Comic Sans MS" pitchFamily="66" charset="0"/>
              </a:rPr>
              <a:t>формула вежливости</a:t>
            </a:r>
            <a:r>
              <a:rPr lang="ru-RU" b="1" dirty="0">
                <a:latin typeface="Comic Sans MS" pitchFamily="66" charset="0"/>
              </a:rPr>
              <a:t>"): </a:t>
            </a:r>
            <a:r>
              <a:rPr lang="ru-RU" b="1" i="1" dirty="0">
                <a:latin typeface="Comic Sans MS" pitchFamily="66" charset="0"/>
              </a:rPr>
              <a:t>Вы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назначаетесь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дежурным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Приходите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сегодня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один</a:t>
            </a:r>
            <a:r>
              <a:rPr lang="ru-RU" b="1" dirty="0">
                <a:latin typeface="Comic Sans MS" pitchFamily="66" charset="0"/>
              </a:rPr>
              <a:t>: </a:t>
            </a:r>
            <a:r>
              <a:rPr lang="ru-RU" b="1" i="1" dirty="0">
                <a:latin typeface="Comic Sans MS" pitchFamily="66" charset="0"/>
              </a:rPr>
              <a:t>нам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нужно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поговорить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Хорошо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что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Вы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пришли</a:t>
            </a:r>
            <a:r>
              <a:rPr lang="ru-RU" b="1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Стилистически окрашено свойственное книжной речи употребление формы 1 л. мн. ч. и формы мн. ч. </a:t>
            </a:r>
            <a:r>
              <a:rPr lang="ru-RU" b="1" dirty="0" err="1">
                <a:latin typeface="Comic Sans MS" pitchFamily="66" charset="0"/>
              </a:rPr>
              <a:t>прош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dirty="0" err="1">
                <a:latin typeface="Comic Sans MS" pitchFamily="66" charset="0"/>
              </a:rPr>
              <a:t>вр</a:t>
            </a:r>
            <a:r>
              <a:rPr lang="ru-RU" b="1" dirty="0">
                <a:latin typeface="Comic Sans MS" pitchFamily="66" charset="0"/>
              </a:rPr>
              <a:t>. вместо форм ед. ч. в так называемой "формуле скромности" (авторское "мы"): </a:t>
            </a:r>
            <a:r>
              <a:rPr lang="ru-RU" b="1" i="1" dirty="0">
                <a:latin typeface="Comic Sans MS" pitchFamily="66" charset="0"/>
              </a:rPr>
              <a:t>Мы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пишем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Мы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утверждаем</a:t>
            </a:r>
            <a:r>
              <a:rPr lang="ru-RU" b="1" dirty="0">
                <a:latin typeface="Comic Sans MS" pitchFamily="66" charset="0"/>
              </a:rPr>
              <a:t>; </a:t>
            </a:r>
            <a:r>
              <a:rPr lang="ru-RU" b="1" i="1" dirty="0">
                <a:latin typeface="Comic Sans MS" pitchFamily="66" charset="0"/>
              </a:rPr>
              <a:t>Как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мы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уже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сказали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выше</a:t>
            </a:r>
            <a:r>
              <a:rPr lang="ru-RU" b="1" dirty="0">
                <a:latin typeface="Comic Sans MS" pitchFamily="66" charset="0"/>
              </a:rPr>
              <a:t>. С другой стороны, в разговорной речи те же формы употребляются вместо форм ед. ч. с оттенком непринужденности или фамильярной уверенности: – </a:t>
            </a:r>
            <a:r>
              <a:rPr lang="ru-RU" b="1" i="1" dirty="0">
                <a:latin typeface="Comic Sans MS" pitchFamily="66" charset="0"/>
              </a:rPr>
              <a:t>Сделаешь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к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сроку</a:t>
            </a:r>
            <a:r>
              <a:rPr lang="ru-RU" b="1" dirty="0">
                <a:latin typeface="Comic Sans MS" pitchFamily="66" charset="0"/>
              </a:rPr>
              <a:t>? – </a:t>
            </a:r>
            <a:r>
              <a:rPr lang="ru-RU" b="1" i="1" dirty="0">
                <a:latin typeface="Comic Sans MS" pitchFamily="66" charset="0"/>
              </a:rPr>
              <a:t>Сделаем</a:t>
            </a:r>
            <a:r>
              <a:rPr lang="ru-RU" b="1" dirty="0">
                <a:latin typeface="Comic Sans MS" pitchFamily="66" charset="0"/>
              </a:rPr>
              <a:t>; – </a:t>
            </a:r>
            <a:r>
              <a:rPr lang="ru-RU" b="1" i="1" dirty="0">
                <a:latin typeface="Comic Sans MS" pitchFamily="66" charset="0"/>
              </a:rPr>
              <a:t>Советую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Вам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прочесть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эту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книгу</a:t>
            </a:r>
            <a:r>
              <a:rPr lang="ru-RU" b="1" dirty="0">
                <a:latin typeface="Comic Sans MS" pitchFamily="66" charset="0"/>
              </a:rPr>
              <a:t>. – </a:t>
            </a:r>
            <a:r>
              <a:rPr lang="ru-RU" b="1" i="1" dirty="0">
                <a:latin typeface="Comic Sans MS" pitchFamily="66" charset="0"/>
              </a:rPr>
              <a:t>Почитаем</a:t>
            </a:r>
            <a:r>
              <a:rPr lang="ru-RU" b="1" dirty="0">
                <a:latin typeface="Comic Sans MS" pitchFamily="66" charset="0"/>
              </a:rPr>
              <a:t> (вместо </a:t>
            </a:r>
            <a:r>
              <a:rPr lang="ru-RU" b="1" i="1" dirty="0">
                <a:latin typeface="Comic Sans MS" pitchFamily="66" charset="0"/>
              </a:rPr>
              <a:t>почитаю</a:t>
            </a:r>
            <a:r>
              <a:rPr lang="ru-RU" b="1" dirty="0">
                <a:latin typeface="Comic Sans MS" pitchFamily="66" charset="0"/>
              </a:rPr>
              <a:t>); </a:t>
            </a:r>
            <a:r>
              <a:rPr lang="ru-RU" b="1" i="1" dirty="0">
                <a:latin typeface="Comic Sans MS" pitchFamily="66" charset="0"/>
              </a:rPr>
              <a:t>Вы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товарищ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ошиблись</a:t>
            </a:r>
            <a:r>
              <a:rPr lang="ru-RU" b="1" dirty="0">
                <a:latin typeface="Comic Sans MS" pitchFamily="66" charset="0"/>
              </a:rPr>
              <a:t>. – </a:t>
            </a:r>
            <a:r>
              <a:rPr lang="ru-RU" b="1" i="1" dirty="0">
                <a:latin typeface="Comic Sans MS" pitchFamily="66" charset="0"/>
              </a:rPr>
              <a:t>Нет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не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ошиблись</a:t>
            </a:r>
            <a:r>
              <a:rPr lang="ru-RU" b="1" dirty="0">
                <a:latin typeface="Comic Sans MS" pitchFamily="66" charset="0"/>
              </a:rPr>
              <a:t>. Форма 1 л. мн. ч. может употребляться при обращении к одному лицу с оттенками участия, снисхождения, </a:t>
            </a:r>
            <a:r>
              <a:rPr lang="ru-RU" b="1" dirty="0" smtClean="0">
                <a:latin typeface="Comic Sans MS" pitchFamily="66" charset="0"/>
              </a:rPr>
              <a:t>иронии.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Формы 3 л. мн. ч. и формы мн. ч. </a:t>
            </a:r>
            <a:r>
              <a:rPr lang="ru-RU" b="1" dirty="0" err="1">
                <a:latin typeface="Comic Sans MS" pitchFamily="66" charset="0"/>
              </a:rPr>
              <a:t>прош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dirty="0" err="1">
                <a:latin typeface="Comic Sans MS" pitchFamily="66" charset="0"/>
              </a:rPr>
              <a:t>вр</a:t>
            </a:r>
            <a:r>
              <a:rPr lang="ru-RU" b="1" dirty="0">
                <a:latin typeface="Comic Sans MS" pitchFamily="66" charset="0"/>
              </a:rPr>
              <a:t>. могут относить действие к одному лицу в тех случаях, когда имеется в виду, что субъект действия – говорящий, в таких сочетаниях, как </a:t>
            </a:r>
            <a:r>
              <a:rPr lang="ru-RU" b="1" i="1" dirty="0">
                <a:latin typeface="Comic Sans MS" pitchFamily="66" charset="0"/>
              </a:rPr>
              <a:t>говорят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тебе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i="1" dirty="0">
                <a:latin typeface="Comic Sans MS" pitchFamily="66" charset="0"/>
              </a:rPr>
              <a:t>вам</a:t>
            </a:r>
            <a:r>
              <a:rPr lang="ru-RU" b="1" dirty="0">
                <a:latin typeface="Comic Sans MS" pitchFamily="66" charset="0"/>
              </a:rPr>
              <a:t>), реже – </a:t>
            </a:r>
            <a:r>
              <a:rPr lang="ru-RU" b="1" i="1" dirty="0">
                <a:latin typeface="Comic Sans MS" pitchFamily="66" charset="0"/>
              </a:rPr>
              <a:t>просят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тебя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i="1" dirty="0">
                <a:latin typeface="Comic Sans MS" pitchFamily="66" charset="0"/>
              </a:rPr>
              <a:t>вас</a:t>
            </a:r>
            <a:r>
              <a:rPr lang="ru-RU" b="1" dirty="0">
                <a:latin typeface="Comic Sans MS" pitchFamily="66" charset="0"/>
              </a:rPr>
              <a:t>): [Князь:] </a:t>
            </a:r>
            <a:r>
              <a:rPr lang="ru-RU" b="1" i="1" dirty="0">
                <a:latin typeface="Comic Sans MS" pitchFamily="66" charset="0"/>
              </a:rPr>
              <a:t>Кто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ты</a:t>
            </a:r>
            <a:r>
              <a:rPr lang="ru-RU" b="1" dirty="0">
                <a:latin typeface="Comic Sans MS" pitchFamily="66" charset="0"/>
              </a:rPr>
              <a:t>? [Старик:] </a:t>
            </a:r>
            <a:r>
              <a:rPr lang="ru-RU" b="1" i="1" dirty="0">
                <a:latin typeface="Comic Sans MS" pitchFamily="66" charset="0"/>
              </a:rPr>
              <a:t>Я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здешний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ворон</a:t>
            </a:r>
            <a:r>
              <a:rPr lang="ru-RU" b="1" dirty="0">
                <a:latin typeface="Comic Sans MS" pitchFamily="66" charset="0"/>
              </a:rPr>
              <a:t>... [Князь:] </a:t>
            </a:r>
            <a:r>
              <a:rPr lang="ru-RU" b="1" i="1" dirty="0">
                <a:latin typeface="Comic Sans MS" pitchFamily="66" charset="0"/>
              </a:rPr>
              <a:t>Бедный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мельник</a:t>
            </a:r>
            <a:r>
              <a:rPr lang="ru-RU" b="1" dirty="0">
                <a:latin typeface="Comic Sans MS" pitchFamily="66" charset="0"/>
              </a:rPr>
              <a:t>! [Старик:] </a:t>
            </a:r>
            <a:r>
              <a:rPr lang="ru-RU" b="1" i="1" dirty="0">
                <a:latin typeface="Comic Sans MS" pitchFamily="66" charset="0"/>
              </a:rPr>
              <a:t>Какой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я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мельник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говорят</a:t>
            </a:r>
            <a:r>
              <a:rPr lang="ru-RU" b="1" dirty="0">
                <a:latin typeface="Comic Sans MS" pitchFamily="66" charset="0"/>
              </a:rPr>
              <a:t> тебе, Я </a:t>
            </a:r>
            <a:r>
              <a:rPr lang="ru-RU" b="1" i="1" dirty="0">
                <a:latin typeface="Comic Sans MS" pitchFamily="66" charset="0"/>
              </a:rPr>
              <a:t>ворон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мельник</a:t>
            </a:r>
            <a:r>
              <a:rPr lang="ru-RU" b="1" dirty="0">
                <a:latin typeface="Comic Sans MS" pitchFamily="66" charset="0"/>
              </a:rPr>
              <a:t>... (</a:t>
            </a:r>
            <a:r>
              <a:rPr lang="ru-RU" b="1" dirty="0" err="1">
                <a:latin typeface="Comic Sans MS" pitchFamily="66" charset="0"/>
              </a:rPr>
              <a:t>Пушк</a:t>
            </a:r>
            <a:r>
              <a:rPr lang="ru-RU" b="1" dirty="0">
                <a:latin typeface="Comic Sans MS" pitchFamily="66" charset="0"/>
              </a:rPr>
              <a:t>.).</a:t>
            </a:r>
          </a:p>
          <a:p>
            <a:r>
              <a:rPr lang="ru-RU" b="1" dirty="0">
                <a:latin typeface="Comic Sans MS" pitchFamily="66" charset="0"/>
              </a:rPr>
              <a:t>   В просторечии формы 3 л. мн. ч. и формы мн. ч. </a:t>
            </a:r>
            <a:r>
              <a:rPr lang="ru-RU" b="1" dirty="0" err="1">
                <a:latin typeface="Comic Sans MS" pitchFamily="66" charset="0"/>
              </a:rPr>
              <a:t>прош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dirty="0" err="1">
                <a:latin typeface="Comic Sans MS" pitchFamily="66" charset="0"/>
              </a:rPr>
              <a:t>вр</a:t>
            </a:r>
            <a:r>
              <a:rPr lang="ru-RU" b="1" dirty="0">
                <a:latin typeface="Comic Sans MS" pitchFamily="66" charset="0"/>
              </a:rPr>
              <a:t>. могут употребляться вместо форм ед. ч. для выражения уважительного или подобострастного отношения, почтительности; это отношение часто подчеркивается употреблением формы мн. ч. личного местоимения-существительного </a:t>
            </a:r>
            <a:r>
              <a:rPr lang="ru-RU" b="1" i="1" dirty="0">
                <a:latin typeface="Comic Sans MS" pitchFamily="66" charset="0"/>
              </a:rPr>
              <a:t>они</a:t>
            </a:r>
            <a:r>
              <a:rPr lang="ru-RU" b="1" dirty="0">
                <a:latin typeface="Comic Sans MS" pitchFamily="66" charset="0"/>
              </a:rPr>
              <a:t>: </a:t>
            </a:r>
            <a:r>
              <a:rPr lang="ru-RU" b="1" i="1" dirty="0">
                <a:latin typeface="Comic Sans MS" pitchFamily="66" charset="0"/>
              </a:rPr>
              <a:t>Володя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приехал</a:t>
            </a:r>
            <a:r>
              <a:rPr lang="ru-RU" b="1" dirty="0">
                <a:latin typeface="Comic Sans MS" pitchFamily="66" charset="0"/>
              </a:rPr>
              <a:t>! – </a:t>
            </a:r>
            <a:r>
              <a:rPr lang="ru-RU" b="1" i="1" dirty="0">
                <a:latin typeface="Comic Sans MS" pitchFamily="66" charset="0"/>
              </a:rPr>
              <a:t>крикнул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кто</a:t>
            </a:r>
            <a:r>
              <a:rPr lang="ru-RU" b="1" dirty="0">
                <a:latin typeface="Comic Sans MS" pitchFamily="66" charset="0"/>
              </a:rPr>
              <a:t>-</a:t>
            </a:r>
            <a:r>
              <a:rPr lang="ru-RU" b="1" i="1" dirty="0">
                <a:latin typeface="Comic Sans MS" pitchFamily="66" charset="0"/>
              </a:rPr>
              <a:t>то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дворе</a:t>
            </a:r>
            <a:r>
              <a:rPr lang="ru-RU" b="1" dirty="0">
                <a:latin typeface="Comic Sans MS" pitchFamily="66" charset="0"/>
              </a:rPr>
              <a:t>. – </a:t>
            </a:r>
            <a:r>
              <a:rPr lang="ru-RU" b="1" i="1" dirty="0" err="1">
                <a:latin typeface="Comic Sans MS" pitchFamily="66" charset="0"/>
              </a:rPr>
              <a:t>Володечка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приехали</a:t>
            </a:r>
            <a:r>
              <a:rPr lang="ru-RU" b="1" dirty="0">
                <a:latin typeface="Comic Sans MS" pitchFamily="66" charset="0"/>
              </a:rPr>
              <a:t>! – </a:t>
            </a:r>
            <a:r>
              <a:rPr lang="ru-RU" b="1" i="1" dirty="0">
                <a:latin typeface="Comic Sans MS" pitchFamily="66" charset="0"/>
              </a:rPr>
              <a:t>завопила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Наталья</a:t>
            </a:r>
            <a:r>
              <a:rPr lang="ru-RU" b="1" dirty="0">
                <a:latin typeface="Comic Sans MS" pitchFamily="66" charset="0"/>
              </a:rPr>
              <a:t>, </a:t>
            </a:r>
            <a:r>
              <a:rPr lang="ru-RU" b="1" i="1" dirty="0">
                <a:latin typeface="Comic Sans MS" pitchFamily="66" charset="0"/>
              </a:rPr>
              <a:t>вбегая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столовую</a:t>
            </a:r>
            <a:r>
              <a:rPr lang="ru-RU" b="1" dirty="0">
                <a:latin typeface="Comic Sans MS" pitchFamily="66" charset="0"/>
              </a:rPr>
              <a:t> (Чех.); [Шервинский:] </a:t>
            </a:r>
            <a:r>
              <a:rPr lang="ru-RU" b="1" i="1" dirty="0">
                <a:latin typeface="Comic Sans MS" pitchFamily="66" charset="0"/>
              </a:rPr>
              <a:t>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где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же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он</a:t>
            </a:r>
            <a:r>
              <a:rPr lang="ru-RU" b="1" dirty="0">
                <a:latin typeface="Comic Sans MS" pitchFamily="66" charset="0"/>
              </a:rPr>
              <a:t>? [Лакей:] </a:t>
            </a:r>
            <a:r>
              <a:rPr lang="ru-RU" b="1" i="1" dirty="0">
                <a:latin typeface="Comic Sans MS" pitchFamily="66" charset="0"/>
              </a:rPr>
              <a:t>Не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могу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знать</a:t>
            </a:r>
            <a:r>
              <a:rPr lang="ru-RU" b="1" dirty="0">
                <a:latin typeface="Comic Sans MS" pitchFamily="66" charset="0"/>
              </a:rPr>
              <a:t>. </a:t>
            </a:r>
            <a:r>
              <a:rPr lang="ru-RU" b="1" i="1" dirty="0">
                <a:latin typeface="Comic Sans MS" pitchFamily="66" charset="0"/>
              </a:rPr>
              <a:t>С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полчаса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назад</a:t>
            </a:r>
            <a:r>
              <a:rPr lang="ru-RU" b="1" dirty="0">
                <a:latin typeface="Comic Sans MS" pitchFamily="66" charset="0"/>
              </a:rPr>
              <a:t> </a:t>
            </a:r>
            <a:r>
              <a:rPr lang="ru-RU" b="1" i="1" dirty="0">
                <a:latin typeface="Comic Sans MS" pitchFamily="66" charset="0"/>
              </a:rPr>
              <a:t>вышли</a:t>
            </a:r>
            <a:r>
              <a:rPr lang="ru-RU" b="1" dirty="0">
                <a:latin typeface="Comic Sans MS" pitchFamily="66" charset="0"/>
              </a:rPr>
              <a:t> (</a:t>
            </a:r>
            <a:r>
              <a:rPr lang="ru-RU" b="1" dirty="0" err="1">
                <a:latin typeface="Comic Sans MS" pitchFamily="66" charset="0"/>
              </a:rPr>
              <a:t>Булг</a:t>
            </a:r>
            <a:r>
              <a:rPr lang="ru-RU" b="1" dirty="0">
                <a:latin typeface="Comic Sans MS" pitchFamily="66" charset="0"/>
              </a:rPr>
              <a:t>.).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49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2018-12-05T20:45:10Z</dcterms:created>
  <dcterms:modified xsi:type="dcterms:W3CDTF">2018-12-05T20:59:12Z</dcterms:modified>
</cp:coreProperties>
</file>