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41" d="100"/>
          <a:sy n="41" d="100"/>
        </p:scale>
        <p:origin x="-948"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Подзаголовок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Заголовок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ru-RU" smtClean="0"/>
              <a:t>Образец заголовка</a:t>
            </a:r>
            <a:endParaRPr kumimoji="0" lang="en-US"/>
          </a:p>
        </p:txBody>
      </p:sp>
      <p:cxnSp>
        <p:nvCxnSpPr>
          <p:cNvPr id="8" name="Прямая соединительная линия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Овал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Дата 14"/>
          <p:cNvSpPr>
            <a:spLocks noGrp="1"/>
          </p:cNvSpPr>
          <p:nvPr>
            <p:ph type="dt" sz="half" idx="10"/>
          </p:nvPr>
        </p:nvSpPr>
        <p:spPr/>
        <p:txBody>
          <a:bodyPr/>
          <a:lstStyle/>
          <a:p>
            <a:fld id="{6DB2FF79-BECB-4031-BC52-581D6361A187}" type="datetimeFigureOut">
              <a:rPr lang="ru-RU" smtClean="0"/>
              <a:pPr/>
              <a:t>25.10.2023</a:t>
            </a:fld>
            <a:endParaRPr lang="ru-RU"/>
          </a:p>
        </p:txBody>
      </p:sp>
      <p:sp>
        <p:nvSpPr>
          <p:cNvPr id="16" name="Номер слайда 15"/>
          <p:cNvSpPr>
            <a:spLocks noGrp="1"/>
          </p:cNvSpPr>
          <p:nvPr>
            <p:ph type="sldNum" sz="quarter" idx="11"/>
          </p:nvPr>
        </p:nvSpPr>
        <p:spPr/>
        <p:txBody>
          <a:bodyPr/>
          <a:lstStyle/>
          <a:p>
            <a:fld id="{4C9A784E-A297-4DE0-9E26-08FDBD7CC976}" type="slidenum">
              <a:rPr lang="ru-RU" smtClean="0"/>
              <a:pPr/>
              <a:t>‹#›</a:t>
            </a:fld>
            <a:endParaRPr lang="ru-RU"/>
          </a:p>
        </p:txBody>
      </p:sp>
      <p:sp>
        <p:nvSpPr>
          <p:cNvPr id="17" name="Нижний колонтитул 16"/>
          <p:cNvSpPr>
            <a:spLocks noGrp="1"/>
          </p:cNvSpPr>
          <p:nvPr>
            <p:ph type="ftr" sz="quarter" idx="12"/>
          </p:nvPr>
        </p:nvSpPr>
        <p:spPr/>
        <p:txBody>
          <a:bodyPr/>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6DB2FF79-BECB-4031-BC52-581D6361A187}" type="datetimeFigureOut">
              <a:rPr lang="ru-RU" smtClean="0"/>
              <a:pPr/>
              <a:t>25.10.2023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C9A784E-A297-4DE0-9E26-08FDBD7CC976}"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6DB2FF79-BECB-4031-BC52-581D6361A187}" type="datetimeFigureOut">
              <a:rPr lang="ru-RU" smtClean="0"/>
              <a:pPr/>
              <a:t>25.10.2023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C9A784E-A297-4DE0-9E26-08FDBD7CC976}"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9" name="Содержимое 8"/>
          <p:cNvSpPr>
            <a:spLocks noGrp="1"/>
          </p:cNvSpPr>
          <p:nvPr>
            <p:ph idx="1"/>
          </p:nvPr>
        </p:nvSpPr>
        <p:spPr>
          <a:xfrm>
            <a:off x="457200" y="1524000"/>
            <a:ext cx="8229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4" name="Дата 13"/>
          <p:cNvSpPr>
            <a:spLocks noGrp="1"/>
          </p:cNvSpPr>
          <p:nvPr>
            <p:ph type="dt" sz="half" idx="14"/>
          </p:nvPr>
        </p:nvSpPr>
        <p:spPr/>
        <p:txBody>
          <a:bodyPr/>
          <a:lstStyle/>
          <a:p>
            <a:fld id="{6DB2FF79-BECB-4031-BC52-581D6361A187}" type="datetimeFigureOut">
              <a:rPr lang="ru-RU" smtClean="0"/>
              <a:pPr/>
              <a:t>25.10.2023</a:t>
            </a:fld>
            <a:endParaRPr lang="ru-RU"/>
          </a:p>
        </p:txBody>
      </p:sp>
      <p:sp>
        <p:nvSpPr>
          <p:cNvPr id="15" name="Номер слайда 14"/>
          <p:cNvSpPr>
            <a:spLocks noGrp="1"/>
          </p:cNvSpPr>
          <p:nvPr>
            <p:ph type="sldNum" sz="quarter" idx="15"/>
          </p:nvPr>
        </p:nvSpPr>
        <p:spPr/>
        <p:txBody>
          <a:bodyPr/>
          <a:lstStyle>
            <a:lvl1pPr algn="ctr">
              <a:defRPr/>
            </a:lvl1pPr>
          </a:lstStyle>
          <a:p>
            <a:fld id="{4C9A784E-A297-4DE0-9E26-08FDBD7CC976}" type="slidenum">
              <a:rPr lang="ru-RU" smtClean="0"/>
              <a:pPr/>
              <a:t>‹#›</a:t>
            </a:fld>
            <a:endParaRPr lang="ru-RU"/>
          </a:p>
        </p:txBody>
      </p:sp>
      <p:sp>
        <p:nvSpPr>
          <p:cNvPr id="16" name="Нижний колонтитул 15"/>
          <p:cNvSpPr>
            <a:spLocks noGrp="1"/>
          </p:cNvSpPr>
          <p:nvPr>
            <p:ph type="ftr" sz="quarter" idx="16"/>
          </p:nvPr>
        </p:nvSpPr>
        <p:spPr/>
        <p:txBody>
          <a:bodyPr/>
          <a:lstStyle/>
          <a:p>
            <a:endParaRPr lang="ru-RU"/>
          </a:p>
        </p:txBody>
      </p:sp>
      <p:sp>
        <p:nvSpPr>
          <p:cNvPr id="17" name="Заголовок 16"/>
          <p:cNvSpPr>
            <a:spLocks noGrp="1"/>
          </p:cNvSpPr>
          <p:nvPr>
            <p:ph type="title"/>
          </p:nvPr>
        </p:nvSpPr>
        <p:spPr/>
        <p:txBody>
          <a:bodyPr rtlCol="0" anchor="b" anchorCtr="0"/>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Дата 3"/>
          <p:cNvSpPr>
            <a:spLocks noGrp="1"/>
          </p:cNvSpPr>
          <p:nvPr>
            <p:ph type="dt" sz="half" idx="10"/>
          </p:nvPr>
        </p:nvSpPr>
        <p:spPr/>
        <p:txBody>
          <a:bodyPr/>
          <a:lstStyle/>
          <a:p>
            <a:fld id="{6DB2FF79-BECB-4031-BC52-581D6361A187}" type="datetimeFigureOut">
              <a:rPr lang="ru-RU" smtClean="0"/>
              <a:pPr/>
              <a:t>25.10.2023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C9A784E-A297-4DE0-9E26-08FDBD7CC976}" type="slidenum">
              <a:rPr lang="ru-RU" smtClean="0"/>
              <a:pPr/>
              <a:t>‹#›</a:t>
            </a:fld>
            <a:endParaRPr lang="ru-RU"/>
          </a:p>
        </p:txBody>
      </p:sp>
      <p:sp>
        <p:nvSpPr>
          <p:cNvPr id="2" name="Заголовок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cxnSp>
        <p:nvCxnSpPr>
          <p:cNvPr id="7" name="Прямая соединительная линия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Дата 4"/>
          <p:cNvSpPr>
            <a:spLocks noGrp="1"/>
          </p:cNvSpPr>
          <p:nvPr>
            <p:ph type="dt" sz="half" idx="10"/>
          </p:nvPr>
        </p:nvSpPr>
        <p:spPr/>
        <p:txBody>
          <a:bodyPr/>
          <a:lstStyle/>
          <a:p>
            <a:fld id="{6DB2FF79-BECB-4031-BC52-581D6361A187}" type="datetimeFigureOut">
              <a:rPr lang="ru-RU" smtClean="0"/>
              <a:pPr/>
              <a:t>25.10.2023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C9A784E-A297-4DE0-9E26-08FDBD7CC976}" type="slidenum">
              <a:rPr lang="ru-RU" smtClean="0"/>
              <a:pPr/>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11" name="Содержимое 10"/>
          <p:cNvSpPr>
            <a:spLocks noGrp="1"/>
          </p:cNvSpPr>
          <p:nvPr>
            <p:ph sz="half" idx="1"/>
          </p:nvPr>
        </p:nvSpPr>
        <p:spPr>
          <a:xfrm>
            <a:off x="457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9" name="Номер слайда 8"/>
          <p:cNvSpPr>
            <a:spLocks noGrp="1"/>
          </p:cNvSpPr>
          <p:nvPr>
            <p:ph type="sldNum" sz="quarter" idx="12"/>
          </p:nvPr>
        </p:nvSpPr>
        <p:spPr/>
        <p:txBody>
          <a:bodyPr/>
          <a:lstStyle/>
          <a:p>
            <a:fld id="{4C9A784E-A297-4DE0-9E26-08FDBD7CC976}" type="slidenum">
              <a:rPr lang="ru-RU" smtClean="0"/>
              <a:pPr/>
              <a:t>‹#›</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7" name="Дата 6"/>
          <p:cNvSpPr>
            <a:spLocks noGrp="1"/>
          </p:cNvSpPr>
          <p:nvPr>
            <p:ph type="dt" sz="half" idx="10"/>
          </p:nvPr>
        </p:nvSpPr>
        <p:spPr/>
        <p:txBody>
          <a:bodyPr/>
          <a:lstStyle/>
          <a:p>
            <a:fld id="{6DB2FF79-BECB-4031-BC52-581D6361A187}" type="datetimeFigureOut">
              <a:rPr lang="ru-RU" smtClean="0"/>
              <a:pPr/>
              <a:t>25.10.2023</a:t>
            </a:fld>
            <a:endParaRPr lang="ru-RU"/>
          </a:p>
        </p:txBody>
      </p:sp>
      <p:sp>
        <p:nvSpPr>
          <p:cNvPr id="3" name="Текст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32" name="Содержимое 31"/>
          <p:cNvSpPr>
            <a:spLocks noGrp="1"/>
          </p:cNvSpPr>
          <p:nvPr>
            <p:ph sz="half" idx="2"/>
          </p:nvPr>
        </p:nvSpPr>
        <p:spPr>
          <a:xfrm>
            <a:off x="457200"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4" name="Содержимое 33"/>
          <p:cNvSpPr>
            <a:spLocks noGrp="1"/>
          </p:cNvSpPr>
          <p:nvPr>
            <p:ph sz="quarter" idx="4"/>
          </p:nvPr>
        </p:nvSpPr>
        <p:spPr>
          <a:xfrm>
            <a:off x="4649788"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 name="Заголовок 1"/>
          <p:cNvSpPr>
            <a:spLocks noGrp="1"/>
          </p:cNvSpPr>
          <p:nvPr>
            <p:ph type="title"/>
          </p:nvPr>
        </p:nvSpPr>
        <p:spPr>
          <a:xfrm>
            <a:off x="457200" y="155448"/>
            <a:ext cx="8229600" cy="1143000"/>
          </a:xfrm>
        </p:spPr>
        <p:txBody>
          <a:bodyPr anchor="b" anchorCtr="0"/>
          <a:lstStyle>
            <a:lvl1pPr>
              <a:defRPr/>
            </a:lvl1pPr>
          </a:lstStyle>
          <a:p>
            <a:r>
              <a:rPr kumimoji="0" lang="ru-RU" smtClean="0"/>
              <a:t>Образец заголовка</a:t>
            </a:r>
            <a:endParaRPr kumimoji="0" lang="en-US"/>
          </a:p>
        </p:txBody>
      </p:sp>
      <p:sp>
        <p:nvSpPr>
          <p:cNvPr id="12" name="Текст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cxnSp>
        <p:nvCxnSpPr>
          <p:cNvPr id="10" name="Прямая соединительная линия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6DB2FF79-BECB-4031-BC52-581D6361A187}" type="datetimeFigureOut">
              <a:rPr lang="ru-RU" smtClean="0"/>
              <a:pPr/>
              <a:t>25.10.2023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4C9A784E-A297-4DE0-9E26-08FDBD7CC976}" type="slidenum">
              <a:rPr lang="ru-RU" smtClean="0"/>
              <a:pPr/>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6DB2FF79-BECB-4031-BC52-581D6361A187}" type="datetimeFigureOut">
              <a:rPr lang="ru-RU" smtClean="0"/>
              <a:pPr/>
              <a:t>25.10.2023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C9A784E-A297-4DE0-9E26-08FDBD7CC976}"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9" name="Содержимое 28"/>
          <p:cNvSpPr>
            <a:spLocks noGrp="1"/>
          </p:cNvSpPr>
          <p:nvPr>
            <p:ph sz="quarter" idx="1"/>
          </p:nvPr>
        </p:nvSpPr>
        <p:spPr>
          <a:xfrm>
            <a:off x="457200" y="457200"/>
            <a:ext cx="6248400" cy="5715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 name="Текст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31" name="Заголовок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8" name="Дата 7"/>
          <p:cNvSpPr>
            <a:spLocks noGrp="1"/>
          </p:cNvSpPr>
          <p:nvPr>
            <p:ph type="dt" sz="half" idx="14"/>
          </p:nvPr>
        </p:nvSpPr>
        <p:spPr/>
        <p:txBody>
          <a:bodyPr/>
          <a:lstStyle/>
          <a:p>
            <a:fld id="{6DB2FF79-BECB-4031-BC52-581D6361A187}" type="datetimeFigureOut">
              <a:rPr lang="ru-RU" smtClean="0"/>
              <a:pPr/>
              <a:t>25.10.2023</a:t>
            </a:fld>
            <a:endParaRPr lang="ru-RU"/>
          </a:p>
        </p:txBody>
      </p:sp>
      <p:sp>
        <p:nvSpPr>
          <p:cNvPr id="9" name="Номер слайда 8"/>
          <p:cNvSpPr>
            <a:spLocks noGrp="1"/>
          </p:cNvSpPr>
          <p:nvPr>
            <p:ph type="sldNum" sz="quarter" idx="15"/>
          </p:nvPr>
        </p:nvSpPr>
        <p:spPr/>
        <p:txBody>
          <a:bodyPr/>
          <a:lstStyle/>
          <a:p>
            <a:fld id="{4C9A784E-A297-4DE0-9E26-08FDBD7CC976}" type="slidenum">
              <a:rPr lang="ru-RU" smtClean="0"/>
              <a:pPr/>
              <a:t>‹#›</a:t>
            </a:fld>
            <a:endParaRPr lang="ru-RU"/>
          </a:p>
        </p:txBody>
      </p:sp>
      <p:sp>
        <p:nvSpPr>
          <p:cNvPr id="10" name="Нижний колонтитул 9"/>
          <p:cNvSpPr>
            <a:spLocks noGrp="1"/>
          </p:cNvSpPr>
          <p:nvPr>
            <p:ph type="ftr" sz="quarter" idx="16"/>
          </p:nvPr>
        </p:nvSpPr>
        <p:spPr/>
        <p:txBody>
          <a:bodyPr/>
          <a:lstStyle/>
          <a:p>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ru-RU" smtClean="0"/>
              <a:t>Вставка рисунка</a:t>
            </a:r>
            <a:endParaRPr kumimoji="0" lang="en-US"/>
          </a:p>
        </p:txBody>
      </p:sp>
      <p:sp>
        <p:nvSpPr>
          <p:cNvPr id="4" name="Текст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8" name="Дата 7"/>
          <p:cNvSpPr>
            <a:spLocks noGrp="1"/>
          </p:cNvSpPr>
          <p:nvPr>
            <p:ph type="dt" sz="half" idx="10"/>
          </p:nvPr>
        </p:nvSpPr>
        <p:spPr/>
        <p:txBody>
          <a:bodyPr/>
          <a:lstStyle/>
          <a:p>
            <a:fld id="{6DB2FF79-BECB-4031-BC52-581D6361A187}" type="datetimeFigureOut">
              <a:rPr lang="ru-RU" smtClean="0"/>
              <a:pPr/>
              <a:t>25.10.2023</a:t>
            </a:fld>
            <a:endParaRPr lang="ru-RU"/>
          </a:p>
        </p:txBody>
      </p:sp>
      <p:sp>
        <p:nvSpPr>
          <p:cNvPr id="9" name="Номер слайда 8"/>
          <p:cNvSpPr>
            <a:spLocks noGrp="1"/>
          </p:cNvSpPr>
          <p:nvPr>
            <p:ph type="sldNum" sz="quarter" idx="11"/>
          </p:nvPr>
        </p:nvSpPr>
        <p:spPr/>
        <p:txBody>
          <a:bodyPr/>
          <a:lstStyle/>
          <a:p>
            <a:fld id="{4C9A784E-A297-4DE0-9E26-08FDBD7CC976}" type="slidenum">
              <a:rPr lang="ru-RU" smtClean="0"/>
              <a:pPr/>
              <a:t>‹#›</a:t>
            </a:fld>
            <a:endParaRPr lang="ru-RU"/>
          </a:p>
        </p:txBody>
      </p:sp>
      <p:sp>
        <p:nvSpPr>
          <p:cNvPr id="10" name="Нижний колонтитул 9"/>
          <p:cNvSpPr>
            <a:spLocks noGrp="1"/>
          </p:cNvSpPr>
          <p:nvPr>
            <p:ph type="ftr" sz="quarter" idx="12"/>
          </p:nvPr>
        </p:nvSpPr>
        <p:spPr/>
        <p:txBody>
          <a:bodyPr/>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Текст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6DB2FF79-BECB-4031-BC52-581D6361A187}" type="datetimeFigureOut">
              <a:rPr lang="ru-RU" smtClean="0"/>
              <a:pPr/>
              <a:t>25.10.2023</a:t>
            </a:fld>
            <a:endParaRPr lang="ru-RU"/>
          </a:p>
        </p:txBody>
      </p:sp>
      <p:sp>
        <p:nvSpPr>
          <p:cNvPr id="10" name="Нижний колонтитул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ru-RU"/>
          </a:p>
        </p:txBody>
      </p:sp>
      <p:sp>
        <p:nvSpPr>
          <p:cNvPr id="22" name="Номер слайда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4C9A784E-A297-4DE0-9E26-08FDBD7CC976}" type="slidenum">
              <a:rPr lang="ru-RU" smtClean="0"/>
              <a:pPr/>
              <a:t>‹#›</a:t>
            </a:fld>
            <a:endParaRPr lang="ru-RU"/>
          </a:p>
        </p:txBody>
      </p:sp>
      <p:sp>
        <p:nvSpPr>
          <p:cNvPr id="5" name="Заголовок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ru-RU" smtClean="0"/>
              <a:t>Образец заголовка</a:t>
            </a:r>
            <a:endParaRPr kumimoji="0"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image" Target="../media/image5.jpeg"/><Relationship Id="rId7" Type="http://schemas.openxmlformats.org/officeDocument/2006/relationships/image" Target="../media/image9.jpeg"/><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95536" y="0"/>
            <a:ext cx="8305800" cy="1981200"/>
          </a:xfrm>
        </p:spPr>
        <p:txBody>
          <a:bodyPr/>
          <a:lstStyle/>
          <a:p>
            <a:r>
              <a:rPr lang="uk-UA" dirty="0" smtClean="0"/>
              <a:t>Лабораторна робота 3</a:t>
            </a:r>
            <a:endParaRPr lang="ru-RU" dirty="0"/>
          </a:p>
        </p:txBody>
      </p:sp>
      <p:sp>
        <p:nvSpPr>
          <p:cNvPr id="48129" name="Rectangle 1"/>
          <p:cNvSpPr>
            <a:spLocks noChangeArrowheads="1"/>
          </p:cNvSpPr>
          <p:nvPr/>
        </p:nvSpPr>
        <p:spPr bwMode="auto">
          <a:xfrm>
            <a:off x="1475656" y="1844824"/>
            <a:ext cx="6066596" cy="138499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algn="ctr" fontAlgn="base">
              <a:spcBef>
                <a:spcPct val="0"/>
              </a:spcBef>
              <a:spcAft>
                <a:spcPct val="0"/>
              </a:spcAft>
            </a:pPr>
            <a:r>
              <a:rPr kumimoji="0" lang="ru-RU" sz="2800" b="0" i="0" u="none" strike="noStrike" cap="none" normalizeH="0" baseline="0" dirty="0" smtClean="0">
                <a:ln>
                  <a:noFill/>
                </a:ln>
                <a:effectLst/>
                <a:latin typeface="Times New Roman" pitchFamily="18" charset="0"/>
                <a:ea typeface="Calibri" pitchFamily="34" charset="0"/>
                <a:cs typeface="Times New Roman" pitchFamily="18" charset="0"/>
              </a:rPr>
              <a:t>СИСТЕМИ КОМУНІКАЦІЇ ТВАРИН.</a:t>
            </a:r>
          </a:p>
          <a:p>
            <a:pPr algn="ctr" fontAlgn="base">
              <a:spcBef>
                <a:spcPct val="0"/>
              </a:spcBef>
              <a:spcAft>
                <a:spcPct val="0"/>
              </a:spcAft>
            </a:pPr>
            <a:r>
              <a:rPr kumimoji="0" lang="ru-RU" sz="2800" b="0" i="0" u="none" strike="noStrike" cap="none" normalizeH="0" baseline="0" dirty="0" smtClean="0">
                <a:ln>
                  <a:noFill/>
                </a:ln>
                <a:effectLst/>
                <a:latin typeface="Times New Roman" pitchFamily="18" charset="0"/>
                <a:ea typeface="Calibri" pitchFamily="34" charset="0"/>
                <a:cs typeface="Times New Roman" pitchFamily="18" charset="0"/>
              </a:rPr>
              <a:t>ПРИКЛАДНА ЗООПСИХОЛОГІЯ</a:t>
            </a:r>
            <a:endParaRPr kumimoji="0" lang="ru-RU" sz="1200" b="0" i="0" u="none" strike="noStrike" cap="none" normalizeH="0" baseline="0" dirty="0" smtClean="0">
              <a:ln>
                <a:noFill/>
              </a:ln>
              <a:effectLst/>
              <a:latin typeface="Arial"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ru-RU" sz="2800" b="0" i="0" u="none" strike="noStrike" cap="none" normalizeH="0" baseline="0" dirty="0" smtClean="0">
              <a:ln>
                <a:noFill/>
              </a:ln>
              <a:effectLst/>
              <a:latin typeface="Arial" pitchFamily="34" charset="0"/>
              <a:cs typeface="Arial" pitchFamily="34" charset="0"/>
            </a:endParaRPr>
          </a:p>
        </p:txBody>
      </p:sp>
      <p:sp>
        <p:nvSpPr>
          <p:cNvPr id="15362" name="AutoShape 2" descr="Комунікація тварин - YouTub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15364" name="Picture 4" descr="Презентація до уроку на тему &quot;Комунікація тварин&quot; 7 клас"/>
          <p:cNvPicPr>
            <a:picLocks noChangeAspect="1" noChangeArrowheads="1"/>
          </p:cNvPicPr>
          <p:nvPr/>
        </p:nvPicPr>
        <p:blipFill>
          <a:blip r:embed="rId2" cstate="print"/>
          <a:srcRect/>
          <a:stretch>
            <a:fillRect/>
          </a:stretch>
        </p:blipFill>
        <p:spPr bwMode="auto">
          <a:xfrm>
            <a:off x="2123728" y="2852936"/>
            <a:ext cx="4860032" cy="3645025"/>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1259632" y="4005064"/>
          <a:ext cx="6312024" cy="1297177"/>
        </p:xfrm>
        <a:graphic>
          <a:graphicData uri="http://schemas.openxmlformats.org/drawingml/2006/table">
            <a:tbl>
              <a:tblPr/>
              <a:tblGrid>
                <a:gridCol w="318409"/>
                <a:gridCol w="1102627"/>
                <a:gridCol w="1199616"/>
                <a:gridCol w="1519301"/>
                <a:gridCol w="1265340"/>
                <a:gridCol w="906731"/>
              </a:tblGrid>
              <a:tr h="650101">
                <a:tc>
                  <a:txBody>
                    <a:bodyPr/>
                    <a:lstStyle/>
                    <a:p>
                      <a:pPr marL="69850">
                        <a:lnSpc>
                          <a:spcPts val="1590"/>
                        </a:lnSpc>
                        <a:spcAft>
                          <a:spcPts val="0"/>
                        </a:spcAft>
                      </a:pPr>
                      <a:r>
                        <a:rPr lang="uk-UA" sz="1400" dirty="0">
                          <a:latin typeface="Times New Roman"/>
                          <a:ea typeface="Times New Roman"/>
                          <a:cs typeface="Times New Roman"/>
                        </a:rPr>
                        <a:t>№</a:t>
                      </a:r>
                      <a:endParaRPr lang="ru-RU" sz="1100" dirty="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9850">
                        <a:lnSpc>
                          <a:spcPts val="1590"/>
                        </a:lnSpc>
                        <a:spcAft>
                          <a:spcPts val="0"/>
                        </a:spcAft>
                      </a:pPr>
                      <a:r>
                        <a:rPr lang="uk-UA" sz="1400" dirty="0">
                          <a:latin typeface="Times New Roman"/>
                          <a:ea typeface="Times New Roman"/>
                          <a:cs typeface="Times New Roman"/>
                        </a:rPr>
                        <a:t>Лабораторні</a:t>
                      </a:r>
                      <a:endParaRPr lang="ru-RU" sz="1100" dirty="0">
                        <a:latin typeface="Times New Roman"/>
                        <a:ea typeface="Times New Roman"/>
                        <a:cs typeface="Times New Roman"/>
                      </a:endParaRPr>
                    </a:p>
                    <a:p>
                      <a:pPr marL="69850">
                        <a:lnSpc>
                          <a:spcPts val="1525"/>
                        </a:lnSpc>
                        <a:spcBef>
                          <a:spcPts val="10"/>
                        </a:spcBef>
                        <a:spcAft>
                          <a:spcPts val="0"/>
                        </a:spcAft>
                      </a:pPr>
                      <a:r>
                        <a:rPr lang="uk-UA" sz="1400" dirty="0">
                          <a:latin typeface="Times New Roman"/>
                          <a:ea typeface="Times New Roman"/>
                          <a:cs typeface="Times New Roman"/>
                        </a:rPr>
                        <a:t>тварини</a:t>
                      </a:r>
                      <a:endParaRPr lang="ru-RU" sz="1100" dirty="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945">
                        <a:lnSpc>
                          <a:spcPts val="1590"/>
                        </a:lnSpc>
                        <a:spcAft>
                          <a:spcPts val="0"/>
                        </a:spcAft>
                        <a:tabLst>
                          <a:tab pos="519430" algn="l"/>
                        </a:tabLst>
                      </a:pPr>
                      <a:r>
                        <a:rPr lang="uk-UA" sz="1400">
                          <a:latin typeface="Times New Roman"/>
                          <a:ea typeface="Times New Roman"/>
                          <a:cs typeface="Times New Roman"/>
                        </a:rPr>
                        <a:t>Час	початку</a:t>
                      </a:r>
                      <a:endParaRPr lang="ru-RU" sz="1100">
                        <a:latin typeface="Times New Roman"/>
                        <a:ea typeface="Times New Roman"/>
                        <a:cs typeface="Times New Roman"/>
                      </a:endParaRPr>
                    </a:p>
                    <a:p>
                      <a:pPr marL="67945">
                        <a:lnSpc>
                          <a:spcPts val="1525"/>
                        </a:lnSpc>
                        <a:spcBef>
                          <a:spcPts val="10"/>
                        </a:spcBef>
                        <a:spcAft>
                          <a:spcPts val="0"/>
                        </a:spcAft>
                      </a:pPr>
                      <a:r>
                        <a:rPr lang="uk-UA" sz="1400">
                          <a:latin typeface="Times New Roman"/>
                          <a:ea typeface="Times New Roman"/>
                          <a:cs typeface="Times New Roman"/>
                        </a:rPr>
                        <a:t>експерименту</a:t>
                      </a:r>
                      <a:endParaRPr lang="ru-RU" sz="11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945">
                        <a:lnSpc>
                          <a:spcPts val="1590"/>
                        </a:lnSpc>
                        <a:spcAft>
                          <a:spcPts val="0"/>
                        </a:spcAft>
                        <a:tabLst>
                          <a:tab pos="553720" algn="l"/>
                        </a:tabLst>
                      </a:pPr>
                      <a:r>
                        <a:rPr lang="uk-UA" sz="1400">
                          <a:latin typeface="Times New Roman"/>
                          <a:ea typeface="Times New Roman"/>
                          <a:cs typeface="Times New Roman"/>
                        </a:rPr>
                        <a:t>Час	завершення</a:t>
                      </a:r>
                      <a:endParaRPr lang="ru-RU" sz="1100">
                        <a:latin typeface="Times New Roman"/>
                        <a:ea typeface="Times New Roman"/>
                        <a:cs typeface="Times New Roman"/>
                      </a:endParaRPr>
                    </a:p>
                    <a:p>
                      <a:pPr marL="67945">
                        <a:lnSpc>
                          <a:spcPts val="1525"/>
                        </a:lnSpc>
                        <a:spcBef>
                          <a:spcPts val="10"/>
                        </a:spcBef>
                        <a:spcAft>
                          <a:spcPts val="0"/>
                        </a:spcAft>
                      </a:pPr>
                      <a:r>
                        <a:rPr lang="uk-UA" sz="1400">
                          <a:latin typeface="Times New Roman"/>
                          <a:ea typeface="Times New Roman"/>
                          <a:cs typeface="Times New Roman"/>
                        </a:rPr>
                        <a:t>експерименту</a:t>
                      </a:r>
                      <a:endParaRPr lang="ru-RU" sz="11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945">
                        <a:lnSpc>
                          <a:spcPts val="1590"/>
                        </a:lnSpc>
                        <a:spcAft>
                          <a:spcPts val="0"/>
                        </a:spcAft>
                      </a:pPr>
                      <a:r>
                        <a:rPr lang="uk-UA" sz="1400">
                          <a:latin typeface="Times New Roman"/>
                          <a:ea typeface="Times New Roman"/>
                          <a:cs typeface="Times New Roman"/>
                        </a:rPr>
                        <a:t>Час</a:t>
                      </a:r>
                      <a:r>
                        <a:rPr lang="uk-UA" sz="1400" spc="-10">
                          <a:latin typeface="Times New Roman"/>
                          <a:ea typeface="Times New Roman"/>
                          <a:cs typeface="Times New Roman"/>
                        </a:rPr>
                        <a:t> </a:t>
                      </a:r>
                      <a:r>
                        <a:rPr lang="uk-UA" sz="1400">
                          <a:latin typeface="Times New Roman"/>
                          <a:ea typeface="Times New Roman"/>
                          <a:cs typeface="Times New Roman"/>
                        </a:rPr>
                        <a:t>дефекації/</a:t>
                      </a:r>
                      <a:endParaRPr lang="ru-RU" sz="1100">
                        <a:latin typeface="Times New Roman"/>
                        <a:ea typeface="Times New Roman"/>
                        <a:cs typeface="Times New Roman"/>
                      </a:endParaRPr>
                    </a:p>
                    <a:p>
                      <a:pPr marL="67945">
                        <a:lnSpc>
                          <a:spcPts val="1525"/>
                        </a:lnSpc>
                        <a:spcBef>
                          <a:spcPts val="10"/>
                        </a:spcBef>
                        <a:spcAft>
                          <a:spcPts val="0"/>
                        </a:spcAft>
                      </a:pPr>
                      <a:r>
                        <a:rPr lang="uk-UA" sz="1400">
                          <a:latin typeface="Times New Roman"/>
                          <a:ea typeface="Times New Roman"/>
                          <a:cs typeface="Times New Roman"/>
                        </a:rPr>
                        <a:t>уринації</a:t>
                      </a:r>
                      <a:endParaRPr lang="ru-RU" sz="11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9850">
                        <a:lnSpc>
                          <a:spcPts val="1590"/>
                        </a:lnSpc>
                        <a:spcAft>
                          <a:spcPts val="0"/>
                        </a:spcAft>
                      </a:pPr>
                      <a:r>
                        <a:rPr lang="uk-UA" sz="1400">
                          <a:latin typeface="Times New Roman"/>
                          <a:ea typeface="Times New Roman"/>
                          <a:cs typeface="Times New Roman"/>
                        </a:rPr>
                        <a:t>Зміни</a:t>
                      </a:r>
                      <a:endParaRPr lang="ru-RU" sz="1100">
                        <a:latin typeface="Times New Roman"/>
                        <a:ea typeface="Times New Roman"/>
                        <a:cs typeface="Times New Roman"/>
                      </a:endParaRPr>
                    </a:p>
                    <a:p>
                      <a:pPr marL="69850">
                        <a:lnSpc>
                          <a:spcPts val="1525"/>
                        </a:lnSpc>
                        <a:spcBef>
                          <a:spcPts val="10"/>
                        </a:spcBef>
                        <a:spcAft>
                          <a:spcPts val="0"/>
                        </a:spcAft>
                      </a:pPr>
                      <a:r>
                        <a:rPr lang="uk-UA" sz="1400">
                          <a:latin typeface="Times New Roman"/>
                          <a:ea typeface="Times New Roman"/>
                          <a:cs typeface="Times New Roman"/>
                        </a:rPr>
                        <a:t>поведінки</a:t>
                      </a:r>
                      <a:endParaRPr lang="ru-RU" sz="11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3538">
                <a:tc>
                  <a:txBody>
                    <a:bodyPr/>
                    <a:lstStyle/>
                    <a:p>
                      <a:pPr marL="69850">
                        <a:lnSpc>
                          <a:spcPts val="1505"/>
                        </a:lnSpc>
                        <a:spcAft>
                          <a:spcPts val="0"/>
                        </a:spcAft>
                      </a:pPr>
                      <a:r>
                        <a:rPr lang="uk-UA" sz="1400">
                          <a:latin typeface="Times New Roman"/>
                          <a:ea typeface="Times New Roman"/>
                          <a:cs typeface="Times New Roman"/>
                        </a:rPr>
                        <a:t>1</a:t>
                      </a:r>
                      <a:endParaRPr lang="ru-RU" sz="11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uk-UA" sz="1200" dirty="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uk-UA" sz="12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uk-UA" sz="12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uk-UA" sz="12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uk-UA" sz="12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3538">
                <a:tc>
                  <a:txBody>
                    <a:bodyPr/>
                    <a:lstStyle/>
                    <a:p>
                      <a:pPr marL="69850">
                        <a:lnSpc>
                          <a:spcPts val="1510"/>
                        </a:lnSpc>
                        <a:spcAft>
                          <a:spcPts val="0"/>
                        </a:spcAft>
                      </a:pPr>
                      <a:r>
                        <a:rPr lang="uk-UA" sz="1400">
                          <a:latin typeface="Times New Roman"/>
                          <a:ea typeface="Times New Roman"/>
                          <a:cs typeface="Times New Roman"/>
                        </a:rPr>
                        <a:t>2</a:t>
                      </a:r>
                      <a:endParaRPr lang="ru-RU" sz="11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uk-UA" sz="12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uk-UA" sz="12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uk-UA" sz="12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uk-UA" sz="12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uk-UA" sz="1200" dirty="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9393" name="Rectangle 1"/>
          <p:cNvSpPr>
            <a:spLocks noChangeArrowheads="1"/>
          </p:cNvSpPr>
          <p:nvPr/>
        </p:nvSpPr>
        <p:spPr bwMode="auto">
          <a:xfrm>
            <a:off x="0" y="436021"/>
            <a:ext cx="9144000"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just" defTabSz="914400" rtl="0" eaLnBrk="1" fontAlgn="base" latinLnBrk="0" hangingPunct="1">
              <a:lnSpc>
                <a:spcPct val="100000"/>
              </a:lnSpc>
              <a:spcBef>
                <a:spcPct val="0"/>
              </a:spcBef>
              <a:spcAft>
                <a:spcPct val="0"/>
              </a:spcAft>
              <a:buClrTx/>
              <a:buSzTx/>
              <a:buFontTx/>
              <a:buNone/>
              <a:tabLst>
                <a:tab pos="554038" algn="l"/>
              </a:tabLst>
            </a:pPr>
            <a:r>
              <a:rPr kumimoji="0" lang="uk-UA" sz="1600" b="0" i="1"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Результати досліджень: </a:t>
            </a:r>
            <a:r>
              <a:rPr kumimoji="0" lang="uk-UA"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 результатах досліджень описати свої спостереження за поведінковими реакціями тварини та заповнити </a:t>
            </a:r>
            <a:r>
              <a:rPr kumimoji="0" lang="uk-UA"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таблицю. </a:t>
            </a:r>
            <a:r>
              <a:rPr kumimoji="0" lang="uk-UA"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Провести аналіз рухової активності тварин, спрямованої на пристосування до конкретних умов зовнішнього середовища, що дає можливість одержати максимально цілісне уявлення про психічні функції, процеси, стани, мотивації та здібності тварин. Описати зміни у процесі знаходження шляху лабораторними тваринами до цільового об’єкта, який безпосередньо не сприймається (корм, притулок тощо)</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554038" algn="l"/>
              </a:tabLst>
            </a:pPr>
            <a:r>
              <a:rPr kumimoji="0" lang="uk-UA"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У </a:t>
            </a:r>
            <a:r>
              <a:rPr kumimoji="0" lang="uk-UA"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процесі ознайомлення із методом лабіринту для дослідження поведінки лабораторних тварин переконатися у тому, що умовні рефлекси у тварин виробляються на основі безумовних рефлексів при багаторазовому поєднанні дії умовного подразника із дією безумовного подразника за умови випереджання дії умовного подразника на декілька секунд (від 1 с до 40 с) від дії безумовного подразника.</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554038" algn="l"/>
              </a:tabLst>
            </a:pPr>
            <a:r>
              <a:rPr kumimoji="0" lang="uk-UA" sz="1600" b="0" i="1"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Висновки:</a:t>
            </a:r>
            <a:r>
              <a:rPr kumimoji="0" lang="uk-UA" sz="16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роблять на підставі аналізу отриманих результатів експериментальних досліджень.</a:t>
            </a:r>
            <a:endParaRPr kumimoji="0" lang="uk-UA" sz="1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3568" y="332656"/>
            <a:ext cx="8460432" cy="646331"/>
          </a:xfrm>
          <a:prstGeom prst="rect">
            <a:avLst/>
          </a:prstGeom>
        </p:spPr>
        <p:txBody>
          <a:bodyPr wrap="square">
            <a:spAutoFit/>
          </a:bodyPr>
          <a:lstStyle/>
          <a:p>
            <a:r>
              <a:rPr lang="uk-UA" b="1" dirty="0">
                <a:latin typeface="Times New Roman" pitchFamily="18" charset="0"/>
                <a:cs typeface="Times New Roman" pitchFamily="18" charset="0"/>
              </a:rPr>
              <a:t>Робота 1. Експериментальне дослідження поведінки тварин методом</a:t>
            </a:r>
            <a:endParaRPr lang="ru-RU" b="1" dirty="0">
              <a:latin typeface="Times New Roman" pitchFamily="18" charset="0"/>
              <a:cs typeface="Times New Roman" pitchFamily="18" charset="0"/>
            </a:endParaRPr>
          </a:p>
          <a:p>
            <a:r>
              <a:rPr lang="uk-UA" b="1" dirty="0">
                <a:latin typeface="Times New Roman" pitchFamily="18" charset="0"/>
                <a:cs typeface="Times New Roman" pitchFamily="18" charset="0"/>
              </a:rPr>
              <a:t>«проблемного ящика»</a:t>
            </a:r>
            <a:endParaRPr lang="ru-RU" b="1" dirty="0">
              <a:latin typeface="Times New Roman" pitchFamily="18" charset="0"/>
              <a:cs typeface="Times New Roman" pitchFamily="18" charset="0"/>
            </a:endParaRPr>
          </a:p>
        </p:txBody>
      </p:sp>
      <p:sp>
        <p:nvSpPr>
          <p:cNvPr id="60417" name="Rectangle 1"/>
          <p:cNvSpPr>
            <a:spLocks noChangeArrowheads="1"/>
          </p:cNvSpPr>
          <p:nvPr/>
        </p:nvSpPr>
        <p:spPr bwMode="auto">
          <a:xfrm>
            <a:off x="0" y="992828"/>
            <a:ext cx="9144000" cy="6167963"/>
          </a:xfrm>
          <a:prstGeom prst="rect">
            <a:avLst/>
          </a:prstGeom>
          <a:noFill/>
          <a:ln w="9525">
            <a:noFill/>
            <a:miter lim="800000"/>
            <a:headEnd/>
            <a:tailEnd/>
          </a:ln>
          <a:effectLst/>
        </p:spPr>
        <p:txBody>
          <a:bodyPr vert="horz" wrap="square" lIns="825240" tIns="482448" rIns="279312" bIns="749064" numCol="1" anchor="ctr" anchorCtr="0" compatLnSpc="1">
            <a:prstTxWarp prst="textNoShape">
              <a:avLst/>
            </a:prstTxWarp>
            <a:spAutoFit/>
          </a:bodyPr>
          <a:lstStyle/>
          <a:p>
            <a:pPr marL="0" marR="0" lvl="0" indent="449263" algn="just" defTabSz="914400" rtl="0" eaLnBrk="1" fontAlgn="base" latinLnBrk="0" hangingPunct="1">
              <a:lnSpc>
                <a:spcPct val="100000"/>
              </a:lnSpc>
              <a:spcBef>
                <a:spcPct val="0"/>
              </a:spcBef>
              <a:spcAft>
                <a:spcPct val="0"/>
              </a:spcAft>
              <a:buClrTx/>
              <a:buSzTx/>
              <a:buFontTx/>
              <a:buNone/>
              <a:tabLst/>
            </a:pPr>
            <a:r>
              <a:rPr kumimoji="0" lang="uk-UA"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Одним з дослідників поведінки тварин з об'єктивних позицій був американський психолог Едвард </a:t>
            </a:r>
            <a:r>
              <a:rPr kumimoji="0" lang="uk-UA" sz="16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Торндайк</a:t>
            </a:r>
            <a:r>
              <a:rPr kumimoji="0" lang="uk-UA"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(1874-1949). </a:t>
            </a:r>
            <a:r>
              <a:rPr kumimoji="0" lang="uk-UA" sz="16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Торндайк</a:t>
            </a:r>
            <a:r>
              <a:rPr kumimoji="0" lang="uk-UA"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використовував інструментальні методи зоопсихології – розроблений ним самим</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uk-UA"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«проблемний ящик» для вивчення поведінки тварин в проблемних ситуаціях. По суті він намагався перевірити в лабораторних умовах утвердження Дарвіна, що тварини можуть формувати нові адаптивні способи поведінки, потрапивши в</a:t>
            </a:r>
            <a:r>
              <a:rPr kumimoji="0" lang="uk-UA" sz="1600" b="0"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проблемну ситуацію. Проблемною вважалася ситуація, в якій голодне тварина бачило і нюхати їжу, але їжа була йому недоступна, так як дверцята в клітці була закрита. </a:t>
            </a:r>
            <a:r>
              <a:rPr kumimoji="0" lang="uk-UA" sz="16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Торндайк</a:t>
            </a:r>
            <a:r>
              <a:rPr kumimoji="0" lang="uk-UA"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вважав, що даний тип ситуації найбільш часто зустрічається в природному середовищі існування і провокує формування нових видів поведінки. Його цікавили закономірності і тимчасова динаміка формування нового поведінки, і цей процес він назвав навчанням. Його випробуваними були 13 кішок, дві з яких відрізнялися особливою поведінкою: у них був відсутній період хаотичного поведінки, і вони не прагнули вирватися з клітки.</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uk-UA" sz="1600" b="0" i="1"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Мета роботи:</a:t>
            </a:r>
            <a:r>
              <a:rPr kumimoji="0" lang="uk-UA" sz="16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ознайомитися із інструментальним методом «проблемного ящика» для дослідження поведінки тварин.</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uk-UA" sz="1600" b="0" i="1"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Завдання роботи:</a:t>
            </a:r>
            <a:r>
              <a:rPr kumimoji="0" lang="uk-UA" sz="16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експериментально відтворити знаходження можливості виходу з ящика або проникнення до нього шляхом відкривання більш менш складних замикальних пристосувань.</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uk-UA" sz="1600" b="0" i="1"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Матеріальне забезпечення:</a:t>
            </a:r>
            <a:r>
              <a:rPr kumimoji="0" lang="uk-UA" sz="16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голуби, кролики, дрібні тварини (кіт, собака), набір «проблемний ящик», корм.</a:t>
            </a:r>
            <a:endParaRPr kumimoji="0" lang="uk-UA" sz="1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404664"/>
            <a:ext cx="9144000" cy="5940088"/>
          </a:xfrm>
          <a:prstGeom prst="rect">
            <a:avLst/>
          </a:prstGeom>
        </p:spPr>
        <p:txBody>
          <a:bodyPr wrap="square">
            <a:spAutoFit/>
          </a:bodyPr>
          <a:lstStyle/>
          <a:p>
            <a:pPr algn="just"/>
            <a:r>
              <a:rPr lang="uk-UA" i="1" u="sng" dirty="0">
                <a:latin typeface="Times New Roman" pitchFamily="18" charset="0"/>
                <a:cs typeface="Times New Roman" pitchFamily="18" charset="0"/>
              </a:rPr>
              <a:t>Хід роботи</a:t>
            </a:r>
            <a:r>
              <a:rPr lang="uk-UA" i="1" dirty="0">
                <a:latin typeface="Times New Roman" pitchFamily="18" charset="0"/>
                <a:cs typeface="Times New Roman" pitchFamily="18" charset="0"/>
              </a:rPr>
              <a:t>. </a:t>
            </a:r>
            <a:r>
              <a:rPr lang="uk-UA" dirty="0">
                <a:latin typeface="Times New Roman" pitchFamily="18" charset="0"/>
                <a:cs typeface="Times New Roman" pitchFamily="18" charset="0"/>
              </a:rPr>
              <a:t>У досліді використовувати тварин, витриманих на голодній дієті протягом 1 доби. Перед початком експерименту ознайомитися з методами фіксації та правилами етичної поведінки з тваринами. Тварину поміщають у</a:t>
            </a:r>
            <a:endParaRPr lang="ru-RU" dirty="0">
              <a:latin typeface="Times New Roman" pitchFamily="18" charset="0"/>
              <a:cs typeface="Times New Roman" pitchFamily="18" charset="0"/>
            </a:endParaRPr>
          </a:p>
          <a:p>
            <a:pPr algn="just"/>
            <a:r>
              <a:rPr lang="uk-UA" dirty="0">
                <a:latin typeface="Times New Roman" pitchFamily="18" charset="0"/>
                <a:cs typeface="Times New Roman" pitchFamily="18" charset="0"/>
              </a:rPr>
              <a:t>«проблемний ящик» (рис</a:t>
            </a:r>
            <a:r>
              <a:rPr lang="uk-UA" dirty="0" smtClean="0">
                <a:latin typeface="Times New Roman" pitchFamily="18" charset="0"/>
                <a:cs typeface="Times New Roman" pitchFamily="18" charset="0"/>
              </a:rPr>
              <a:t>.) </a:t>
            </a:r>
            <a:r>
              <a:rPr lang="uk-UA" dirty="0">
                <a:latin typeface="Times New Roman" pitchFamily="18" charset="0"/>
                <a:cs typeface="Times New Roman" pitchFamily="18" charset="0"/>
              </a:rPr>
              <a:t>та залишають на деякий час (до 5 </a:t>
            </a:r>
            <a:r>
              <a:rPr lang="uk-UA" dirty="0" err="1">
                <a:latin typeface="Times New Roman" pitchFamily="18" charset="0"/>
                <a:cs typeface="Times New Roman" pitchFamily="18" charset="0"/>
              </a:rPr>
              <a:t>хв</a:t>
            </a:r>
            <a:r>
              <a:rPr lang="uk-UA" dirty="0">
                <a:latin typeface="Times New Roman" pitchFamily="18" charset="0"/>
                <a:cs typeface="Times New Roman" pitchFamily="18" charset="0"/>
              </a:rPr>
              <a:t>) у спокої для адаптації та пригнічення внаслідок переляку пасивно оборонної реакції. Після адаптаційного періоду починають експеримент. Тварина, поміщена в ящик, для того, щоб вийти, повинна навчитися відкривати замок. Дверцята коробки зачиняються кількома замками. Щоб відкрити дверцята, тварина повинна потягти за важіль або за ланцюжок, натискати на засувку чи тягти за пружину, а іноді виконати кілька послідовних дій, для того, щоб відкрити дверцята клітки і одержати назовні їжу. Передня стінка клітки має бути з великими вертикальними щілинами, щоб тварина могла бачити їжу. Корм потрібно поставити перед ящиком - в якості нагороди за успішний вихід. Спочатку тварина демонструє хаотичну поведінку, оглядає, обнюхує, просовує лапи крізь щілину, дряпає дверцята, щоб дістатися до їжі. Згодом випадково вона здійснює необхідну інструментальну рухову реакцію та </a:t>
            </a:r>
            <a:r>
              <a:rPr lang="uk-UA" dirty="0" err="1">
                <a:latin typeface="Times New Roman" pitchFamily="18" charset="0"/>
                <a:cs typeface="Times New Roman" pitchFamily="18" charset="0"/>
              </a:rPr>
              <a:t>зноходить</a:t>
            </a:r>
            <a:r>
              <a:rPr lang="uk-UA" dirty="0">
                <a:latin typeface="Times New Roman" pitchFamily="18" charset="0"/>
                <a:cs typeface="Times New Roman" pitchFamily="18" charset="0"/>
              </a:rPr>
              <a:t> правильний спосіб поведінки і відкриває дверцята. Необхідно реєструвати час, який було витрачено </a:t>
            </a:r>
            <a:r>
              <a:rPr lang="uk-UA" dirty="0" smtClean="0">
                <a:latin typeface="Times New Roman" pitchFamily="18" charset="0"/>
                <a:cs typeface="Times New Roman" pitchFamily="18" charset="0"/>
              </a:rPr>
              <a:t>від моменту </a:t>
            </a:r>
            <a:r>
              <a:rPr lang="uk-UA" dirty="0">
                <a:latin typeface="Times New Roman" pitchFamily="18" charset="0"/>
                <a:cs typeface="Times New Roman" pitchFamily="18" charset="0"/>
              </a:rPr>
              <a:t>поміщення тварини в клітку до її успішного виходу. У процесі проведення </a:t>
            </a:r>
            <a:r>
              <a:rPr lang="uk-UA" dirty="0" smtClean="0">
                <a:latin typeface="Times New Roman" pitchFamily="18" charset="0"/>
                <a:cs typeface="Times New Roman" pitchFamily="18" charset="0"/>
              </a:rPr>
              <a:t>експерименту </a:t>
            </a:r>
            <a:r>
              <a:rPr lang="uk-UA" dirty="0">
                <a:latin typeface="Times New Roman" pitchFamily="18" charset="0"/>
                <a:cs typeface="Times New Roman" pitchFamily="18" charset="0"/>
              </a:rPr>
              <a:t>відмічають та реєструють усі зміни поведінки, які спостерігаються. Також реєструють час, коли у тварини відбувалася </a:t>
            </a:r>
            <a:r>
              <a:rPr lang="uk-UA" dirty="0" err="1">
                <a:latin typeface="Times New Roman" pitchFamily="18" charset="0"/>
                <a:cs typeface="Times New Roman" pitchFamily="18" charset="0"/>
              </a:rPr>
              <a:t>уринація</a:t>
            </a:r>
            <a:r>
              <a:rPr lang="uk-UA" dirty="0">
                <a:latin typeface="Times New Roman" pitchFamily="18" charset="0"/>
                <a:cs typeface="Times New Roman" pitchFamily="18" charset="0"/>
              </a:rPr>
              <a:t> чи дефекація. Після тестування кожної тварини «проблемний ящик» промивається і висушується для усунення запахів.</a:t>
            </a:r>
            <a:endParaRPr lang="ru-RU" dirty="0">
              <a:latin typeface="Times New Roman" pitchFamily="18" charset="0"/>
              <a:cs typeface="Times New Roman" pitchFamily="18" charset="0"/>
            </a:endParaRPr>
          </a:p>
          <a:p>
            <a:pPr algn="just"/>
            <a:endParaRPr lang="ru-RU" sz="2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1"/>
          <p:cNvSpPr>
            <a:spLocks noChangeArrowheads="1"/>
          </p:cNvSpPr>
          <p:nvPr/>
        </p:nvSpPr>
        <p:spPr bwMode="auto">
          <a:xfrm>
            <a:off x="2627784" y="5733256"/>
            <a:ext cx="4124783"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Рис. . Експериментальний «проблемний ящик»</a:t>
            </a:r>
            <a:endParaRPr kumimoji="0" lang="uk-UA"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3" name="image10.jpeg"/>
          <p:cNvPicPr/>
          <p:nvPr/>
        </p:nvPicPr>
        <p:blipFill>
          <a:blip r:embed="rId2" cstate="print"/>
          <a:stretch>
            <a:fillRect/>
          </a:stretch>
        </p:blipFill>
        <p:spPr>
          <a:xfrm>
            <a:off x="1259632" y="332656"/>
            <a:ext cx="6810300" cy="4483100"/>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7017306"/>
          </a:xfrm>
          <a:prstGeom prst="rect">
            <a:avLst/>
          </a:prstGeom>
        </p:spPr>
        <p:txBody>
          <a:bodyPr wrap="square">
            <a:spAutoFit/>
          </a:bodyPr>
          <a:lstStyle/>
          <a:p>
            <a:pPr algn="just"/>
            <a:r>
              <a:rPr lang="uk-UA" dirty="0"/>
              <a:t>Метод «проблемного ящика» дає можливість спостерігати за поведінкою тварини та проводити навчання (виробити інструментальний умовний рефлекс). З цією метою вищеописані дії необхідно повторити ще кілька разів, кожного разу відмічаючи час початку і завершення експерименту. Адже, при першій спробі правильність поведінки виявляється випадково.</a:t>
            </a:r>
            <a:endParaRPr lang="ru-RU" dirty="0"/>
          </a:p>
          <a:p>
            <a:pPr algn="just"/>
            <a:r>
              <a:rPr lang="uk-UA" dirty="0"/>
              <a:t>У даному експерименті можна використовував кількісні вимірювання навчання, тобто записувати кількість проявів неправильної поведінки - тих дій, які не вели до необхідного результату. Після серії спроб неправильної поведінки ставало рідшим. При наступних спробах випадкове поводження зустрічається все рідше - і врешті-решт досягається повне навчання. При наступних спробах дії тварини поступово концентрувалися навколо замикального механізму, так що інша активність з часом зовсім припинялася. Після цього тварина починає діяти правильно з самого початкового моменту, як тільки її поміщають в ящик. Експериментатор в кожній спробі реєструє час, необхідний тварині для виконання завдання по добуванню їжі. З кожною черговою спробою тварина витрачає все менше часу для звільнення з клітки. Увесь цей процес можна зобразити графічно у вигляді так званої </a:t>
            </a:r>
            <a:r>
              <a:rPr lang="uk-UA" dirty="0" err="1"/>
              <a:t>“кривої</a:t>
            </a:r>
            <a:r>
              <a:rPr lang="uk-UA" dirty="0"/>
              <a:t> </a:t>
            </a:r>
            <a:r>
              <a:rPr lang="uk-UA" dirty="0" err="1"/>
              <a:t>навчання”</a:t>
            </a:r>
            <a:r>
              <a:rPr lang="uk-UA" dirty="0"/>
              <a:t>, де на абсцисі відкладаються порядкові номери спроб, а на ординаті - час розв`язання завдання в кожній спробі. За результатами проведених досліджень </a:t>
            </a:r>
            <a:r>
              <a:rPr lang="uk-UA" dirty="0" err="1"/>
              <a:t>“криві</a:t>
            </a:r>
            <a:r>
              <a:rPr lang="uk-UA" dirty="0"/>
              <a:t> </a:t>
            </a:r>
            <a:r>
              <a:rPr lang="uk-UA" dirty="0" err="1"/>
              <a:t>навчання”</a:t>
            </a:r>
            <a:r>
              <a:rPr lang="uk-UA" dirty="0"/>
              <a:t> мають дві характерні особливості: поступовість зниження, тобто необхідність застосування численних спроб для розв`язання завдання, та наявність хаотичних стрибків кривої угору та униз, що свідчить про різний час розв`язання завдання у кожній спробі. Можна зробити висновок, що навчання відбувається за методом </a:t>
            </a:r>
            <a:r>
              <a:rPr lang="uk-UA" dirty="0" err="1"/>
              <a:t>“спроб</a:t>
            </a:r>
            <a:r>
              <a:rPr lang="uk-UA" dirty="0"/>
              <a:t> і </a:t>
            </a:r>
            <a:r>
              <a:rPr lang="uk-UA" dirty="0" err="1"/>
              <a:t>помилок”</a:t>
            </a:r>
            <a:r>
              <a:rPr lang="uk-UA" dirty="0"/>
              <a:t>, внаслідок чого утворюються асоціативні зв`язки в мозку. З усіх випадкових дій тварини асоціативним зв`язком фіксуються лише такі, які приводять до позитивного розв`язання завдання.</a:t>
            </a:r>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971600" y="4293096"/>
          <a:ext cx="6096001" cy="1388369"/>
        </p:xfrm>
        <a:graphic>
          <a:graphicData uri="http://schemas.openxmlformats.org/drawingml/2006/table">
            <a:tbl>
              <a:tblPr/>
              <a:tblGrid>
                <a:gridCol w="307636"/>
                <a:gridCol w="999971"/>
                <a:gridCol w="1158413"/>
                <a:gridCol w="1462966"/>
                <a:gridCol w="1291578"/>
                <a:gridCol w="875437"/>
              </a:tblGrid>
              <a:tr h="396413">
                <a:tc>
                  <a:txBody>
                    <a:bodyPr/>
                    <a:lstStyle/>
                    <a:p>
                      <a:pPr marL="69850">
                        <a:lnSpc>
                          <a:spcPts val="1575"/>
                        </a:lnSpc>
                        <a:spcAft>
                          <a:spcPts val="0"/>
                        </a:spcAft>
                      </a:pPr>
                      <a:r>
                        <a:rPr lang="uk-UA" sz="1400">
                          <a:latin typeface="Times New Roman"/>
                          <a:ea typeface="Times New Roman"/>
                          <a:cs typeface="Times New Roman"/>
                        </a:rPr>
                        <a:t>№</a:t>
                      </a:r>
                      <a:endParaRPr lang="ru-RU" sz="11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9850">
                        <a:lnSpc>
                          <a:spcPts val="1575"/>
                        </a:lnSpc>
                        <a:spcAft>
                          <a:spcPts val="0"/>
                        </a:spcAft>
                      </a:pPr>
                      <a:r>
                        <a:rPr lang="uk-UA" sz="1400">
                          <a:latin typeface="Times New Roman"/>
                          <a:ea typeface="Times New Roman"/>
                          <a:cs typeface="Times New Roman"/>
                        </a:rPr>
                        <a:t>Вид</a:t>
                      </a:r>
                      <a:endParaRPr lang="ru-RU" sz="1100">
                        <a:latin typeface="Times New Roman"/>
                        <a:ea typeface="Times New Roman"/>
                        <a:cs typeface="Times New Roman"/>
                      </a:endParaRPr>
                    </a:p>
                    <a:p>
                      <a:pPr marL="69850">
                        <a:lnSpc>
                          <a:spcPts val="1545"/>
                        </a:lnSpc>
                        <a:spcAft>
                          <a:spcPts val="0"/>
                        </a:spcAft>
                      </a:pPr>
                      <a:r>
                        <a:rPr lang="uk-UA" sz="1400">
                          <a:latin typeface="Times New Roman"/>
                          <a:ea typeface="Times New Roman"/>
                          <a:cs typeface="Times New Roman"/>
                        </a:rPr>
                        <a:t>тварини</a:t>
                      </a:r>
                      <a:endParaRPr lang="ru-RU" sz="11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9850">
                        <a:lnSpc>
                          <a:spcPts val="1575"/>
                        </a:lnSpc>
                        <a:spcAft>
                          <a:spcPts val="0"/>
                        </a:spcAft>
                        <a:tabLst>
                          <a:tab pos="520700" algn="l"/>
                        </a:tabLst>
                      </a:pPr>
                      <a:r>
                        <a:rPr lang="uk-UA" sz="1400">
                          <a:latin typeface="Times New Roman"/>
                          <a:ea typeface="Times New Roman"/>
                          <a:cs typeface="Times New Roman"/>
                        </a:rPr>
                        <a:t>Час	початку</a:t>
                      </a:r>
                      <a:endParaRPr lang="ru-RU" sz="1100">
                        <a:latin typeface="Times New Roman"/>
                        <a:ea typeface="Times New Roman"/>
                        <a:cs typeface="Times New Roman"/>
                      </a:endParaRPr>
                    </a:p>
                    <a:p>
                      <a:pPr marL="69850">
                        <a:lnSpc>
                          <a:spcPts val="1545"/>
                        </a:lnSpc>
                        <a:spcAft>
                          <a:spcPts val="0"/>
                        </a:spcAft>
                      </a:pPr>
                      <a:r>
                        <a:rPr lang="uk-UA" sz="1400">
                          <a:latin typeface="Times New Roman"/>
                          <a:ea typeface="Times New Roman"/>
                          <a:cs typeface="Times New Roman"/>
                        </a:rPr>
                        <a:t>експерименту</a:t>
                      </a:r>
                      <a:endParaRPr lang="ru-RU" sz="11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0485">
                        <a:lnSpc>
                          <a:spcPts val="1575"/>
                        </a:lnSpc>
                        <a:spcAft>
                          <a:spcPts val="0"/>
                        </a:spcAft>
                        <a:tabLst>
                          <a:tab pos="551815" algn="l"/>
                        </a:tabLst>
                      </a:pPr>
                      <a:r>
                        <a:rPr lang="uk-UA" sz="1400">
                          <a:latin typeface="Times New Roman"/>
                          <a:ea typeface="Times New Roman"/>
                          <a:cs typeface="Times New Roman"/>
                        </a:rPr>
                        <a:t>Час	завершення</a:t>
                      </a:r>
                      <a:endParaRPr lang="ru-RU" sz="1100">
                        <a:latin typeface="Times New Roman"/>
                        <a:ea typeface="Times New Roman"/>
                        <a:cs typeface="Times New Roman"/>
                      </a:endParaRPr>
                    </a:p>
                    <a:p>
                      <a:pPr marL="70485">
                        <a:lnSpc>
                          <a:spcPts val="1545"/>
                        </a:lnSpc>
                        <a:spcAft>
                          <a:spcPts val="0"/>
                        </a:spcAft>
                      </a:pPr>
                      <a:r>
                        <a:rPr lang="uk-UA" sz="1400">
                          <a:latin typeface="Times New Roman"/>
                          <a:ea typeface="Times New Roman"/>
                          <a:cs typeface="Times New Roman"/>
                        </a:rPr>
                        <a:t>експерименту</a:t>
                      </a:r>
                      <a:endParaRPr lang="ru-RU" sz="11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9850">
                        <a:lnSpc>
                          <a:spcPts val="1575"/>
                        </a:lnSpc>
                        <a:spcAft>
                          <a:spcPts val="0"/>
                        </a:spcAft>
                      </a:pPr>
                      <a:r>
                        <a:rPr lang="uk-UA" sz="1400">
                          <a:latin typeface="Times New Roman"/>
                          <a:ea typeface="Times New Roman"/>
                          <a:cs typeface="Times New Roman"/>
                        </a:rPr>
                        <a:t>Час</a:t>
                      </a:r>
                      <a:r>
                        <a:rPr lang="uk-UA" sz="1400" spc="-10">
                          <a:latin typeface="Times New Roman"/>
                          <a:ea typeface="Times New Roman"/>
                          <a:cs typeface="Times New Roman"/>
                        </a:rPr>
                        <a:t> </a:t>
                      </a:r>
                      <a:r>
                        <a:rPr lang="uk-UA" sz="1400">
                          <a:latin typeface="Times New Roman"/>
                          <a:ea typeface="Times New Roman"/>
                          <a:cs typeface="Times New Roman"/>
                        </a:rPr>
                        <a:t>дефекації/</a:t>
                      </a:r>
                      <a:endParaRPr lang="ru-RU" sz="1100">
                        <a:latin typeface="Times New Roman"/>
                        <a:ea typeface="Times New Roman"/>
                        <a:cs typeface="Times New Roman"/>
                      </a:endParaRPr>
                    </a:p>
                    <a:p>
                      <a:pPr marL="69850">
                        <a:lnSpc>
                          <a:spcPts val="1545"/>
                        </a:lnSpc>
                        <a:spcAft>
                          <a:spcPts val="0"/>
                        </a:spcAft>
                      </a:pPr>
                      <a:r>
                        <a:rPr lang="uk-UA" sz="1400">
                          <a:latin typeface="Times New Roman"/>
                          <a:ea typeface="Times New Roman"/>
                          <a:cs typeface="Times New Roman"/>
                        </a:rPr>
                        <a:t>уринації</a:t>
                      </a:r>
                      <a:endParaRPr lang="ru-RU" sz="11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a:lnSpc>
                          <a:spcPts val="1575"/>
                        </a:lnSpc>
                        <a:spcAft>
                          <a:spcPts val="0"/>
                        </a:spcAft>
                      </a:pPr>
                      <a:r>
                        <a:rPr lang="uk-UA" sz="1400">
                          <a:latin typeface="Times New Roman"/>
                          <a:ea typeface="Times New Roman"/>
                          <a:cs typeface="Times New Roman"/>
                        </a:rPr>
                        <a:t>Зміни</a:t>
                      </a:r>
                      <a:endParaRPr lang="ru-RU" sz="1100">
                        <a:latin typeface="Times New Roman"/>
                        <a:ea typeface="Times New Roman"/>
                        <a:cs typeface="Times New Roman"/>
                      </a:endParaRPr>
                    </a:p>
                    <a:p>
                      <a:pPr marL="71755">
                        <a:lnSpc>
                          <a:spcPts val="1545"/>
                        </a:lnSpc>
                        <a:spcAft>
                          <a:spcPts val="0"/>
                        </a:spcAft>
                      </a:pPr>
                      <a:r>
                        <a:rPr lang="uk-UA" sz="1400">
                          <a:latin typeface="Times New Roman"/>
                          <a:ea typeface="Times New Roman"/>
                          <a:cs typeface="Times New Roman"/>
                        </a:rPr>
                        <a:t>поведінки</a:t>
                      </a:r>
                      <a:endParaRPr lang="ru-RU" sz="11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9131">
                <a:tc>
                  <a:txBody>
                    <a:bodyPr/>
                    <a:lstStyle/>
                    <a:p>
                      <a:pPr marL="69850">
                        <a:lnSpc>
                          <a:spcPts val="1520"/>
                        </a:lnSpc>
                        <a:spcAft>
                          <a:spcPts val="0"/>
                        </a:spcAft>
                      </a:pPr>
                      <a:r>
                        <a:rPr lang="uk-UA" sz="1400">
                          <a:latin typeface="Times New Roman"/>
                          <a:ea typeface="Times New Roman"/>
                          <a:cs typeface="Times New Roman"/>
                        </a:rPr>
                        <a:t>1</a:t>
                      </a:r>
                      <a:endParaRPr lang="ru-RU" sz="11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uk-UA" sz="12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uk-UA" sz="12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uk-UA" sz="12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uk-UA" sz="12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uk-UA" sz="12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7898">
                <a:tc>
                  <a:txBody>
                    <a:bodyPr/>
                    <a:lstStyle/>
                    <a:p>
                      <a:pPr marL="69850">
                        <a:lnSpc>
                          <a:spcPts val="1505"/>
                        </a:lnSpc>
                        <a:spcAft>
                          <a:spcPts val="0"/>
                        </a:spcAft>
                      </a:pPr>
                      <a:r>
                        <a:rPr lang="uk-UA" sz="1400">
                          <a:latin typeface="Times New Roman"/>
                          <a:ea typeface="Times New Roman"/>
                          <a:cs typeface="Times New Roman"/>
                        </a:rPr>
                        <a:t>2</a:t>
                      </a:r>
                      <a:endParaRPr lang="ru-RU" sz="11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uk-UA" sz="12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uk-UA" sz="12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uk-UA" sz="12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uk-UA" sz="12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uk-UA" sz="12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7898">
                <a:tc>
                  <a:txBody>
                    <a:bodyPr/>
                    <a:lstStyle/>
                    <a:p>
                      <a:pPr marL="69850">
                        <a:lnSpc>
                          <a:spcPts val="1505"/>
                        </a:lnSpc>
                        <a:spcAft>
                          <a:spcPts val="0"/>
                        </a:spcAft>
                      </a:pPr>
                      <a:r>
                        <a:rPr lang="uk-UA" sz="1400">
                          <a:latin typeface="Times New Roman"/>
                          <a:ea typeface="Times New Roman"/>
                          <a:cs typeface="Times New Roman"/>
                        </a:rPr>
                        <a:t>3</a:t>
                      </a:r>
                      <a:endParaRPr lang="ru-RU" sz="11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uk-UA" sz="12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uk-UA" sz="12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uk-UA" sz="12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uk-UA" sz="12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uk-UA" sz="12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9131">
                <a:tc>
                  <a:txBody>
                    <a:bodyPr/>
                    <a:lstStyle/>
                    <a:p>
                      <a:pPr marL="69850">
                        <a:lnSpc>
                          <a:spcPts val="1520"/>
                        </a:lnSpc>
                        <a:spcAft>
                          <a:spcPts val="0"/>
                        </a:spcAft>
                      </a:pPr>
                      <a:r>
                        <a:rPr lang="uk-UA" sz="1400">
                          <a:latin typeface="Times New Roman"/>
                          <a:ea typeface="Times New Roman"/>
                          <a:cs typeface="Times New Roman"/>
                        </a:rPr>
                        <a:t>4</a:t>
                      </a:r>
                      <a:endParaRPr lang="ru-RU" sz="11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uk-UA" sz="12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uk-UA" sz="12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uk-UA" sz="12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uk-UA" sz="12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uk-UA" sz="12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7898">
                <a:tc>
                  <a:txBody>
                    <a:bodyPr/>
                    <a:lstStyle/>
                    <a:p>
                      <a:pPr marL="69850">
                        <a:lnSpc>
                          <a:spcPts val="1505"/>
                        </a:lnSpc>
                        <a:spcAft>
                          <a:spcPts val="0"/>
                        </a:spcAft>
                      </a:pPr>
                      <a:r>
                        <a:rPr lang="uk-UA" sz="1400">
                          <a:latin typeface="Times New Roman"/>
                          <a:ea typeface="Times New Roman"/>
                          <a:cs typeface="Times New Roman"/>
                        </a:rPr>
                        <a:t>5</a:t>
                      </a:r>
                      <a:endParaRPr lang="ru-RU" sz="11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uk-UA" sz="12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uk-UA" sz="12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uk-UA" sz="12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uk-UA" sz="12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uk-UA" sz="1200" dirty="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3489" name="Rectangle 1"/>
          <p:cNvSpPr>
            <a:spLocks noChangeArrowheads="1"/>
          </p:cNvSpPr>
          <p:nvPr/>
        </p:nvSpPr>
        <p:spPr bwMode="auto">
          <a:xfrm>
            <a:off x="0" y="361637"/>
            <a:ext cx="9144000" cy="3195351"/>
          </a:xfrm>
          <a:prstGeom prst="rect">
            <a:avLst/>
          </a:prstGeom>
          <a:noFill/>
          <a:ln w="9525">
            <a:noFill/>
            <a:miter lim="800000"/>
            <a:headEnd/>
            <a:tailEnd/>
          </a:ln>
          <a:effectLst/>
        </p:spPr>
        <p:txBody>
          <a:bodyPr vert="horz" wrap="square" lIns="825240" tIns="482448" rIns="279312" bIns="761760" numCol="1" anchor="ctr" anchorCtr="0" compatLnSpc="1">
            <a:prstTxWarp prst="textNoShape">
              <a:avLst/>
            </a:prstTxWarp>
            <a:spAutoFit/>
          </a:bodyPr>
          <a:lstStyle/>
          <a:p>
            <a:pPr marL="0" marR="0" lvl="0" indent="449263" algn="just" defTabSz="914400" rtl="0" eaLnBrk="1" fontAlgn="base" latinLnBrk="0" hangingPunct="1">
              <a:lnSpc>
                <a:spcPct val="100000"/>
              </a:lnSpc>
              <a:spcBef>
                <a:spcPct val="0"/>
              </a:spcBef>
              <a:spcAft>
                <a:spcPct val="0"/>
              </a:spcAft>
              <a:buClrTx/>
              <a:buSzTx/>
              <a:buFontTx/>
              <a:buNone/>
              <a:tabLst>
                <a:tab pos="1603375" algn="l"/>
                <a:tab pos="2478088" algn="l"/>
                <a:tab pos="3340100" algn="l"/>
                <a:tab pos="4341813" algn="l"/>
                <a:tab pos="5416550" algn="l"/>
                <a:tab pos="5722938" algn="l"/>
              </a:tabLst>
            </a:pPr>
            <a:r>
              <a:rPr kumimoji="0" lang="uk-UA" sz="1400" b="0" i="1"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Результати досліджень: </a:t>
            </a:r>
            <a:r>
              <a:rPr kumimoji="0" lang="uk-UA"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 результатах досліджень описати свої спостереження за поведінковими реакціями тварини та заповнити </a:t>
            </a:r>
            <a:r>
              <a:rPr kumimoji="0" lang="uk-UA"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таблицю. </a:t>
            </a:r>
            <a:r>
              <a:rPr kumimoji="0" lang="uk-UA"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Описати зміни у процесі виходу твариною з «проблемного ящика».</a:t>
            </a:r>
            <a:endParaRPr kumimoji="0" lang="ru-RU" sz="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1603375" algn="l"/>
                <a:tab pos="2478088" algn="l"/>
                <a:tab pos="3340100" algn="l"/>
                <a:tab pos="4341813" algn="l"/>
                <a:tab pos="5416550" algn="l"/>
                <a:tab pos="5722938" algn="l"/>
              </a:tabLst>
            </a:pPr>
            <a:r>
              <a:rPr kumimoji="0" lang="uk-UA"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Вироблення</a:t>
            </a:r>
            <a:r>
              <a:rPr kumimoji="0" lang="uk-UA"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умовного	рефлексу	вважається	завершеним	за	умови скорочення часу відкриття «проблемного ящика» вдвічі від вихідного часу. </a:t>
            </a:r>
            <a:r>
              <a:rPr kumimoji="0" lang="uk-UA"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У</a:t>
            </a:r>
            <a:r>
              <a:rPr lang="uk-UA" sz="1100" dirty="0" smtClean="0">
                <a:latin typeface="Times New Roman" pitchFamily="18" charset="0"/>
                <a:ea typeface="Times New Roman" pitchFamily="18" charset="0"/>
                <a:cs typeface="Times New Roman" pitchFamily="18" charset="0"/>
              </a:rPr>
              <a:t> </a:t>
            </a:r>
            <a:r>
              <a:rPr kumimoji="0" lang="uk-UA"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процесі </a:t>
            </a:r>
            <a:r>
              <a:rPr kumimoji="0" lang="uk-UA"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ознайомлення із методом «проблемного ящика» переконатися у тому, що умовні рефлекси у тварин виробляються на основі безумовних рефлексів за багаторазового поєднання дії умовного подразника із дією безумовного подразника.</a:t>
            </a:r>
            <a:endParaRPr kumimoji="0" lang="ru-RU" sz="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1603375" algn="l"/>
                <a:tab pos="2478088" algn="l"/>
                <a:tab pos="3340100" algn="l"/>
                <a:tab pos="4341813" algn="l"/>
                <a:tab pos="5416550" algn="l"/>
                <a:tab pos="5722938" algn="l"/>
              </a:tabLst>
            </a:pPr>
            <a:r>
              <a:rPr kumimoji="0" lang="uk-UA" sz="1400" b="0" i="1"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Висновки:</a:t>
            </a:r>
            <a:r>
              <a:rPr kumimoji="0" lang="uk-UA" sz="14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роблять на підставі аналізу отриманих результатів експериментальних досліджень.</a:t>
            </a:r>
            <a:endParaRPr kumimoji="0" lang="uk-UA" sz="1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nvGraphicFramePr>
        <p:xfrm>
          <a:off x="1043606" y="692696"/>
          <a:ext cx="7416828" cy="6192179"/>
        </p:xfrm>
        <a:graphic>
          <a:graphicData uri="http://schemas.openxmlformats.org/drawingml/2006/table">
            <a:tbl>
              <a:tblPr/>
              <a:tblGrid>
                <a:gridCol w="1854207"/>
                <a:gridCol w="1854207"/>
                <a:gridCol w="1854207"/>
                <a:gridCol w="1854207"/>
              </a:tblGrid>
              <a:tr h="402108">
                <a:tc>
                  <a:txBody>
                    <a:bodyPr/>
                    <a:lstStyle/>
                    <a:p>
                      <a:pPr algn="ctr">
                        <a:lnSpc>
                          <a:spcPct val="115000"/>
                        </a:lnSpc>
                        <a:spcAft>
                          <a:spcPts val="0"/>
                        </a:spcAft>
                      </a:pPr>
                      <a:r>
                        <a:rPr lang="uk-UA" sz="1400" dirty="0">
                          <a:solidFill>
                            <a:schemeClr val="tx1"/>
                          </a:solidFill>
                          <a:latin typeface="Times New Roman"/>
                          <a:ea typeface="Calibri"/>
                          <a:cs typeface="Times New Roman"/>
                        </a:rPr>
                        <a:t>Ознака</a:t>
                      </a:r>
                      <a:endParaRPr lang="ru-RU" sz="1400" dirty="0">
                        <a:solidFill>
                          <a:schemeClr val="tx1"/>
                        </a:solidFill>
                        <a:latin typeface="Calibri"/>
                        <a:ea typeface="Calibri"/>
                        <a:cs typeface="Times New Roman"/>
                      </a:endParaRPr>
                    </a:p>
                  </a:txBody>
                  <a:tcPr marL="39644" marR="396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400">
                          <a:solidFill>
                            <a:schemeClr val="tx1"/>
                          </a:solidFill>
                          <a:latin typeface="Times New Roman"/>
                          <a:ea typeface="Calibri"/>
                          <a:cs typeface="Times New Roman"/>
                        </a:rPr>
                        <a:t>Сигнали</a:t>
                      </a:r>
                      <a:endParaRPr lang="ru-RU" sz="1400">
                        <a:solidFill>
                          <a:schemeClr val="tx1"/>
                        </a:solidFill>
                        <a:latin typeface="Calibri"/>
                        <a:ea typeface="Calibri"/>
                        <a:cs typeface="Times New Roman"/>
                      </a:endParaRPr>
                    </a:p>
                  </a:txBody>
                  <a:tcPr marL="39644" marR="396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400">
                          <a:solidFill>
                            <a:schemeClr val="tx1"/>
                          </a:solidFill>
                          <a:latin typeface="Times New Roman"/>
                          <a:ea typeface="Calibri"/>
                          <a:cs typeface="Times New Roman"/>
                        </a:rPr>
                        <a:t>Характеристика</a:t>
                      </a:r>
                      <a:endParaRPr lang="ru-RU" sz="1400">
                        <a:solidFill>
                          <a:schemeClr val="tx1"/>
                        </a:solidFill>
                        <a:latin typeface="Calibri"/>
                        <a:ea typeface="Calibri"/>
                        <a:cs typeface="Times New Roman"/>
                      </a:endParaRPr>
                    </a:p>
                  </a:txBody>
                  <a:tcPr marL="39644" marR="396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400">
                          <a:solidFill>
                            <a:schemeClr val="tx1"/>
                          </a:solidFill>
                          <a:latin typeface="Times New Roman"/>
                          <a:ea typeface="Calibri"/>
                          <a:cs typeface="Times New Roman"/>
                        </a:rPr>
                        <a:t>Представники тваринного світу</a:t>
                      </a:r>
                      <a:endParaRPr lang="ru-RU" sz="1400">
                        <a:solidFill>
                          <a:schemeClr val="tx1"/>
                        </a:solidFill>
                        <a:latin typeface="Calibri"/>
                        <a:ea typeface="Calibri"/>
                        <a:cs typeface="Times New Roman"/>
                      </a:endParaRPr>
                    </a:p>
                  </a:txBody>
                  <a:tcPr marL="39644" marR="396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4489">
                <a:tc rowSpan="2">
                  <a:txBody>
                    <a:bodyPr/>
                    <a:lstStyle/>
                    <a:p>
                      <a:pPr algn="ctr">
                        <a:spcAft>
                          <a:spcPts val="0"/>
                        </a:spcAft>
                      </a:pPr>
                      <a:r>
                        <a:rPr lang="ru-RU" sz="1400" dirty="0">
                          <a:solidFill>
                            <a:schemeClr val="tx1"/>
                          </a:solidFill>
                          <a:latin typeface="Times New Roman"/>
                          <a:ea typeface="Calibri"/>
                          <a:cs typeface="Times New Roman"/>
                        </a:rPr>
                        <a:t>За типом </a:t>
                      </a:r>
                      <a:r>
                        <a:rPr lang="ru-RU" sz="1400" dirty="0" err="1">
                          <a:solidFill>
                            <a:schemeClr val="tx1"/>
                          </a:solidFill>
                          <a:latin typeface="Times New Roman"/>
                          <a:ea typeface="Calibri"/>
                          <a:cs typeface="Times New Roman"/>
                        </a:rPr>
                        <a:t>інформації</a:t>
                      </a:r>
                      <a:r>
                        <a:rPr lang="ru-RU" sz="1400" dirty="0">
                          <a:solidFill>
                            <a:schemeClr val="tx1"/>
                          </a:solidFill>
                          <a:latin typeface="Times New Roman"/>
                          <a:ea typeface="Calibri"/>
                          <a:cs typeface="Times New Roman"/>
                        </a:rPr>
                        <a:t>, </a:t>
                      </a:r>
                      <a:r>
                        <a:rPr lang="ru-RU" sz="1400" dirty="0" err="1">
                          <a:solidFill>
                            <a:schemeClr val="tx1"/>
                          </a:solidFill>
                          <a:latin typeface="Times New Roman"/>
                          <a:ea typeface="Calibri"/>
                          <a:cs typeface="Times New Roman"/>
                        </a:rPr>
                        <a:t>що</a:t>
                      </a:r>
                      <a:r>
                        <a:rPr lang="ru-RU" sz="1400" dirty="0">
                          <a:solidFill>
                            <a:schemeClr val="tx1"/>
                          </a:solidFill>
                          <a:latin typeface="Times New Roman"/>
                          <a:ea typeface="Calibri"/>
                          <a:cs typeface="Times New Roman"/>
                        </a:rPr>
                        <a:t> </a:t>
                      </a:r>
                      <a:r>
                        <a:rPr lang="ru-RU" sz="1400" dirty="0" err="1">
                          <a:solidFill>
                            <a:schemeClr val="tx1"/>
                          </a:solidFill>
                          <a:latin typeface="Times New Roman"/>
                          <a:ea typeface="Calibri"/>
                          <a:cs typeface="Times New Roman"/>
                        </a:rPr>
                        <a:t>передається</a:t>
                      </a:r>
                      <a:r>
                        <a:rPr lang="ru-RU" sz="1400" dirty="0">
                          <a:solidFill>
                            <a:schemeClr val="tx1"/>
                          </a:solidFill>
                          <a:latin typeface="Times New Roman"/>
                          <a:ea typeface="Calibri"/>
                          <a:cs typeface="Times New Roman"/>
                        </a:rPr>
                        <a:t> </a:t>
                      </a:r>
                      <a:r>
                        <a:rPr lang="ru-RU" sz="1400" dirty="0" err="1">
                          <a:solidFill>
                            <a:schemeClr val="tx1"/>
                          </a:solidFill>
                          <a:latin typeface="Times New Roman"/>
                          <a:ea typeface="Calibri"/>
                          <a:cs typeface="Times New Roman"/>
                        </a:rPr>
                        <a:t>від</a:t>
                      </a:r>
                      <a:r>
                        <a:rPr lang="ru-RU" sz="1400" dirty="0">
                          <a:solidFill>
                            <a:schemeClr val="tx1"/>
                          </a:solidFill>
                          <a:latin typeface="Times New Roman"/>
                          <a:ea typeface="Calibri"/>
                          <a:cs typeface="Times New Roman"/>
                        </a:rPr>
                        <a:t> </a:t>
                      </a:r>
                      <a:r>
                        <a:rPr lang="ru-RU" sz="1400" dirty="0" err="1">
                          <a:solidFill>
                            <a:schemeClr val="tx1"/>
                          </a:solidFill>
                          <a:latin typeface="Times New Roman"/>
                          <a:ea typeface="Calibri"/>
                          <a:cs typeface="Times New Roman"/>
                        </a:rPr>
                        <a:t>однієї</a:t>
                      </a:r>
                      <a:r>
                        <a:rPr lang="ru-RU" sz="1400" dirty="0">
                          <a:solidFill>
                            <a:schemeClr val="tx1"/>
                          </a:solidFill>
                          <a:latin typeface="Times New Roman"/>
                          <a:ea typeface="Calibri"/>
                          <a:cs typeface="Times New Roman"/>
                        </a:rPr>
                        <a:t> </a:t>
                      </a:r>
                      <a:r>
                        <a:rPr lang="ru-RU" sz="1400" dirty="0" err="1">
                          <a:solidFill>
                            <a:schemeClr val="tx1"/>
                          </a:solidFill>
                          <a:latin typeface="Times New Roman"/>
                          <a:ea typeface="Calibri"/>
                          <a:cs typeface="Times New Roman"/>
                        </a:rPr>
                        <a:t>тварини</a:t>
                      </a:r>
                      <a:r>
                        <a:rPr lang="ru-RU" sz="1400" dirty="0">
                          <a:solidFill>
                            <a:schemeClr val="tx1"/>
                          </a:solidFill>
                          <a:latin typeface="Times New Roman"/>
                          <a:ea typeface="Calibri"/>
                          <a:cs typeface="Times New Roman"/>
                        </a:rPr>
                        <a:t> до </a:t>
                      </a:r>
                      <a:r>
                        <a:rPr lang="ru-RU" sz="1400" dirty="0" err="1">
                          <a:solidFill>
                            <a:schemeClr val="tx1"/>
                          </a:solidFill>
                          <a:latin typeface="Times New Roman"/>
                          <a:ea typeface="Calibri"/>
                          <a:cs typeface="Times New Roman"/>
                        </a:rPr>
                        <a:t>іншої</a:t>
                      </a:r>
                      <a:endParaRPr lang="ru-RU" sz="1400" dirty="0">
                        <a:solidFill>
                          <a:schemeClr val="tx1"/>
                        </a:solidFill>
                        <a:latin typeface="Times New Roman"/>
                        <a:ea typeface="Calibri"/>
                        <a:cs typeface="Times New Roman"/>
                      </a:endParaRPr>
                    </a:p>
                  </a:txBody>
                  <a:tcPr marL="39644" marR="396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1400" dirty="0" err="1">
                          <a:solidFill>
                            <a:schemeClr val="tx1"/>
                          </a:solidFill>
                          <a:latin typeface="Times New Roman"/>
                          <a:ea typeface="Calibri"/>
                          <a:cs typeface="Times New Roman"/>
                        </a:rPr>
                        <a:t>Сигнали</a:t>
                      </a:r>
                      <a:r>
                        <a:rPr lang="ru-RU" sz="1400" dirty="0">
                          <a:solidFill>
                            <a:schemeClr val="tx1"/>
                          </a:solidFill>
                          <a:latin typeface="Times New Roman"/>
                          <a:ea typeface="Calibri"/>
                          <a:cs typeface="Times New Roman"/>
                        </a:rPr>
                        <a:t> </a:t>
                      </a:r>
                      <a:r>
                        <a:rPr lang="ru-RU" sz="1400" dirty="0" err="1">
                          <a:solidFill>
                            <a:schemeClr val="tx1"/>
                          </a:solidFill>
                          <a:latin typeface="Times New Roman"/>
                          <a:ea typeface="Calibri"/>
                          <a:cs typeface="Times New Roman"/>
                        </a:rPr>
                        <a:t>тваринного</a:t>
                      </a:r>
                      <a:r>
                        <a:rPr lang="ru-RU" sz="1400" dirty="0">
                          <a:solidFill>
                            <a:schemeClr val="tx1"/>
                          </a:solidFill>
                          <a:latin typeface="Times New Roman"/>
                          <a:ea typeface="Calibri"/>
                          <a:cs typeface="Times New Roman"/>
                        </a:rPr>
                        <a:t> «про себе»</a:t>
                      </a:r>
                    </a:p>
                  </a:txBody>
                  <a:tcPr marL="39644" marR="396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uk-UA" sz="1400">
                        <a:solidFill>
                          <a:schemeClr val="tx1"/>
                        </a:solidFill>
                        <a:latin typeface="Times New Roman"/>
                        <a:ea typeface="Calibri"/>
                        <a:cs typeface="Times New Roman"/>
                      </a:endParaRPr>
                    </a:p>
                  </a:txBody>
                  <a:tcPr marL="39644" marR="396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uk-UA" sz="1400">
                        <a:solidFill>
                          <a:schemeClr val="tx1"/>
                        </a:solidFill>
                        <a:latin typeface="Times New Roman"/>
                        <a:ea typeface="Calibri"/>
                        <a:cs typeface="Times New Roman"/>
                      </a:endParaRPr>
                    </a:p>
                  </a:txBody>
                  <a:tcPr marL="39644" marR="396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4489">
                <a:tc vMerge="1">
                  <a:txBody>
                    <a:bodyPr/>
                    <a:lstStyle/>
                    <a:p>
                      <a:endParaRPr lang="ru-RU"/>
                    </a:p>
                  </a:txBody>
                  <a:tcPr/>
                </a:tc>
                <a:tc>
                  <a:txBody>
                    <a:bodyPr/>
                    <a:lstStyle/>
                    <a:p>
                      <a:pPr>
                        <a:spcAft>
                          <a:spcPts val="0"/>
                        </a:spcAft>
                      </a:pPr>
                      <a:r>
                        <a:rPr lang="ru-RU" sz="1400" dirty="0" err="1">
                          <a:solidFill>
                            <a:schemeClr val="tx1"/>
                          </a:solidFill>
                          <a:latin typeface="Times New Roman"/>
                          <a:ea typeface="Calibri"/>
                          <a:cs typeface="Times New Roman"/>
                        </a:rPr>
                        <a:t>Сигнали</a:t>
                      </a:r>
                      <a:r>
                        <a:rPr lang="ru-RU" sz="1400" dirty="0">
                          <a:solidFill>
                            <a:schemeClr val="tx1"/>
                          </a:solidFill>
                          <a:latin typeface="Times New Roman"/>
                          <a:ea typeface="Calibri"/>
                          <a:cs typeface="Times New Roman"/>
                        </a:rPr>
                        <a:t> </a:t>
                      </a:r>
                      <a:r>
                        <a:rPr lang="ru-RU" sz="1400" dirty="0" err="1">
                          <a:solidFill>
                            <a:schemeClr val="tx1"/>
                          </a:solidFill>
                          <a:latin typeface="Times New Roman"/>
                          <a:ea typeface="Calibri"/>
                          <a:cs typeface="Times New Roman"/>
                        </a:rPr>
                        <a:t>тваринного</a:t>
                      </a:r>
                      <a:r>
                        <a:rPr lang="ru-RU" sz="1400" dirty="0">
                          <a:solidFill>
                            <a:schemeClr val="tx1"/>
                          </a:solidFill>
                          <a:latin typeface="Times New Roman"/>
                          <a:ea typeface="Calibri"/>
                          <a:cs typeface="Times New Roman"/>
                        </a:rPr>
                        <a:t> «про </a:t>
                      </a:r>
                      <a:r>
                        <a:rPr lang="ru-RU" sz="1400" dirty="0" err="1">
                          <a:solidFill>
                            <a:schemeClr val="tx1"/>
                          </a:solidFill>
                          <a:latin typeface="Times New Roman"/>
                          <a:ea typeface="Calibri"/>
                          <a:cs typeface="Times New Roman"/>
                        </a:rPr>
                        <a:t>інших</a:t>
                      </a:r>
                      <a:r>
                        <a:rPr lang="ru-RU" sz="1400" dirty="0">
                          <a:solidFill>
                            <a:schemeClr val="tx1"/>
                          </a:solidFill>
                          <a:latin typeface="Times New Roman"/>
                          <a:ea typeface="Calibri"/>
                          <a:cs typeface="Times New Roman"/>
                        </a:rPr>
                        <a:t>»</a:t>
                      </a:r>
                    </a:p>
                  </a:txBody>
                  <a:tcPr marL="39644" marR="396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uk-UA" sz="1400" dirty="0">
                        <a:solidFill>
                          <a:schemeClr val="tx1"/>
                        </a:solidFill>
                        <a:latin typeface="Times New Roman"/>
                        <a:ea typeface="Calibri"/>
                        <a:cs typeface="Times New Roman"/>
                      </a:endParaRPr>
                    </a:p>
                  </a:txBody>
                  <a:tcPr marL="39644" marR="396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uk-UA" sz="1400">
                        <a:solidFill>
                          <a:schemeClr val="tx1"/>
                        </a:solidFill>
                        <a:latin typeface="Times New Roman"/>
                        <a:ea typeface="Calibri"/>
                        <a:cs typeface="Times New Roman"/>
                      </a:endParaRPr>
                    </a:p>
                  </a:txBody>
                  <a:tcPr marL="39644" marR="396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9660">
                <a:tc rowSpan="2">
                  <a:txBody>
                    <a:bodyPr/>
                    <a:lstStyle/>
                    <a:p>
                      <a:pPr algn="ctr">
                        <a:lnSpc>
                          <a:spcPct val="115000"/>
                        </a:lnSpc>
                        <a:spcAft>
                          <a:spcPts val="0"/>
                        </a:spcAft>
                      </a:pPr>
                      <a:r>
                        <a:rPr lang="uk-UA" sz="1400">
                          <a:solidFill>
                            <a:schemeClr val="tx1"/>
                          </a:solidFill>
                          <a:latin typeface="Times New Roman"/>
                          <a:ea typeface="Calibri"/>
                          <a:cs typeface="Times New Roman"/>
                        </a:rPr>
                        <a:t>По надійності сигналу</a:t>
                      </a:r>
                      <a:endParaRPr lang="ru-RU" sz="1400">
                        <a:solidFill>
                          <a:schemeClr val="tx1"/>
                        </a:solidFill>
                        <a:latin typeface="Calibri"/>
                        <a:ea typeface="Calibri"/>
                        <a:cs typeface="Times New Roman"/>
                      </a:endParaRPr>
                    </a:p>
                  </a:txBody>
                  <a:tcPr marL="39644" marR="396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1400">
                          <a:solidFill>
                            <a:schemeClr val="tx1"/>
                          </a:solidFill>
                          <a:latin typeface="Times New Roman"/>
                          <a:ea typeface="Calibri"/>
                          <a:cs typeface="Times New Roman"/>
                        </a:rPr>
                        <a:t>«Мінімальний сигнал»</a:t>
                      </a:r>
                    </a:p>
                  </a:txBody>
                  <a:tcPr marL="39644" marR="396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uk-UA" sz="1400" dirty="0">
                        <a:solidFill>
                          <a:schemeClr val="tx1"/>
                        </a:solidFill>
                        <a:latin typeface="Times New Roman"/>
                        <a:ea typeface="Calibri"/>
                        <a:cs typeface="Times New Roman"/>
                      </a:endParaRPr>
                    </a:p>
                  </a:txBody>
                  <a:tcPr marL="39644" marR="396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uk-UA" sz="1400">
                        <a:solidFill>
                          <a:schemeClr val="tx1"/>
                        </a:solidFill>
                        <a:latin typeface="Times New Roman"/>
                        <a:ea typeface="Calibri"/>
                        <a:cs typeface="Times New Roman"/>
                      </a:endParaRPr>
                    </a:p>
                  </a:txBody>
                  <a:tcPr marL="39644" marR="396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4489">
                <a:tc vMerge="1">
                  <a:txBody>
                    <a:bodyPr/>
                    <a:lstStyle/>
                    <a:p>
                      <a:endParaRPr lang="ru-RU"/>
                    </a:p>
                  </a:txBody>
                  <a:tcPr/>
                </a:tc>
                <a:tc>
                  <a:txBody>
                    <a:bodyPr/>
                    <a:lstStyle/>
                    <a:p>
                      <a:pPr>
                        <a:spcAft>
                          <a:spcPts val="0"/>
                        </a:spcAft>
                      </a:pPr>
                      <a:r>
                        <a:rPr lang="ru-RU" sz="1400">
                          <a:solidFill>
                            <a:schemeClr val="tx1"/>
                          </a:solidFill>
                          <a:latin typeface="Times New Roman"/>
                          <a:ea typeface="Calibri"/>
                          <a:cs typeface="Times New Roman"/>
                        </a:rPr>
                        <a:t>«Сигнал з додатковою ціною»</a:t>
                      </a:r>
                    </a:p>
                  </a:txBody>
                  <a:tcPr marL="39644" marR="396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uk-UA" sz="1400" dirty="0">
                        <a:solidFill>
                          <a:schemeClr val="tx1"/>
                        </a:solidFill>
                        <a:latin typeface="Times New Roman"/>
                        <a:ea typeface="Calibri"/>
                        <a:cs typeface="Times New Roman"/>
                      </a:endParaRPr>
                    </a:p>
                  </a:txBody>
                  <a:tcPr marL="39644" marR="396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uk-UA" sz="1400" dirty="0">
                        <a:solidFill>
                          <a:schemeClr val="tx1"/>
                        </a:solidFill>
                        <a:latin typeface="Times New Roman"/>
                        <a:ea typeface="Calibri"/>
                        <a:cs typeface="Times New Roman"/>
                      </a:endParaRPr>
                    </a:p>
                  </a:txBody>
                  <a:tcPr marL="39644" marR="396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2108">
                <a:tc>
                  <a:txBody>
                    <a:bodyPr/>
                    <a:lstStyle/>
                    <a:p>
                      <a:pPr algn="ctr">
                        <a:lnSpc>
                          <a:spcPct val="115000"/>
                        </a:lnSpc>
                        <a:spcAft>
                          <a:spcPts val="0"/>
                        </a:spcAft>
                      </a:pPr>
                      <a:r>
                        <a:rPr lang="uk-UA" sz="1400">
                          <a:solidFill>
                            <a:schemeClr val="tx1"/>
                          </a:solidFill>
                          <a:latin typeface="Times New Roman"/>
                          <a:ea typeface="Calibri"/>
                          <a:cs typeface="Times New Roman"/>
                        </a:rPr>
                        <a:t>По надійності сигналу</a:t>
                      </a:r>
                      <a:endParaRPr lang="ru-RU" sz="1400">
                        <a:solidFill>
                          <a:schemeClr val="tx1"/>
                        </a:solidFill>
                        <a:latin typeface="Calibri"/>
                        <a:ea typeface="Calibri"/>
                        <a:cs typeface="Times New Roman"/>
                      </a:endParaRPr>
                    </a:p>
                  </a:txBody>
                  <a:tcPr marL="39644" marR="396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1400">
                          <a:solidFill>
                            <a:schemeClr val="tx1"/>
                          </a:solidFill>
                          <a:latin typeface="Times New Roman"/>
                          <a:ea typeface="Calibri"/>
                          <a:cs typeface="Times New Roman"/>
                        </a:rPr>
                        <a:t>«Індекс»</a:t>
                      </a:r>
                    </a:p>
                  </a:txBody>
                  <a:tcPr marL="39644" marR="396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uk-UA" sz="1400">
                        <a:solidFill>
                          <a:schemeClr val="tx1"/>
                        </a:solidFill>
                        <a:latin typeface="Times New Roman"/>
                        <a:ea typeface="Calibri"/>
                        <a:cs typeface="Times New Roman"/>
                      </a:endParaRPr>
                    </a:p>
                  </a:txBody>
                  <a:tcPr marL="39644" marR="396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uk-UA" sz="1400" dirty="0">
                        <a:solidFill>
                          <a:schemeClr val="tx1"/>
                        </a:solidFill>
                        <a:latin typeface="Times New Roman"/>
                        <a:ea typeface="Calibri"/>
                        <a:cs typeface="Times New Roman"/>
                      </a:endParaRPr>
                    </a:p>
                  </a:txBody>
                  <a:tcPr marL="39644" marR="396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2108">
                <a:tc gridSpan="2">
                  <a:txBody>
                    <a:bodyPr/>
                    <a:lstStyle/>
                    <a:p>
                      <a:pPr algn="ctr">
                        <a:lnSpc>
                          <a:spcPct val="115000"/>
                        </a:lnSpc>
                        <a:spcAft>
                          <a:spcPts val="0"/>
                        </a:spcAft>
                      </a:pPr>
                      <a:r>
                        <a:rPr lang="uk-UA" sz="1400">
                          <a:solidFill>
                            <a:schemeClr val="tx1"/>
                          </a:solidFill>
                          <a:latin typeface="Times New Roman"/>
                          <a:ea typeface="Calibri"/>
                          <a:cs typeface="Times New Roman"/>
                        </a:rPr>
                        <a:t>Сигнали, призначені статевим партнерам і можливим конкурентам</a:t>
                      </a:r>
                      <a:endParaRPr lang="ru-RU" sz="1400">
                        <a:solidFill>
                          <a:schemeClr val="tx1"/>
                        </a:solidFill>
                        <a:latin typeface="Calibri"/>
                        <a:ea typeface="Calibri"/>
                        <a:cs typeface="Times New Roman"/>
                      </a:endParaRPr>
                    </a:p>
                  </a:txBody>
                  <a:tcPr marL="39644" marR="396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a:txBody>
                    <a:bodyPr/>
                    <a:lstStyle/>
                    <a:p>
                      <a:pPr algn="ctr">
                        <a:lnSpc>
                          <a:spcPct val="115000"/>
                        </a:lnSpc>
                        <a:spcAft>
                          <a:spcPts val="0"/>
                        </a:spcAft>
                      </a:pPr>
                      <a:endParaRPr lang="uk-UA" sz="1400">
                        <a:solidFill>
                          <a:schemeClr val="tx1"/>
                        </a:solidFill>
                        <a:latin typeface="Times New Roman"/>
                        <a:ea typeface="Calibri"/>
                        <a:cs typeface="Times New Roman"/>
                      </a:endParaRPr>
                    </a:p>
                  </a:txBody>
                  <a:tcPr marL="39644" marR="396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uk-UA" sz="1400" dirty="0">
                        <a:solidFill>
                          <a:schemeClr val="tx1"/>
                        </a:solidFill>
                        <a:latin typeface="Times New Roman"/>
                        <a:ea typeface="Calibri"/>
                        <a:cs typeface="Times New Roman"/>
                      </a:endParaRPr>
                    </a:p>
                  </a:txBody>
                  <a:tcPr marL="39644" marR="396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3163">
                <a:tc gridSpan="2">
                  <a:txBody>
                    <a:bodyPr/>
                    <a:lstStyle/>
                    <a:p>
                      <a:pPr algn="ctr">
                        <a:lnSpc>
                          <a:spcPct val="115000"/>
                        </a:lnSpc>
                        <a:spcAft>
                          <a:spcPts val="0"/>
                        </a:spcAft>
                      </a:pPr>
                      <a:r>
                        <a:rPr lang="uk-UA" sz="1400">
                          <a:solidFill>
                            <a:schemeClr val="tx1"/>
                          </a:solidFill>
                          <a:latin typeface="Times New Roman"/>
                          <a:ea typeface="Calibri"/>
                          <a:cs typeface="Times New Roman"/>
                        </a:rPr>
                        <a:t>Сигнали, що забезпечують обмін інформацією між батьками і потомством</a:t>
                      </a:r>
                      <a:endParaRPr lang="ru-RU" sz="1400">
                        <a:solidFill>
                          <a:schemeClr val="tx1"/>
                        </a:solidFill>
                        <a:latin typeface="Calibri"/>
                        <a:ea typeface="Calibri"/>
                        <a:cs typeface="Times New Roman"/>
                      </a:endParaRPr>
                    </a:p>
                  </a:txBody>
                  <a:tcPr marL="39644" marR="396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a:txBody>
                    <a:bodyPr/>
                    <a:lstStyle/>
                    <a:p>
                      <a:pPr algn="ctr">
                        <a:lnSpc>
                          <a:spcPct val="115000"/>
                        </a:lnSpc>
                        <a:spcAft>
                          <a:spcPts val="0"/>
                        </a:spcAft>
                      </a:pPr>
                      <a:endParaRPr lang="uk-UA" sz="1400">
                        <a:solidFill>
                          <a:schemeClr val="tx1"/>
                        </a:solidFill>
                        <a:latin typeface="Times New Roman"/>
                        <a:ea typeface="Calibri"/>
                        <a:cs typeface="Times New Roman"/>
                      </a:endParaRPr>
                    </a:p>
                  </a:txBody>
                  <a:tcPr marL="39644" marR="396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uk-UA" sz="1400" dirty="0">
                        <a:solidFill>
                          <a:schemeClr val="tx1"/>
                        </a:solidFill>
                        <a:latin typeface="Times New Roman"/>
                        <a:ea typeface="Calibri"/>
                        <a:cs typeface="Times New Roman"/>
                      </a:endParaRPr>
                    </a:p>
                  </a:txBody>
                  <a:tcPr marL="39644" marR="396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1054">
                <a:tc gridSpan="2">
                  <a:txBody>
                    <a:bodyPr/>
                    <a:lstStyle/>
                    <a:p>
                      <a:pPr algn="ctr">
                        <a:lnSpc>
                          <a:spcPct val="115000"/>
                        </a:lnSpc>
                        <a:spcAft>
                          <a:spcPts val="0"/>
                        </a:spcAft>
                      </a:pPr>
                      <a:r>
                        <a:rPr lang="uk-UA" sz="1400">
                          <a:solidFill>
                            <a:schemeClr val="tx1"/>
                          </a:solidFill>
                          <a:latin typeface="Times New Roman"/>
                          <a:ea typeface="Calibri"/>
                          <a:cs typeface="Times New Roman"/>
                        </a:rPr>
                        <a:t>Крики тривоги</a:t>
                      </a:r>
                      <a:endParaRPr lang="ru-RU" sz="1400">
                        <a:solidFill>
                          <a:schemeClr val="tx1"/>
                        </a:solidFill>
                        <a:latin typeface="Calibri"/>
                        <a:ea typeface="Calibri"/>
                        <a:cs typeface="Times New Roman"/>
                      </a:endParaRPr>
                    </a:p>
                  </a:txBody>
                  <a:tcPr marL="39644" marR="396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a:txBody>
                    <a:bodyPr/>
                    <a:lstStyle/>
                    <a:p>
                      <a:pPr algn="ctr">
                        <a:lnSpc>
                          <a:spcPct val="115000"/>
                        </a:lnSpc>
                        <a:spcAft>
                          <a:spcPts val="0"/>
                        </a:spcAft>
                      </a:pPr>
                      <a:endParaRPr lang="uk-UA" sz="1400">
                        <a:solidFill>
                          <a:schemeClr val="tx1"/>
                        </a:solidFill>
                        <a:latin typeface="Times New Roman"/>
                        <a:ea typeface="Calibri"/>
                        <a:cs typeface="Times New Roman"/>
                      </a:endParaRPr>
                    </a:p>
                  </a:txBody>
                  <a:tcPr marL="39644" marR="396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uk-UA" sz="1400" dirty="0">
                        <a:solidFill>
                          <a:schemeClr val="tx1"/>
                        </a:solidFill>
                        <a:latin typeface="Times New Roman"/>
                        <a:ea typeface="Calibri"/>
                        <a:cs typeface="Times New Roman"/>
                      </a:endParaRPr>
                    </a:p>
                  </a:txBody>
                  <a:tcPr marL="39644" marR="396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1054">
                <a:tc gridSpan="2">
                  <a:txBody>
                    <a:bodyPr/>
                    <a:lstStyle/>
                    <a:p>
                      <a:pPr algn="ctr">
                        <a:spcAft>
                          <a:spcPts val="0"/>
                        </a:spcAft>
                      </a:pPr>
                      <a:r>
                        <a:rPr lang="ru-RU" sz="1400">
                          <a:solidFill>
                            <a:schemeClr val="tx1"/>
                          </a:solidFill>
                          <a:latin typeface="Times New Roman"/>
                          <a:ea typeface="Calibri"/>
                          <a:cs typeface="Times New Roman"/>
                        </a:rPr>
                        <a:t>Повідомлення про наявність їжі</a:t>
                      </a:r>
                    </a:p>
                  </a:txBody>
                  <a:tcPr marL="39644" marR="396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a:txBody>
                    <a:bodyPr/>
                    <a:lstStyle/>
                    <a:p>
                      <a:pPr algn="ctr">
                        <a:lnSpc>
                          <a:spcPct val="115000"/>
                        </a:lnSpc>
                        <a:spcAft>
                          <a:spcPts val="0"/>
                        </a:spcAft>
                      </a:pPr>
                      <a:endParaRPr lang="uk-UA" sz="1400">
                        <a:solidFill>
                          <a:schemeClr val="tx1"/>
                        </a:solidFill>
                        <a:latin typeface="Times New Roman"/>
                        <a:ea typeface="Calibri"/>
                        <a:cs typeface="Times New Roman"/>
                      </a:endParaRPr>
                    </a:p>
                  </a:txBody>
                  <a:tcPr marL="39644" marR="396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uk-UA" sz="1400" dirty="0">
                        <a:solidFill>
                          <a:schemeClr val="tx1"/>
                        </a:solidFill>
                        <a:latin typeface="Times New Roman"/>
                        <a:ea typeface="Calibri"/>
                        <a:cs typeface="Times New Roman"/>
                      </a:endParaRPr>
                    </a:p>
                  </a:txBody>
                  <a:tcPr marL="39644" marR="396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4489">
                <a:tc gridSpan="2">
                  <a:txBody>
                    <a:bodyPr/>
                    <a:lstStyle/>
                    <a:p>
                      <a:pPr algn="ctr">
                        <a:spcAft>
                          <a:spcPts val="0"/>
                        </a:spcAft>
                      </a:pPr>
                      <a:r>
                        <a:rPr lang="ru-RU" sz="1400">
                          <a:solidFill>
                            <a:schemeClr val="tx1"/>
                          </a:solidFill>
                          <a:latin typeface="Times New Roman"/>
                          <a:ea typeface="Calibri"/>
                          <a:cs typeface="Times New Roman"/>
                        </a:rPr>
                        <a:t>Сигнали, які допомагають підтримувати контакт між членами зграї</a:t>
                      </a:r>
                    </a:p>
                  </a:txBody>
                  <a:tcPr marL="39644" marR="396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a:txBody>
                    <a:bodyPr/>
                    <a:lstStyle/>
                    <a:p>
                      <a:pPr algn="ctr">
                        <a:lnSpc>
                          <a:spcPct val="115000"/>
                        </a:lnSpc>
                        <a:spcAft>
                          <a:spcPts val="0"/>
                        </a:spcAft>
                      </a:pPr>
                      <a:endParaRPr lang="uk-UA" sz="1400">
                        <a:solidFill>
                          <a:schemeClr val="tx1"/>
                        </a:solidFill>
                        <a:latin typeface="Times New Roman"/>
                        <a:ea typeface="Calibri"/>
                        <a:cs typeface="Times New Roman"/>
                      </a:endParaRPr>
                    </a:p>
                  </a:txBody>
                  <a:tcPr marL="39644" marR="396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uk-UA" sz="1400" dirty="0">
                        <a:solidFill>
                          <a:schemeClr val="tx1"/>
                        </a:solidFill>
                        <a:latin typeface="Times New Roman"/>
                        <a:ea typeface="Calibri"/>
                        <a:cs typeface="Times New Roman"/>
                      </a:endParaRPr>
                    </a:p>
                  </a:txBody>
                  <a:tcPr marL="39644" marR="396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9660">
                <a:tc gridSpan="2">
                  <a:txBody>
                    <a:bodyPr/>
                    <a:lstStyle/>
                    <a:p>
                      <a:pPr algn="ctr">
                        <a:spcAft>
                          <a:spcPts val="0"/>
                        </a:spcAft>
                      </a:pPr>
                      <a:r>
                        <a:rPr lang="ru-RU" sz="1400">
                          <a:solidFill>
                            <a:schemeClr val="tx1"/>
                          </a:solidFill>
                          <a:latin typeface="Times New Roman"/>
                          <a:ea typeface="Calibri"/>
                          <a:cs typeface="Times New Roman"/>
                        </a:rPr>
                        <a:t>Сігнали-«наміри», що передують будь-якої реакції</a:t>
                      </a:r>
                    </a:p>
                  </a:txBody>
                  <a:tcPr marL="39644" marR="396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a:txBody>
                    <a:bodyPr/>
                    <a:lstStyle/>
                    <a:p>
                      <a:pPr algn="ctr">
                        <a:lnSpc>
                          <a:spcPct val="115000"/>
                        </a:lnSpc>
                        <a:spcAft>
                          <a:spcPts val="0"/>
                        </a:spcAft>
                      </a:pPr>
                      <a:endParaRPr lang="uk-UA" sz="1400">
                        <a:solidFill>
                          <a:schemeClr val="tx1"/>
                        </a:solidFill>
                        <a:latin typeface="Times New Roman"/>
                        <a:ea typeface="Calibri"/>
                        <a:cs typeface="Times New Roman"/>
                      </a:endParaRPr>
                    </a:p>
                  </a:txBody>
                  <a:tcPr marL="39644" marR="396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uk-UA" sz="1400" dirty="0">
                        <a:solidFill>
                          <a:schemeClr val="tx1"/>
                        </a:solidFill>
                        <a:latin typeface="Times New Roman"/>
                        <a:ea typeface="Calibri"/>
                        <a:cs typeface="Times New Roman"/>
                      </a:endParaRPr>
                    </a:p>
                  </a:txBody>
                  <a:tcPr marL="39644" marR="396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1054">
                <a:tc gridSpan="2">
                  <a:txBody>
                    <a:bodyPr/>
                    <a:lstStyle/>
                    <a:p>
                      <a:pPr algn="ctr">
                        <a:spcAft>
                          <a:spcPts val="0"/>
                        </a:spcAft>
                      </a:pPr>
                      <a:r>
                        <a:rPr lang="ru-RU" sz="1400">
                          <a:solidFill>
                            <a:schemeClr val="tx1"/>
                          </a:solidFill>
                          <a:latin typeface="Times New Roman"/>
                          <a:ea typeface="Calibri"/>
                          <a:cs typeface="Times New Roman"/>
                        </a:rPr>
                        <a:t>Сигнали, пов’язані з виразом агресії</a:t>
                      </a:r>
                    </a:p>
                  </a:txBody>
                  <a:tcPr marL="39644" marR="396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a:txBody>
                    <a:bodyPr/>
                    <a:lstStyle/>
                    <a:p>
                      <a:pPr algn="ctr">
                        <a:lnSpc>
                          <a:spcPct val="115000"/>
                        </a:lnSpc>
                        <a:spcAft>
                          <a:spcPts val="0"/>
                        </a:spcAft>
                      </a:pPr>
                      <a:endParaRPr lang="uk-UA" sz="1400">
                        <a:solidFill>
                          <a:schemeClr val="tx1"/>
                        </a:solidFill>
                        <a:latin typeface="Times New Roman"/>
                        <a:ea typeface="Calibri"/>
                        <a:cs typeface="Times New Roman"/>
                      </a:endParaRPr>
                    </a:p>
                  </a:txBody>
                  <a:tcPr marL="39644" marR="396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uk-UA" sz="1400" dirty="0">
                        <a:solidFill>
                          <a:schemeClr val="tx1"/>
                        </a:solidFill>
                        <a:latin typeface="Times New Roman"/>
                        <a:ea typeface="Calibri"/>
                        <a:cs typeface="Times New Roman"/>
                      </a:endParaRPr>
                    </a:p>
                  </a:txBody>
                  <a:tcPr marL="39644" marR="396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1054">
                <a:tc gridSpan="2">
                  <a:txBody>
                    <a:bodyPr/>
                    <a:lstStyle/>
                    <a:p>
                      <a:pPr algn="ctr">
                        <a:spcAft>
                          <a:spcPts val="0"/>
                        </a:spcAft>
                      </a:pPr>
                      <a:r>
                        <a:rPr lang="ru-RU" sz="1400">
                          <a:solidFill>
                            <a:schemeClr val="tx1"/>
                          </a:solidFill>
                          <a:latin typeface="Times New Roman"/>
                          <a:ea typeface="Calibri"/>
                          <a:cs typeface="Times New Roman"/>
                        </a:rPr>
                        <a:t>Сигнали миролюбності</a:t>
                      </a:r>
                    </a:p>
                  </a:txBody>
                  <a:tcPr marL="39644" marR="396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a:txBody>
                    <a:bodyPr/>
                    <a:lstStyle/>
                    <a:p>
                      <a:pPr algn="ctr">
                        <a:lnSpc>
                          <a:spcPct val="115000"/>
                        </a:lnSpc>
                        <a:spcAft>
                          <a:spcPts val="0"/>
                        </a:spcAft>
                      </a:pPr>
                      <a:endParaRPr lang="uk-UA" sz="1400">
                        <a:solidFill>
                          <a:schemeClr val="tx1"/>
                        </a:solidFill>
                        <a:latin typeface="Times New Roman"/>
                        <a:ea typeface="Calibri"/>
                        <a:cs typeface="Times New Roman"/>
                      </a:endParaRPr>
                    </a:p>
                  </a:txBody>
                  <a:tcPr marL="39644" marR="396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uk-UA" sz="1400" dirty="0">
                        <a:solidFill>
                          <a:schemeClr val="tx1"/>
                        </a:solidFill>
                        <a:latin typeface="Times New Roman"/>
                        <a:ea typeface="Calibri"/>
                        <a:cs typeface="Times New Roman"/>
                      </a:endParaRPr>
                    </a:p>
                  </a:txBody>
                  <a:tcPr marL="39644" marR="396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9660">
                <a:tc gridSpan="2">
                  <a:txBody>
                    <a:bodyPr/>
                    <a:lstStyle/>
                    <a:p>
                      <a:pPr algn="ctr">
                        <a:spcAft>
                          <a:spcPts val="0"/>
                        </a:spcAft>
                      </a:pPr>
                      <a:r>
                        <a:rPr lang="ru-RU" sz="1400">
                          <a:solidFill>
                            <a:schemeClr val="tx1"/>
                          </a:solidFill>
                          <a:latin typeface="Times New Roman"/>
                          <a:ea typeface="Calibri"/>
                          <a:cs typeface="Times New Roman"/>
                        </a:rPr>
                        <a:t>Сигнали незадоволеності (фрустрації)</a:t>
                      </a:r>
                    </a:p>
                  </a:txBody>
                  <a:tcPr marL="39644" marR="396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a:txBody>
                    <a:bodyPr/>
                    <a:lstStyle/>
                    <a:p>
                      <a:pPr algn="ctr">
                        <a:lnSpc>
                          <a:spcPct val="115000"/>
                        </a:lnSpc>
                        <a:spcAft>
                          <a:spcPts val="0"/>
                        </a:spcAft>
                      </a:pPr>
                      <a:endParaRPr lang="uk-UA" sz="1400">
                        <a:solidFill>
                          <a:schemeClr val="tx1"/>
                        </a:solidFill>
                        <a:latin typeface="Times New Roman"/>
                        <a:ea typeface="Calibri"/>
                        <a:cs typeface="Times New Roman"/>
                      </a:endParaRPr>
                    </a:p>
                  </a:txBody>
                  <a:tcPr marL="39644" marR="396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uk-UA" sz="1400" dirty="0">
                        <a:solidFill>
                          <a:schemeClr val="tx1"/>
                        </a:solidFill>
                        <a:latin typeface="Times New Roman"/>
                        <a:ea typeface="Calibri"/>
                        <a:cs typeface="Times New Roman"/>
                      </a:endParaRPr>
                    </a:p>
                  </a:txBody>
                  <a:tcPr marL="39644" marR="396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1" i="1"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Завдання 1.</a:t>
            </a:r>
            <a:r>
              <a:rPr kumimoji="0" lang="ru-RU" sz="14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Заповніть таблицю.</a:t>
            </a: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nvGraphicFramePr>
        <p:xfrm>
          <a:off x="1475656" y="764704"/>
          <a:ext cx="6279152" cy="2773650"/>
        </p:xfrm>
        <a:graphic>
          <a:graphicData uri="http://schemas.openxmlformats.org/drawingml/2006/table">
            <a:tbl>
              <a:tblPr/>
              <a:tblGrid>
                <a:gridCol w="2092832"/>
                <a:gridCol w="2092832"/>
                <a:gridCol w="2093488"/>
              </a:tblGrid>
              <a:tr h="554730">
                <a:tc>
                  <a:txBody>
                    <a:bodyPr/>
                    <a:lstStyle/>
                    <a:p>
                      <a:pPr algn="ctr">
                        <a:lnSpc>
                          <a:spcPct val="115000"/>
                        </a:lnSpc>
                        <a:spcAft>
                          <a:spcPts val="0"/>
                        </a:spcAft>
                      </a:pPr>
                      <a:r>
                        <a:rPr lang="uk-UA" sz="1400" dirty="0">
                          <a:solidFill>
                            <a:schemeClr val="tx1"/>
                          </a:solidFill>
                          <a:latin typeface="Times New Roman"/>
                          <a:ea typeface="Calibri"/>
                          <a:cs typeface="Times New Roman"/>
                        </a:rPr>
                        <a:t>Комунікації тварин</a:t>
                      </a:r>
                      <a:endParaRPr lang="ru-RU" sz="1100" dirty="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400">
                          <a:solidFill>
                            <a:schemeClr val="tx1"/>
                          </a:solidFill>
                          <a:latin typeface="Times New Roman"/>
                          <a:ea typeface="Calibri"/>
                          <a:cs typeface="Times New Roman"/>
                        </a:rPr>
                        <a:t>Характеристика</a:t>
                      </a:r>
                      <a:endParaRPr lang="ru-RU" sz="110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400">
                          <a:solidFill>
                            <a:schemeClr val="tx1"/>
                          </a:solidFill>
                          <a:latin typeface="Times New Roman"/>
                          <a:ea typeface="Calibri"/>
                          <a:cs typeface="Times New Roman"/>
                        </a:rPr>
                        <a:t>Приклади</a:t>
                      </a:r>
                      <a:endParaRPr lang="ru-RU" sz="110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4730">
                <a:tc>
                  <a:txBody>
                    <a:bodyPr/>
                    <a:lstStyle/>
                    <a:p>
                      <a:pPr algn="ctr">
                        <a:spcAft>
                          <a:spcPts val="0"/>
                        </a:spcAft>
                      </a:pPr>
                      <a:r>
                        <a:rPr lang="ru-RU" sz="1400" dirty="0" smtClean="0">
                          <a:solidFill>
                            <a:schemeClr val="tx1"/>
                          </a:solidFill>
                          <a:latin typeface="Times New Roman"/>
                          <a:ea typeface="Calibri"/>
                          <a:cs typeface="Times New Roman"/>
                        </a:rPr>
                        <a:t>Тактильна </a:t>
                      </a:r>
                      <a:r>
                        <a:rPr lang="ru-RU" sz="1400" dirty="0" err="1" smtClean="0">
                          <a:solidFill>
                            <a:schemeClr val="tx1"/>
                          </a:solidFill>
                          <a:latin typeface="Times New Roman"/>
                          <a:ea typeface="Calibri"/>
                          <a:cs typeface="Times New Roman"/>
                        </a:rPr>
                        <a:t>комунікація</a:t>
                      </a:r>
                      <a:endParaRPr lang="ru-RU" sz="1200" dirty="0">
                        <a:solidFill>
                          <a:schemeClr val="tx1"/>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uk-UA" sz="1400" dirty="0">
                        <a:solidFill>
                          <a:schemeClr val="tx1"/>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uk-UA" sz="1400">
                        <a:solidFill>
                          <a:schemeClr val="tx1"/>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4730">
                <a:tc>
                  <a:txBody>
                    <a:bodyPr/>
                    <a:lstStyle/>
                    <a:p>
                      <a:pPr algn="ctr">
                        <a:spcAft>
                          <a:spcPts val="0"/>
                        </a:spcAft>
                      </a:pPr>
                      <a:r>
                        <a:rPr lang="ru-RU" sz="1400">
                          <a:solidFill>
                            <a:schemeClr val="tx1"/>
                          </a:solidFill>
                          <a:latin typeface="Times New Roman"/>
                          <a:ea typeface="Calibri"/>
                          <a:cs typeface="Times New Roman"/>
                        </a:rPr>
                        <a:t>Хемокоммунікація</a:t>
                      </a:r>
                      <a:endParaRPr lang="ru-RU" sz="1200">
                        <a:solidFill>
                          <a:schemeClr val="tx1"/>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uk-UA" sz="1400" dirty="0">
                        <a:solidFill>
                          <a:schemeClr val="tx1"/>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uk-UA" sz="1400" dirty="0">
                        <a:solidFill>
                          <a:schemeClr val="tx1"/>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4730">
                <a:tc>
                  <a:txBody>
                    <a:bodyPr/>
                    <a:lstStyle/>
                    <a:p>
                      <a:pPr algn="ctr">
                        <a:spcAft>
                          <a:spcPts val="0"/>
                        </a:spcAft>
                      </a:pPr>
                      <a:r>
                        <a:rPr lang="ru-RU" sz="1400" dirty="0" err="1" smtClean="0">
                          <a:solidFill>
                            <a:schemeClr val="tx1"/>
                          </a:solidFill>
                          <a:latin typeface="Times New Roman"/>
                          <a:ea typeface="Calibri"/>
                          <a:cs typeface="Times New Roman"/>
                        </a:rPr>
                        <a:t>Зорова</a:t>
                      </a:r>
                      <a:r>
                        <a:rPr lang="ru-RU" sz="1400" dirty="0" smtClean="0">
                          <a:solidFill>
                            <a:schemeClr val="tx1"/>
                          </a:solidFill>
                          <a:latin typeface="Times New Roman"/>
                          <a:ea typeface="Calibri"/>
                          <a:cs typeface="Times New Roman"/>
                        </a:rPr>
                        <a:t> </a:t>
                      </a:r>
                      <a:r>
                        <a:rPr lang="ru-RU" sz="1400" dirty="0" err="1" smtClean="0">
                          <a:solidFill>
                            <a:schemeClr val="tx1"/>
                          </a:solidFill>
                          <a:latin typeface="Times New Roman"/>
                          <a:ea typeface="Calibri"/>
                          <a:cs typeface="Times New Roman"/>
                        </a:rPr>
                        <a:t>комунікація</a:t>
                      </a:r>
                      <a:endParaRPr lang="ru-RU" sz="1200" dirty="0">
                        <a:solidFill>
                          <a:schemeClr val="tx1"/>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uk-UA" sz="1400">
                        <a:solidFill>
                          <a:schemeClr val="tx1"/>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uk-UA" sz="1400" dirty="0">
                        <a:solidFill>
                          <a:schemeClr val="tx1"/>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4730">
                <a:tc>
                  <a:txBody>
                    <a:bodyPr/>
                    <a:lstStyle/>
                    <a:p>
                      <a:pPr algn="ctr">
                        <a:spcAft>
                          <a:spcPts val="0"/>
                        </a:spcAft>
                      </a:pPr>
                      <a:r>
                        <a:rPr lang="ru-RU" sz="1400" dirty="0" err="1" smtClean="0">
                          <a:solidFill>
                            <a:schemeClr val="tx1"/>
                          </a:solidFill>
                          <a:latin typeface="Times New Roman"/>
                          <a:ea typeface="Calibri"/>
                          <a:cs typeface="Times New Roman"/>
                        </a:rPr>
                        <a:t>Акустична</a:t>
                      </a:r>
                      <a:r>
                        <a:rPr lang="ru-RU" sz="1400" dirty="0" smtClean="0">
                          <a:solidFill>
                            <a:schemeClr val="tx1"/>
                          </a:solidFill>
                          <a:latin typeface="Times New Roman"/>
                          <a:ea typeface="Calibri"/>
                          <a:cs typeface="Times New Roman"/>
                        </a:rPr>
                        <a:t> </a:t>
                      </a:r>
                      <a:r>
                        <a:rPr lang="ru-RU" sz="1400" dirty="0" err="1" smtClean="0">
                          <a:solidFill>
                            <a:schemeClr val="tx1"/>
                          </a:solidFill>
                          <a:latin typeface="Times New Roman"/>
                          <a:ea typeface="Calibri"/>
                          <a:cs typeface="Times New Roman"/>
                        </a:rPr>
                        <a:t>комунікація</a:t>
                      </a:r>
                      <a:endParaRPr lang="ru-RU" sz="1200" dirty="0">
                        <a:solidFill>
                          <a:schemeClr val="tx1"/>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uk-UA" sz="1400">
                        <a:solidFill>
                          <a:schemeClr val="tx1"/>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uk-UA" sz="1400" dirty="0">
                        <a:solidFill>
                          <a:schemeClr val="tx1"/>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222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1" i="1"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Завдання 2.</a:t>
            </a:r>
            <a:r>
              <a:rPr kumimoji="0" lang="ru-RU" sz="14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Заповніть таблицю.</a:t>
            </a: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pic>
        <p:nvPicPr>
          <p:cNvPr id="13314" name="Picture 2" descr="Як спілкуються тварини? • коротко.info"/>
          <p:cNvPicPr>
            <a:picLocks noChangeAspect="1" noChangeArrowheads="1"/>
          </p:cNvPicPr>
          <p:nvPr/>
        </p:nvPicPr>
        <p:blipFill>
          <a:blip r:embed="rId2" cstate="print"/>
          <a:srcRect/>
          <a:stretch>
            <a:fillRect/>
          </a:stretch>
        </p:blipFill>
        <p:spPr bwMode="auto">
          <a:xfrm>
            <a:off x="0" y="5314949"/>
            <a:ext cx="2962275" cy="1543051"/>
          </a:xfrm>
          <a:prstGeom prst="rect">
            <a:avLst/>
          </a:prstGeom>
          <a:noFill/>
        </p:spPr>
      </p:pic>
      <p:pic>
        <p:nvPicPr>
          <p:cNvPr id="13316" name="Picture 4" descr="Акустична комунікація, слуховий аналізатор, звукові сигнали, ультразвукова  локація - Зоопсихологія та порівняльна психологія - Підручники для  студентів онлайн"/>
          <p:cNvPicPr>
            <a:picLocks noChangeAspect="1" noChangeArrowheads="1"/>
          </p:cNvPicPr>
          <p:nvPr/>
        </p:nvPicPr>
        <p:blipFill>
          <a:blip r:embed="rId3" cstate="print"/>
          <a:srcRect/>
          <a:stretch>
            <a:fillRect/>
          </a:stretch>
        </p:blipFill>
        <p:spPr bwMode="auto">
          <a:xfrm>
            <a:off x="0" y="3789040"/>
            <a:ext cx="2847975" cy="1600200"/>
          </a:xfrm>
          <a:prstGeom prst="rect">
            <a:avLst/>
          </a:prstGeom>
          <a:noFill/>
        </p:spPr>
      </p:pic>
      <p:pic>
        <p:nvPicPr>
          <p:cNvPr id="13318" name="Picture 6" descr="Біокомунікація — Вікіпедія"/>
          <p:cNvPicPr>
            <a:picLocks noChangeAspect="1" noChangeArrowheads="1"/>
          </p:cNvPicPr>
          <p:nvPr/>
        </p:nvPicPr>
        <p:blipFill>
          <a:blip r:embed="rId4" cstate="print"/>
          <a:srcRect/>
          <a:stretch>
            <a:fillRect/>
          </a:stretch>
        </p:blipFill>
        <p:spPr bwMode="auto">
          <a:xfrm>
            <a:off x="2987824" y="5373216"/>
            <a:ext cx="2304256" cy="1484784"/>
          </a:xfrm>
          <a:prstGeom prst="rect">
            <a:avLst/>
          </a:prstGeom>
          <a:noFill/>
        </p:spPr>
      </p:pic>
      <p:pic>
        <p:nvPicPr>
          <p:cNvPr id="13320" name="Picture 8" descr="Тварини більш ввічливі у спілкуванні, ніж люди"/>
          <p:cNvPicPr>
            <a:picLocks noChangeAspect="1" noChangeArrowheads="1"/>
          </p:cNvPicPr>
          <p:nvPr/>
        </p:nvPicPr>
        <p:blipFill>
          <a:blip r:embed="rId5" cstate="print"/>
          <a:srcRect/>
          <a:stretch>
            <a:fillRect/>
          </a:stretch>
        </p:blipFill>
        <p:spPr bwMode="auto">
          <a:xfrm>
            <a:off x="2843809" y="3789040"/>
            <a:ext cx="2520280" cy="1638300"/>
          </a:xfrm>
          <a:prstGeom prst="rect">
            <a:avLst/>
          </a:prstGeom>
          <a:noFill/>
        </p:spPr>
      </p:pic>
      <p:pic>
        <p:nvPicPr>
          <p:cNvPr id="13322" name="Picture 10" descr="Комунікація тварин, розумова діяльність | Тест на 12 запитань. Біологія"/>
          <p:cNvPicPr>
            <a:picLocks noChangeAspect="1" noChangeArrowheads="1"/>
          </p:cNvPicPr>
          <p:nvPr/>
        </p:nvPicPr>
        <p:blipFill>
          <a:blip r:embed="rId6" cstate="print"/>
          <a:srcRect/>
          <a:stretch>
            <a:fillRect/>
          </a:stretch>
        </p:blipFill>
        <p:spPr bwMode="auto">
          <a:xfrm>
            <a:off x="5292081" y="3789040"/>
            <a:ext cx="2016224" cy="1381126"/>
          </a:xfrm>
          <a:prstGeom prst="rect">
            <a:avLst/>
          </a:prstGeom>
          <a:noFill/>
        </p:spPr>
      </p:pic>
      <p:pic>
        <p:nvPicPr>
          <p:cNvPr id="13324" name="Picture 12" descr="Біокомунікація — Вікіпедія"/>
          <p:cNvPicPr>
            <a:picLocks noChangeAspect="1" noChangeArrowheads="1"/>
          </p:cNvPicPr>
          <p:nvPr/>
        </p:nvPicPr>
        <p:blipFill>
          <a:blip r:embed="rId7" cstate="print"/>
          <a:srcRect/>
          <a:stretch>
            <a:fillRect/>
          </a:stretch>
        </p:blipFill>
        <p:spPr bwMode="auto">
          <a:xfrm>
            <a:off x="5220073" y="5010149"/>
            <a:ext cx="2160240" cy="1847851"/>
          </a:xfrm>
          <a:prstGeom prst="rect">
            <a:avLst/>
          </a:prstGeom>
          <a:noFill/>
        </p:spPr>
      </p:pic>
      <p:pic>
        <p:nvPicPr>
          <p:cNvPr id="13326" name="Picture 14" descr="Способи комунікацій тварин, Тактильна чутливість. дотик, шкірний  аналізатор, безхребетні, вищі хребетні - Зоопсихологія та порівняльна  психологія - Підручники для студентів онлайн"/>
          <p:cNvPicPr>
            <a:picLocks noChangeAspect="1" noChangeArrowheads="1"/>
          </p:cNvPicPr>
          <p:nvPr/>
        </p:nvPicPr>
        <p:blipFill>
          <a:blip r:embed="rId8" cstate="print"/>
          <a:srcRect/>
          <a:stretch>
            <a:fillRect/>
          </a:stretch>
        </p:blipFill>
        <p:spPr bwMode="auto">
          <a:xfrm>
            <a:off x="7236296" y="3717032"/>
            <a:ext cx="1907704" cy="135255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1"/>
          <p:cNvSpPr>
            <a:spLocks noChangeArrowheads="1"/>
          </p:cNvSpPr>
          <p:nvPr/>
        </p:nvSpPr>
        <p:spPr bwMode="auto">
          <a:xfrm>
            <a:off x="0" y="1171492"/>
            <a:ext cx="91440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1" i="0" u="none" strike="noStrike" cap="none" normalizeH="0" baseline="0" dirty="0" err="1" smtClean="0">
                <a:ln>
                  <a:noFill/>
                </a:ln>
                <a:effectLst/>
                <a:latin typeface="Times New Roman" pitchFamily="18" charset="0"/>
                <a:ea typeface="Calibri" pitchFamily="34" charset="0"/>
                <a:cs typeface="Times New Roman" pitchFamily="18" charset="0"/>
              </a:rPr>
              <a:t>Завдання</a:t>
            </a:r>
            <a:r>
              <a:rPr kumimoji="0" lang="ru-RU" sz="1400" b="1" i="0" u="none" strike="noStrike" cap="none" normalizeH="0" baseline="0" dirty="0" smtClean="0">
                <a:ln>
                  <a:noFill/>
                </a:ln>
                <a:effectLst/>
                <a:latin typeface="Times New Roman" pitchFamily="18" charset="0"/>
                <a:ea typeface="Calibri" pitchFamily="34" charset="0"/>
                <a:cs typeface="Times New Roman" pitchFamily="18" charset="0"/>
              </a:rPr>
              <a:t> 3.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Надайте</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обгрунтовану</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відповідь</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на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питання</a:t>
            </a:r>
            <a:endPar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uk-UA" sz="1400" dirty="0">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8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1. Роль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запахів</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в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житті</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тварин</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людини</a:t>
            </a:r>
            <a:endParaRPr kumimoji="0" lang="ru-RU" sz="8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________________________________________________________________________________________________________________________________________________________________________________________________</a:t>
            </a:r>
            <a:endParaRPr kumimoji="0" lang="ru-RU" sz="8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2. Роль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звукових</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комунікацій</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в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шлюбному</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поведінці</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тварин</a:t>
            </a:r>
            <a:endParaRPr kumimoji="0" lang="ru-RU" sz="8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________________________________________________________________________________________________________________________________________________________________________________________________</a:t>
            </a:r>
            <a:endParaRPr kumimoji="0" lang="ru-RU" sz="8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effectLst/>
                <a:latin typeface="Times New Roman" pitchFamily="18" charset="0"/>
                <a:ea typeface="Calibri" pitchFamily="34" charset="0"/>
                <a:cs typeface="Times New Roman" pitchFamily="18" charset="0"/>
              </a:rPr>
              <a:t>3. Хімічні сигналізації у ссавців</a:t>
            </a:r>
            <a:endParaRPr kumimoji="0" lang="ru-RU" sz="8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effectLst/>
                <a:latin typeface="Times New Roman" pitchFamily="18" charset="0"/>
                <a:ea typeface="Calibri" pitchFamily="34" charset="0"/>
                <a:cs typeface="Times New Roman" pitchFamily="18" charset="0"/>
              </a:rPr>
              <a:t>________________________________________________________________________________________________________________________________________________________________________________________________</a:t>
            </a:r>
            <a:endParaRPr kumimoji="0" lang="ru-RU" sz="8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effectLst/>
                <a:latin typeface="Times New Roman" pitchFamily="18" charset="0"/>
                <a:ea typeface="Calibri" pitchFamily="34" charset="0"/>
                <a:cs typeface="Times New Roman" pitchFamily="18" charset="0"/>
              </a:rPr>
              <a:t>4. Особливості взаємовідносин у тварин з груповою поведінкою </a:t>
            </a:r>
            <a:endParaRPr kumimoji="0" lang="ru-RU" sz="8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________________________________________________________________________________________________________________________________________________________________________________________________</a:t>
            </a:r>
            <a:endParaRPr kumimoji="0" lang="ru-RU" sz="8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5.Особливості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комунікацій</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у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птахів</a:t>
            </a:r>
            <a:endParaRPr kumimoji="0" lang="ru-RU" sz="8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________________________________________________________________________________________________________________________________________________________________________________________________</a:t>
            </a:r>
            <a:endParaRPr kumimoji="0" lang="ru-RU" sz="8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6.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Комунікації</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у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мавп</a:t>
            </a:r>
            <a:endPar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________________________________________________________________________________________________________________________________________________________________________________________________</a:t>
            </a:r>
            <a:r>
              <a:rPr kumimoji="0" lang="ru-RU" sz="800" b="0" i="0" u="none" strike="noStrike" cap="none" normalizeH="0" baseline="0" dirty="0" smtClean="0">
                <a:ln>
                  <a:noFill/>
                </a:ln>
                <a:effectLst/>
                <a:latin typeface="Arial" pitchFamily="34" charset="0"/>
                <a:cs typeface="Arial" pitchFamily="34" charset="0"/>
              </a:rPr>
              <a:t> </a:t>
            </a:r>
            <a:endParaRPr kumimoji="0" lang="ru-RU" sz="1800" b="0" i="0" u="none" strike="noStrike" cap="none" normalizeH="0" baseline="0" dirty="0" smtClean="0">
              <a:ln>
                <a:noFill/>
              </a:ln>
              <a:effectLst/>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1187625" y="1340771"/>
          <a:ext cx="6423168" cy="3437731"/>
        </p:xfrm>
        <a:graphic>
          <a:graphicData uri="http://schemas.openxmlformats.org/drawingml/2006/table">
            <a:tbl>
              <a:tblPr/>
              <a:tblGrid>
                <a:gridCol w="3211248"/>
                <a:gridCol w="3211920"/>
              </a:tblGrid>
              <a:tr h="312521">
                <a:tc>
                  <a:txBody>
                    <a:bodyPr/>
                    <a:lstStyle/>
                    <a:p>
                      <a:pPr algn="ctr">
                        <a:lnSpc>
                          <a:spcPct val="115000"/>
                        </a:lnSpc>
                        <a:spcAft>
                          <a:spcPts val="0"/>
                        </a:spcAft>
                      </a:pPr>
                      <a:r>
                        <a:rPr lang="uk-UA" sz="1400">
                          <a:latin typeface="Times New Roman"/>
                          <a:ea typeface="Calibri"/>
                          <a:cs typeface="Times New Roman"/>
                        </a:rPr>
                        <a:t>Поняття</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400">
                          <a:latin typeface="Times New Roman"/>
                          <a:ea typeface="Calibri"/>
                          <a:cs typeface="Times New Roman"/>
                        </a:rPr>
                        <a:t>Зміст</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2521">
                <a:tc>
                  <a:txBody>
                    <a:bodyPr/>
                    <a:lstStyle/>
                    <a:p>
                      <a:pPr algn="ctr">
                        <a:lnSpc>
                          <a:spcPct val="115000"/>
                        </a:lnSpc>
                        <a:spcAft>
                          <a:spcPts val="0"/>
                        </a:spcAft>
                      </a:pPr>
                      <a:r>
                        <a:rPr lang="uk-UA" sz="1400" dirty="0" err="1">
                          <a:solidFill>
                            <a:schemeClr val="tx1"/>
                          </a:solidFill>
                          <a:latin typeface="Times New Roman"/>
                          <a:ea typeface="Calibri"/>
                          <a:cs typeface="Times New Roman"/>
                        </a:rPr>
                        <a:t>зоотерапія</a:t>
                      </a:r>
                      <a:endParaRPr lang="ru-RU" sz="1100" dirty="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uk-UA" sz="1400">
                        <a:solidFill>
                          <a:schemeClr val="tx1"/>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2521">
                <a:tc>
                  <a:txBody>
                    <a:bodyPr/>
                    <a:lstStyle/>
                    <a:p>
                      <a:pPr algn="ctr">
                        <a:spcAft>
                          <a:spcPts val="0"/>
                        </a:spcAft>
                      </a:pPr>
                      <a:r>
                        <a:rPr lang="ru-RU" sz="1400" dirty="0" err="1">
                          <a:solidFill>
                            <a:schemeClr val="tx1"/>
                          </a:solidFill>
                          <a:latin typeface="Times New Roman"/>
                          <a:ea typeface="Calibri"/>
                          <a:cs typeface="Times New Roman"/>
                        </a:rPr>
                        <a:t>Pet-терапія</a:t>
                      </a:r>
                      <a:endParaRPr lang="ru-RU" sz="1200" dirty="0">
                        <a:solidFill>
                          <a:schemeClr val="tx1"/>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uk-UA" sz="1400">
                        <a:solidFill>
                          <a:schemeClr val="tx1"/>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2521">
                <a:tc>
                  <a:txBody>
                    <a:bodyPr/>
                    <a:lstStyle/>
                    <a:p>
                      <a:pPr algn="ctr">
                        <a:lnSpc>
                          <a:spcPct val="115000"/>
                        </a:lnSpc>
                        <a:spcAft>
                          <a:spcPts val="0"/>
                        </a:spcAft>
                      </a:pPr>
                      <a:r>
                        <a:rPr lang="uk-UA" sz="1400" dirty="0" err="1">
                          <a:solidFill>
                            <a:schemeClr val="tx1"/>
                          </a:solidFill>
                          <a:latin typeface="Times New Roman"/>
                          <a:ea typeface="Calibri"/>
                          <a:cs typeface="Times New Roman"/>
                        </a:rPr>
                        <a:t>іпотерапія</a:t>
                      </a:r>
                      <a:endParaRPr lang="ru-RU" sz="1100" dirty="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uk-UA" sz="1400">
                        <a:solidFill>
                          <a:schemeClr val="tx1"/>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2521">
                <a:tc>
                  <a:txBody>
                    <a:bodyPr/>
                    <a:lstStyle/>
                    <a:p>
                      <a:pPr algn="ctr">
                        <a:lnSpc>
                          <a:spcPct val="115000"/>
                        </a:lnSpc>
                        <a:spcAft>
                          <a:spcPts val="0"/>
                        </a:spcAft>
                      </a:pPr>
                      <a:r>
                        <a:rPr lang="uk-UA" sz="1400" dirty="0">
                          <a:solidFill>
                            <a:schemeClr val="tx1"/>
                          </a:solidFill>
                          <a:latin typeface="Times New Roman"/>
                          <a:ea typeface="Calibri"/>
                          <a:cs typeface="Times New Roman"/>
                        </a:rPr>
                        <a:t>апітерапія</a:t>
                      </a:r>
                      <a:endParaRPr lang="ru-RU" sz="1100" dirty="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uk-UA" sz="1400">
                        <a:solidFill>
                          <a:schemeClr val="tx1"/>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2521">
                <a:tc>
                  <a:txBody>
                    <a:bodyPr/>
                    <a:lstStyle/>
                    <a:p>
                      <a:pPr algn="ctr">
                        <a:lnSpc>
                          <a:spcPct val="115000"/>
                        </a:lnSpc>
                        <a:spcAft>
                          <a:spcPts val="0"/>
                        </a:spcAft>
                      </a:pPr>
                      <a:r>
                        <a:rPr lang="uk-UA" sz="1400" dirty="0" err="1">
                          <a:solidFill>
                            <a:schemeClr val="tx1"/>
                          </a:solidFill>
                          <a:latin typeface="Times New Roman"/>
                          <a:ea typeface="Calibri"/>
                          <a:cs typeface="Times New Roman"/>
                        </a:rPr>
                        <a:t>фелінотерапія</a:t>
                      </a:r>
                      <a:endParaRPr lang="ru-RU" sz="1100" dirty="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uk-UA" sz="1400">
                        <a:solidFill>
                          <a:schemeClr val="tx1"/>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2521">
                <a:tc>
                  <a:txBody>
                    <a:bodyPr/>
                    <a:lstStyle/>
                    <a:p>
                      <a:pPr algn="ctr">
                        <a:lnSpc>
                          <a:spcPct val="115000"/>
                        </a:lnSpc>
                        <a:spcAft>
                          <a:spcPts val="0"/>
                        </a:spcAft>
                      </a:pPr>
                      <a:r>
                        <a:rPr lang="uk-UA" sz="1400" dirty="0" err="1">
                          <a:solidFill>
                            <a:schemeClr val="tx1"/>
                          </a:solidFill>
                          <a:latin typeface="Times New Roman"/>
                          <a:ea typeface="Calibri"/>
                          <a:cs typeface="Times New Roman"/>
                        </a:rPr>
                        <a:t>каністерапія</a:t>
                      </a:r>
                      <a:endParaRPr lang="ru-RU" sz="1100" dirty="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uk-UA" sz="1400">
                        <a:solidFill>
                          <a:schemeClr val="tx1"/>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2521">
                <a:tc>
                  <a:txBody>
                    <a:bodyPr/>
                    <a:lstStyle/>
                    <a:p>
                      <a:pPr algn="ctr">
                        <a:lnSpc>
                          <a:spcPct val="115000"/>
                        </a:lnSpc>
                        <a:spcAft>
                          <a:spcPts val="0"/>
                        </a:spcAft>
                      </a:pPr>
                      <a:r>
                        <a:rPr lang="uk-UA" sz="1400" dirty="0" err="1">
                          <a:solidFill>
                            <a:schemeClr val="tx1"/>
                          </a:solidFill>
                          <a:latin typeface="Times New Roman"/>
                          <a:ea typeface="Calibri"/>
                          <a:cs typeface="Times New Roman"/>
                        </a:rPr>
                        <a:t>дельфінотерапія</a:t>
                      </a:r>
                      <a:endParaRPr lang="ru-RU" sz="1100" dirty="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uk-UA" sz="1400">
                        <a:solidFill>
                          <a:schemeClr val="tx1"/>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2521">
                <a:tc>
                  <a:txBody>
                    <a:bodyPr/>
                    <a:lstStyle/>
                    <a:p>
                      <a:pPr algn="ctr">
                        <a:lnSpc>
                          <a:spcPct val="115000"/>
                        </a:lnSpc>
                        <a:spcAft>
                          <a:spcPts val="0"/>
                        </a:spcAft>
                      </a:pPr>
                      <a:r>
                        <a:rPr lang="uk-UA" sz="1400" dirty="0" err="1">
                          <a:solidFill>
                            <a:schemeClr val="tx1"/>
                          </a:solidFill>
                          <a:latin typeface="Times New Roman"/>
                          <a:ea typeface="Calibri"/>
                          <a:cs typeface="Times New Roman"/>
                        </a:rPr>
                        <a:t>орнітотерапія</a:t>
                      </a:r>
                      <a:endParaRPr lang="ru-RU" sz="1100" dirty="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uk-UA" sz="1400" dirty="0">
                        <a:solidFill>
                          <a:schemeClr val="tx1"/>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2521">
                <a:tc>
                  <a:txBody>
                    <a:bodyPr/>
                    <a:lstStyle/>
                    <a:p>
                      <a:pPr algn="ctr">
                        <a:lnSpc>
                          <a:spcPct val="115000"/>
                        </a:lnSpc>
                        <a:spcAft>
                          <a:spcPts val="0"/>
                        </a:spcAft>
                      </a:pPr>
                      <a:r>
                        <a:rPr lang="uk-UA" sz="1400">
                          <a:solidFill>
                            <a:schemeClr val="tx1"/>
                          </a:solidFill>
                          <a:latin typeface="Times New Roman"/>
                          <a:ea typeface="Calibri"/>
                          <a:cs typeface="Times New Roman"/>
                        </a:rPr>
                        <a:t>гірудотерапія</a:t>
                      </a:r>
                      <a:endParaRPr lang="ru-RU" sz="110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uk-UA" sz="1400" dirty="0">
                        <a:solidFill>
                          <a:schemeClr val="tx1"/>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2521">
                <a:tc>
                  <a:txBody>
                    <a:bodyPr/>
                    <a:lstStyle/>
                    <a:p>
                      <a:pPr algn="ctr">
                        <a:lnSpc>
                          <a:spcPct val="115000"/>
                        </a:lnSpc>
                        <a:spcAft>
                          <a:spcPts val="0"/>
                        </a:spcAft>
                      </a:pPr>
                      <a:r>
                        <a:rPr lang="uk-UA" sz="1400">
                          <a:latin typeface="Times New Roman"/>
                          <a:ea typeface="Calibri"/>
                          <a:cs typeface="Times New Roman"/>
                        </a:rPr>
                        <a:t>інсектотерапія</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uk-UA" sz="14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4273" name="Rectangle 1"/>
          <p:cNvSpPr>
            <a:spLocks noChangeArrowheads="1"/>
          </p:cNvSpPr>
          <p:nvPr/>
        </p:nvSpPr>
        <p:spPr bwMode="auto">
          <a:xfrm>
            <a:off x="2191027" y="443662"/>
            <a:ext cx="4761945"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Прикладна</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зоопсихологія</a:t>
            </a:r>
            <a:endParaRPr kumimoji="0" lang="ru-RU" sz="800" b="0" i="0" u="none" strike="noStrike" cap="none" normalizeH="0" baseline="0" dirty="0" smtClean="0">
              <a:ln>
                <a:noFill/>
              </a:ln>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400" b="1" i="1" u="none" strike="noStrike" cap="none" normalizeH="0" baseline="0" dirty="0" err="1" smtClean="0">
                <a:ln>
                  <a:noFill/>
                </a:ln>
                <a:effectLst/>
                <a:latin typeface="Times New Roman" pitchFamily="18" charset="0"/>
                <a:ea typeface="Calibri" pitchFamily="34" charset="0"/>
                <a:cs typeface="Times New Roman" pitchFamily="18" charset="0"/>
              </a:rPr>
              <a:t>Завдання</a:t>
            </a:r>
            <a:r>
              <a:rPr kumimoji="0" lang="ru-RU" sz="1400" b="1" i="1" u="none" strike="noStrike" cap="none" normalizeH="0" baseline="0" dirty="0" smtClean="0">
                <a:ln>
                  <a:noFill/>
                </a:ln>
                <a:effectLst/>
                <a:latin typeface="Times New Roman" pitchFamily="18" charset="0"/>
                <a:ea typeface="Calibri" pitchFamily="34" charset="0"/>
                <a:cs typeface="Times New Roman" pitchFamily="18" charset="0"/>
              </a:rPr>
              <a:t> 1.</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Скласти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глосарій</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понять,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заповнивши</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таблицю</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1"/>
          <p:cNvSpPr>
            <a:spLocks noChangeArrowheads="1"/>
          </p:cNvSpPr>
          <p:nvPr/>
        </p:nvSpPr>
        <p:spPr bwMode="auto">
          <a:xfrm>
            <a:off x="0" y="332656"/>
            <a:ext cx="9144000" cy="59093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1" i="1" u="none" strike="noStrike" cap="none" normalizeH="0" baseline="0" dirty="0" err="1" smtClean="0">
                <a:ln>
                  <a:noFill/>
                </a:ln>
                <a:effectLst/>
                <a:latin typeface="Times New Roman" pitchFamily="18" charset="0"/>
                <a:ea typeface="Calibri" pitchFamily="34" charset="0"/>
                <a:cs typeface="Times New Roman" pitchFamily="18" charset="0"/>
              </a:rPr>
              <a:t>Завдання</a:t>
            </a:r>
            <a:r>
              <a:rPr kumimoji="0" lang="ru-RU" sz="1400" b="1" i="1" u="none" strike="noStrike" cap="none" normalizeH="0" baseline="0" dirty="0" smtClean="0">
                <a:ln>
                  <a:noFill/>
                </a:ln>
                <a:effectLst/>
                <a:latin typeface="Times New Roman" pitchFamily="18" charset="0"/>
                <a:ea typeface="Calibri" pitchFamily="34" charset="0"/>
                <a:cs typeface="Times New Roman" pitchFamily="18" charset="0"/>
              </a:rPr>
              <a:t> 2.</a:t>
            </a:r>
            <a:r>
              <a:rPr kumimoji="0" lang="ru-RU" sz="1400" b="0" i="0" u="none" strike="noStrike" cap="none" normalizeH="0" baseline="0" dirty="0" smtClean="0">
                <a:ln>
                  <a:noFill/>
                </a:ln>
                <a:effectLst/>
                <a:latin typeface="Times New Roman" pitchFamily="18" charset="0"/>
                <a:ea typeface="Yu Gothic UI" pitchFamily="34" charset="-128"/>
                <a:cs typeface="Times New Roman" pitchFamily="18" charset="0"/>
              </a:rPr>
              <a:t>Визначте метод </a:t>
            </a:r>
            <a:r>
              <a:rPr kumimoji="0" lang="ru-RU" sz="1400" b="0" i="0" u="none" strike="noStrike" cap="none" normalizeH="0" baseline="0" dirty="0" err="1" smtClean="0">
                <a:ln>
                  <a:noFill/>
                </a:ln>
                <a:effectLst/>
                <a:latin typeface="Times New Roman" pitchFamily="18" charset="0"/>
                <a:ea typeface="Yu Gothic UI" pitchFamily="34" charset="-128"/>
                <a:cs typeface="Times New Roman" pitchFamily="18" charset="0"/>
              </a:rPr>
              <a:t>класичної</a:t>
            </a:r>
            <a:r>
              <a:rPr kumimoji="0" lang="ru-RU" sz="1400" b="0" i="0" u="none" strike="noStrike" cap="none" normalizeH="0" baseline="0" dirty="0" smtClean="0">
                <a:ln>
                  <a:noFill/>
                </a:ln>
                <a:effectLst/>
                <a:latin typeface="Times New Roman" pitchFamily="18" charset="0"/>
                <a:ea typeface="Yu Gothic UI" pitchFamily="34" charset="-128"/>
                <a:cs typeface="Times New Roman" pitchFamily="18" charset="0"/>
              </a:rPr>
              <a:t> </a:t>
            </a:r>
            <a:r>
              <a:rPr kumimoji="0" lang="ru-RU" sz="1400" b="0" i="0" u="none" strike="noStrike" cap="none" normalizeH="0" baseline="0" dirty="0" err="1" smtClean="0">
                <a:ln>
                  <a:noFill/>
                </a:ln>
                <a:effectLst/>
                <a:latin typeface="Times New Roman" pitchFamily="18" charset="0"/>
                <a:ea typeface="Yu Gothic UI" pitchFamily="34" charset="-128"/>
                <a:cs typeface="Times New Roman" pitchFamily="18" charset="0"/>
              </a:rPr>
              <a:t>дресирування</a:t>
            </a:r>
            <a:r>
              <a:rPr kumimoji="0" lang="ru-RU" sz="1400" b="0" i="0" u="none" strike="noStrike" cap="none" normalizeH="0" baseline="0" dirty="0" smtClean="0">
                <a:ln>
                  <a:noFill/>
                </a:ln>
                <a:effectLst/>
                <a:latin typeface="Times New Roman" pitchFamily="18" charset="0"/>
                <a:ea typeface="Yu Gothic UI" pitchFamily="34" charset="-128"/>
                <a:cs typeface="Times New Roman" pitchFamily="18" charset="0"/>
              </a:rPr>
              <a:t> в </a:t>
            </a:r>
            <a:r>
              <a:rPr kumimoji="0" lang="ru-RU" sz="1400" b="0" i="0" u="none" strike="noStrike" cap="none" normalizeH="0" baseline="0" dirty="0" err="1" smtClean="0">
                <a:ln>
                  <a:noFill/>
                </a:ln>
                <a:effectLst/>
                <a:latin typeface="Times New Roman" pitchFamily="18" charset="0"/>
                <a:ea typeface="Yu Gothic UI" pitchFamily="34" charset="-128"/>
                <a:cs typeface="Times New Roman" pitchFamily="18" charset="0"/>
              </a:rPr>
              <a:t>нижчеописаній</a:t>
            </a:r>
            <a:r>
              <a:rPr kumimoji="0" lang="ru-RU" sz="1400" b="0" i="0" u="none" strike="noStrike" cap="none" normalizeH="0" baseline="0" dirty="0" smtClean="0">
                <a:ln>
                  <a:noFill/>
                </a:ln>
                <a:effectLst/>
                <a:latin typeface="Times New Roman" pitchFamily="18" charset="0"/>
                <a:ea typeface="Yu Gothic UI" pitchFamily="34" charset="-128"/>
                <a:cs typeface="Times New Roman" pitchFamily="18" charset="0"/>
              </a:rPr>
              <a:t> </a:t>
            </a:r>
            <a:r>
              <a:rPr kumimoji="0" lang="ru-RU" sz="1400" b="0" i="0" u="none" strike="noStrike" cap="none" normalizeH="0" baseline="0" dirty="0" err="1" smtClean="0">
                <a:ln>
                  <a:noFill/>
                </a:ln>
                <a:effectLst/>
                <a:latin typeface="Times New Roman" pitchFamily="18" charset="0"/>
                <a:ea typeface="Yu Gothic UI" pitchFamily="34" charset="-128"/>
                <a:cs typeface="Times New Roman" pitchFamily="18" charset="0"/>
              </a:rPr>
              <a:t>ситуації</a:t>
            </a:r>
            <a:r>
              <a:rPr kumimoji="0" lang="ru-RU" sz="1400" b="0" i="0" u="none" strike="noStrike" cap="none" normalizeH="0" baseline="0" dirty="0" smtClean="0">
                <a:ln>
                  <a:noFill/>
                </a:ln>
                <a:effectLst/>
                <a:latin typeface="Times New Roman" pitchFamily="18" charset="0"/>
                <a:ea typeface="Yu Gothic UI" pitchFamily="34" charset="-128"/>
                <a:cs typeface="Times New Roman" pitchFamily="18" charset="0"/>
              </a:rPr>
              <a:t>:</a:t>
            </a:r>
            <a:endParaRPr kumimoji="0" lang="ru-RU" sz="1400" b="0" i="0" u="none" strike="noStrike" cap="none" normalizeH="0" baseline="0" dirty="0" smtClean="0">
              <a:ln>
                <a:noFill/>
              </a:ln>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err="1" smtClean="0">
                <a:ln>
                  <a:noFill/>
                </a:ln>
                <a:effectLst/>
                <a:latin typeface="Times New Roman" pitchFamily="18" charset="0"/>
                <a:ea typeface="Yu Gothic UI" pitchFamily="34" charset="-128"/>
                <a:cs typeface="Times New Roman" pitchFamily="18" charset="0"/>
              </a:rPr>
              <a:t>Ситуація</a:t>
            </a:r>
            <a:r>
              <a:rPr kumimoji="0" lang="ru-RU" sz="1400" b="0" i="0" u="none" strike="noStrike" cap="none" normalizeH="0" baseline="0" dirty="0" smtClean="0">
                <a:ln>
                  <a:noFill/>
                </a:ln>
                <a:effectLst/>
                <a:latin typeface="Times New Roman" pitchFamily="18" charset="0"/>
                <a:ea typeface="Yu Gothic UI" pitchFamily="34" charset="-128"/>
                <a:cs typeface="Times New Roman" pitchFamily="18" charset="0"/>
              </a:rPr>
              <a:t> А. «</a:t>
            </a:r>
            <a:r>
              <a:rPr kumimoji="0" lang="ru-RU" sz="1400" b="0" i="0" u="none" strike="noStrike" cap="none" normalizeH="0" baseline="0" dirty="0" err="1" smtClean="0">
                <a:ln>
                  <a:noFill/>
                </a:ln>
                <a:effectLst/>
                <a:latin typeface="Times New Roman" pitchFamily="18" charset="0"/>
                <a:ea typeface="Yu Gothic UI" pitchFamily="34" charset="-128"/>
                <a:cs typeface="Times New Roman" pitchFamily="18" charset="0"/>
              </a:rPr>
              <a:t>Господар</a:t>
            </a:r>
            <a:r>
              <a:rPr kumimoji="0" lang="ru-RU" sz="1400" b="0" i="0" u="none" strike="noStrike" cap="none" normalizeH="0" baseline="0" dirty="0" smtClean="0">
                <a:ln>
                  <a:noFill/>
                </a:ln>
                <a:effectLst/>
                <a:latin typeface="Times New Roman" pitchFamily="18" charset="0"/>
                <a:ea typeface="Yu Gothic UI" pitchFamily="34" charset="-128"/>
                <a:cs typeface="Times New Roman" pitchFamily="18" charset="0"/>
              </a:rPr>
              <a:t> </a:t>
            </a:r>
            <a:r>
              <a:rPr kumimoji="0" lang="ru-RU" sz="1400" b="0" i="0" u="none" strike="noStrike" cap="none" normalizeH="0" baseline="0" dirty="0" err="1" smtClean="0">
                <a:ln>
                  <a:noFill/>
                </a:ln>
                <a:effectLst/>
                <a:latin typeface="Times New Roman" pitchFamily="18" charset="0"/>
                <a:ea typeface="Yu Gothic UI" pitchFamily="34" charset="-128"/>
                <a:cs typeface="Times New Roman" pitchFamily="18" charset="0"/>
              </a:rPr>
              <a:t>привчав</a:t>
            </a:r>
            <a:r>
              <a:rPr kumimoji="0" lang="ru-RU" sz="1400" b="0" i="0" u="none" strike="noStrike" cap="none" normalizeH="0" baseline="0" dirty="0" smtClean="0">
                <a:ln>
                  <a:noFill/>
                </a:ln>
                <a:effectLst/>
                <a:latin typeface="Times New Roman" pitchFamily="18" charset="0"/>
                <a:ea typeface="Yu Gothic UI" pitchFamily="34" charset="-128"/>
                <a:cs typeface="Times New Roman" pitchFamily="18" charset="0"/>
              </a:rPr>
              <a:t> собаку </a:t>
            </a:r>
            <a:r>
              <a:rPr kumimoji="0" lang="ru-RU" sz="1400" b="0" i="0" u="none" strike="noStrike" cap="none" normalizeH="0" baseline="0" dirty="0" err="1" smtClean="0">
                <a:ln>
                  <a:noFill/>
                </a:ln>
                <a:effectLst/>
                <a:latin typeface="Times New Roman" pitchFamily="18" charset="0"/>
                <a:ea typeface="Yu Gothic UI" pitchFamily="34" charset="-128"/>
                <a:cs typeface="Times New Roman" pitchFamily="18" charset="0"/>
              </a:rPr>
              <a:t>йти</a:t>
            </a:r>
            <a:r>
              <a:rPr kumimoji="0" lang="ru-RU" sz="1400" b="0" i="0" u="none" strike="noStrike" cap="none" normalizeH="0" baseline="0" dirty="0" smtClean="0">
                <a:ln>
                  <a:noFill/>
                </a:ln>
                <a:effectLst/>
                <a:latin typeface="Times New Roman" pitchFamily="18" charset="0"/>
                <a:ea typeface="Yu Gothic UI" pitchFamily="34" charset="-128"/>
                <a:cs typeface="Times New Roman" pitchFamily="18" charset="0"/>
              </a:rPr>
              <a:t> </a:t>
            </a:r>
            <a:r>
              <a:rPr kumimoji="0" lang="ru-RU" sz="1400" b="0" i="0" u="none" strike="noStrike" cap="none" normalizeH="0" baseline="0" dirty="0" err="1" smtClean="0">
                <a:ln>
                  <a:noFill/>
                </a:ln>
                <a:effectLst/>
                <a:latin typeface="Times New Roman" pitchFamily="18" charset="0"/>
                <a:ea typeface="Yu Gothic UI" pitchFamily="34" charset="-128"/>
                <a:cs typeface="Times New Roman" pitchFamily="18" charset="0"/>
              </a:rPr>
              <a:t>поруч</a:t>
            </a:r>
            <a:r>
              <a:rPr kumimoji="0" lang="ru-RU" sz="1400" b="0" i="0" u="none" strike="noStrike" cap="none" normalizeH="0" baseline="0" dirty="0" smtClean="0">
                <a:ln>
                  <a:noFill/>
                </a:ln>
                <a:effectLst/>
                <a:latin typeface="Times New Roman" pitchFamily="18" charset="0"/>
                <a:ea typeface="Yu Gothic UI" pitchFamily="34" charset="-128"/>
                <a:cs typeface="Times New Roman" pitchFamily="18" charset="0"/>
              </a:rPr>
              <a:t> в </a:t>
            </a:r>
            <a:r>
              <a:rPr kumimoji="0" lang="ru-RU" sz="1400" b="0" i="0" u="none" strike="noStrike" cap="none" normalizeH="0" baseline="0" dirty="0" err="1" smtClean="0">
                <a:ln>
                  <a:noFill/>
                </a:ln>
                <a:effectLst/>
                <a:latin typeface="Times New Roman" pitchFamily="18" charset="0"/>
                <a:ea typeface="Yu Gothic UI" pitchFamily="34" charset="-128"/>
                <a:cs typeface="Times New Roman" pitchFamily="18" charset="0"/>
              </a:rPr>
              <a:t>повільному</a:t>
            </a:r>
            <a:r>
              <a:rPr kumimoji="0" lang="ru-RU" sz="1400" b="0" i="0" u="none" strike="noStrike" cap="none" normalizeH="0" baseline="0" dirty="0" smtClean="0">
                <a:ln>
                  <a:noFill/>
                </a:ln>
                <a:effectLst/>
                <a:latin typeface="Times New Roman" pitchFamily="18" charset="0"/>
                <a:ea typeface="Yu Gothic UI" pitchFamily="34" charset="-128"/>
                <a:cs typeface="Times New Roman" pitchFamily="18" charset="0"/>
              </a:rPr>
              <a:t> </a:t>
            </a:r>
            <a:r>
              <a:rPr kumimoji="0" lang="ru-RU" sz="1400" b="0" i="0" u="none" strike="noStrike" cap="none" normalizeH="0" baseline="0" dirty="0" err="1" smtClean="0">
                <a:ln>
                  <a:noFill/>
                </a:ln>
                <a:effectLst/>
                <a:latin typeface="Times New Roman" pitchFamily="18" charset="0"/>
                <a:ea typeface="Yu Gothic UI" pitchFamily="34" charset="-128"/>
                <a:cs typeface="Times New Roman" pitchFamily="18" charset="0"/>
              </a:rPr>
              <a:t>темпі</a:t>
            </a:r>
            <a:r>
              <a:rPr kumimoji="0" lang="ru-RU" sz="1400" b="0" i="0" u="none" strike="noStrike" cap="none" normalizeH="0" baseline="0" dirty="0" smtClean="0">
                <a:ln>
                  <a:noFill/>
                </a:ln>
                <a:effectLst/>
                <a:latin typeface="Times New Roman" pitchFamily="18" charset="0"/>
                <a:ea typeface="Yu Gothic UI" pitchFamily="34" charset="-128"/>
                <a:cs typeface="Times New Roman" pitchFamily="18" charset="0"/>
              </a:rPr>
              <a:t>. Собака, </a:t>
            </a:r>
            <a:r>
              <a:rPr kumimoji="0" lang="ru-RU" sz="1400" b="0" i="0" u="none" strike="noStrike" cap="none" normalizeH="0" baseline="0" dirty="0" err="1" smtClean="0">
                <a:ln>
                  <a:noFill/>
                </a:ln>
                <a:effectLst/>
                <a:latin typeface="Times New Roman" pitchFamily="18" charset="0"/>
                <a:ea typeface="Yu Gothic UI" pitchFamily="34" charset="-128"/>
                <a:cs typeface="Times New Roman" pitchFamily="18" charset="0"/>
              </a:rPr>
              <a:t>що</a:t>
            </a:r>
            <a:r>
              <a:rPr kumimoji="0" lang="ru-RU" sz="1400" b="0" i="0" u="none" strike="noStrike" cap="none" normalizeH="0" baseline="0" dirty="0" smtClean="0">
                <a:ln>
                  <a:noFill/>
                </a:ln>
                <a:effectLst/>
                <a:latin typeface="Times New Roman" pitchFamily="18" charset="0"/>
                <a:ea typeface="Yu Gothic UI" pitchFamily="34" charset="-128"/>
                <a:cs typeface="Times New Roman" pitchFamily="18" charset="0"/>
              </a:rPr>
              <a:t> </a:t>
            </a:r>
            <a:r>
              <a:rPr kumimoji="0" lang="ru-RU" sz="1400" b="0" i="0" u="none" strike="noStrike" cap="none" normalizeH="0" baseline="0" dirty="0" err="1" smtClean="0">
                <a:ln>
                  <a:noFill/>
                </a:ln>
                <a:effectLst/>
                <a:latin typeface="Times New Roman" pitchFamily="18" charset="0"/>
                <a:ea typeface="Yu Gothic UI" pitchFamily="34" charset="-128"/>
                <a:cs typeface="Times New Roman" pitchFamily="18" charset="0"/>
              </a:rPr>
              <a:t>відрізнялася</a:t>
            </a:r>
            <a:r>
              <a:rPr kumimoji="0" lang="ru-RU" sz="1400" b="0" i="0" u="none" strike="noStrike" cap="none" normalizeH="0" baseline="0" dirty="0" smtClean="0">
                <a:ln>
                  <a:noFill/>
                </a:ln>
                <a:effectLst/>
                <a:latin typeface="Times New Roman" pitchFamily="18" charset="0"/>
                <a:ea typeface="Yu Gothic UI" pitchFamily="34" charset="-128"/>
                <a:cs typeface="Times New Roman" pitchFamily="18" charset="0"/>
              </a:rPr>
              <a:t> </a:t>
            </a:r>
            <a:r>
              <a:rPr kumimoji="0" lang="ru-RU" sz="1400" b="0" i="0" u="none" strike="noStrike" cap="none" normalizeH="0" baseline="0" dirty="0" err="1" smtClean="0">
                <a:ln>
                  <a:noFill/>
                </a:ln>
                <a:effectLst/>
                <a:latin typeface="Times New Roman" pitchFamily="18" charset="0"/>
                <a:ea typeface="Yu Gothic UI" pitchFamily="34" charset="-128"/>
                <a:cs typeface="Times New Roman" pitchFamily="18" charset="0"/>
              </a:rPr>
              <a:t>рухомим</a:t>
            </a:r>
            <a:r>
              <a:rPr kumimoji="0" lang="ru-RU" sz="1400" b="0" i="0" u="none" strike="noStrike" cap="none" normalizeH="0" baseline="0" dirty="0" smtClean="0">
                <a:ln>
                  <a:noFill/>
                </a:ln>
                <a:effectLst/>
                <a:latin typeface="Times New Roman" pitchFamily="18" charset="0"/>
                <a:ea typeface="Yu Gothic UI" pitchFamily="34" charset="-128"/>
                <a:cs typeface="Times New Roman" pitchFamily="18" charset="0"/>
              </a:rPr>
              <a:t>, легко </a:t>
            </a:r>
            <a:r>
              <a:rPr kumimoji="0" lang="ru-RU" sz="1400" b="0" i="0" u="none" strike="noStrike" cap="none" normalizeH="0" baseline="0" dirty="0" err="1" smtClean="0">
                <a:ln>
                  <a:noFill/>
                </a:ln>
                <a:effectLst/>
                <a:latin typeface="Times New Roman" pitchFamily="18" charset="0"/>
                <a:ea typeface="Yu Gothic UI" pitchFamily="34" charset="-128"/>
                <a:cs typeface="Times New Roman" pitchFamily="18" charset="0"/>
              </a:rPr>
              <a:t>збудливим</a:t>
            </a:r>
            <a:r>
              <a:rPr kumimoji="0" lang="ru-RU" sz="1400" b="0" i="0" u="none" strike="noStrike" cap="none" normalizeH="0" baseline="0" dirty="0" smtClean="0">
                <a:ln>
                  <a:noFill/>
                </a:ln>
                <a:effectLst/>
                <a:latin typeface="Times New Roman" pitchFamily="18" charset="0"/>
                <a:ea typeface="Yu Gothic UI" pitchFamily="34" charset="-128"/>
                <a:cs typeface="Times New Roman" pitchFamily="18" charset="0"/>
              </a:rPr>
              <a:t> темпераментом </a:t>
            </a:r>
            <a:r>
              <a:rPr kumimoji="0" lang="ru-RU" sz="1400" b="0" i="0" u="none" strike="noStrike" cap="none" normalizeH="0" baseline="0" dirty="0" err="1" smtClean="0">
                <a:ln>
                  <a:noFill/>
                </a:ln>
                <a:effectLst/>
                <a:latin typeface="Times New Roman" pitchFamily="18" charset="0"/>
                <a:ea typeface="Yu Gothic UI" pitchFamily="34" charset="-128"/>
                <a:cs typeface="Times New Roman" pitchFamily="18" charset="0"/>
              </a:rPr>
              <a:t>відволікалася</a:t>
            </a:r>
            <a:r>
              <a:rPr kumimoji="0" lang="ru-RU" sz="1400" b="0" i="0" u="none" strike="noStrike" cap="none" normalizeH="0" baseline="0" dirty="0" smtClean="0">
                <a:ln>
                  <a:noFill/>
                </a:ln>
                <a:effectLst/>
                <a:latin typeface="Times New Roman" pitchFamily="18" charset="0"/>
                <a:ea typeface="Yu Gothic UI" pitchFamily="34" charset="-128"/>
                <a:cs typeface="Times New Roman" pitchFamily="18" charset="0"/>
              </a:rPr>
              <a:t>, </a:t>
            </a:r>
            <a:r>
              <a:rPr kumimoji="0" lang="ru-RU" sz="1400" b="0" i="0" u="none" strike="noStrike" cap="none" normalizeH="0" baseline="0" dirty="0" err="1" smtClean="0">
                <a:ln>
                  <a:noFill/>
                </a:ln>
                <a:effectLst/>
                <a:latin typeface="Times New Roman" pitchFamily="18" charset="0"/>
                <a:ea typeface="Yu Gothic UI" pitchFamily="34" charset="-128"/>
                <a:cs typeface="Times New Roman" pitchFamily="18" charset="0"/>
              </a:rPr>
              <a:t>намагалася</a:t>
            </a:r>
            <a:r>
              <a:rPr kumimoji="0" lang="ru-RU" sz="1400" b="0" i="0" u="none" strike="noStrike" cap="none" normalizeH="0" baseline="0" dirty="0" smtClean="0">
                <a:ln>
                  <a:noFill/>
                </a:ln>
                <a:effectLst/>
                <a:latin typeface="Times New Roman" pitchFamily="18" charset="0"/>
                <a:ea typeface="Yu Gothic UI" pitchFamily="34" charset="-128"/>
                <a:cs typeface="Times New Roman" pitchFamily="18" charset="0"/>
              </a:rPr>
              <a:t> </a:t>
            </a:r>
            <a:r>
              <a:rPr kumimoji="0" lang="ru-RU" sz="1400" b="0" i="0" u="none" strike="noStrike" cap="none" normalizeH="0" baseline="0" dirty="0" err="1" smtClean="0">
                <a:ln>
                  <a:noFill/>
                </a:ln>
                <a:effectLst/>
                <a:latin typeface="Times New Roman" pitchFamily="18" charset="0"/>
                <a:ea typeface="Yu Gothic UI" pitchFamily="34" charset="-128"/>
                <a:cs typeface="Times New Roman" pitchFamily="18" charset="0"/>
              </a:rPr>
              <a:t>втекти</a:t>
            </a:r>
            <a:r>
              <a:rPr kumimoji="0" lang="ru-RU" sz="1400" b="0" i="0" u="none" strike="noStrike" cap="none" normalizeH="0" baseline="0" dirty="0" smtClean="0">
                <a:ln>
                  <a:noFill/>
                </a:ln>
                <a:effectLst/>
                <a:latin typeface="Times New Roman" pitchFamily="18" charset="0"/>
                <a:ea typeface="Yu Gothic UI" pitchFamily="34" charset="-128"/>
                <a:cs typeface="Times New Roman" pitchFamily="18" charset="0"/>
              </a:rPr>
              <a:t> у </a:t>
            </a:r>
            <a:r>
              <a:rPr kumimoji="0" lang="ru-RU" sz="1400" b="0" i="0" u="none" strike="noStrike" cap="none" normalizeH="0" baseline="0" dirty="0" err="1" smtClean="0">
                <a:ln>
                  <a:noFill/>
                </a:ln>
                <a:effectLst/>
                <a:latin typeface="Times New Roman" pitchFamily="18" charset="0"/>
                <a:ea typeface="Yu Gothic UI" pitchFamily="34" charset="-128"/>
                <a:cs typeface="Times New Roman" pitchFamily="18" charset="0"/>
              </a:rPr>
              <a:t>своїх</a:t>
            </a:r>
            <a:r>
              <a:rPr kumimoji="0" lang="ru-RU" sz="1400" b="0" i="0" u="none" strike="noStrike" cap="none" normalizeH="0" baseline="0" dirty="0" smtClean="0">
                <a:ln>
                  <a:noFill/>
                </a:ln>
                <a:effectLst/>
                <a:latin typeface="Times New Roman" pitchFamily="18" charset="0"/>
                <a:ea typeface="Yu Gothic UI" pitchFamily="34" charset="-128"/>
                <a:cs typeface="Times New Roman" pitchFamily="18" charset="0"/>
              </a:rPr>
              <a:t> справах. </a:t>
            </a:r>
            <a:r>
              <a:rPr kumimoji="0" lang="ru-RU" sz="1400" b="0" i="0" u="none" strike="noStrike" cap="none" normalizeH="0" baseline="0" dirty="0" err="1" smtClean="0">
                <a:ln>
                  <a:noFill/>
                </a:ln>
                <a:effectLst/>
                <a:latin typeface="Times New Roman" pitchFamily="18" charset="0"/>
                <a:ea typeface="Yu Gothic UI" pitchFamily="34" charset="-128"/>
                <a:cs typeface="Times New Roman" pitchFamily="18" charset="0"/>
              </a:rPr>
              <a:t>Тоді</a:t>
            </a:r>
            <a:r>
              <a:rPr kumimoji="0" lang="ru-RU" sz="1400" b="0" i="0" u="none" strike="noStrike" cap="none" normalizeH="0" baseline="0" dirty="0" smtClean="0">
                <a:ln>
                  <a:noFill/>
                </a:ln>
                <a:effectLst/>
                <a:latin typeface="Times New Roman" pitchFamily="18" charset="0"/>
                <a:ea typeface="Yu Gothic UI" pitchFamily="34" charset="-128"/>
                <a:cs typeface="Times New Roman" pitchFamily="18" charset="0"/>
              </a:rPr>
              <a:t> </a:t>
            </a:r>
            <a:r>
              <a:rPr kumimoji="0" lang="ru-RU" sz="1400" b="0" i="0" u="none" strike="noStrike" cap="none" normalizeH="0" baseline="0" dirty="0" err="1" smtClean="0">
                <a:ln>
                  <a:noFill/>
                </a:ln>
                <a:effectLst/>
                <a:latin typeface="Times New Roman" pitchFamily="18" charset="0"/>
                <a:ea typeface="Yu Gothic UI" pitchFamily="34" charset="-128"/>
                <a:cs typeface="Times New Roman" pitchFamily="18" charset="0"/>
              </a:rPr>
              <a:t>дресирувальник</a:t>
            </a:r>
            <a:r>
              <a:rPr kumimoji="0" lang="ru-RU" sz="1400" b="0" i="0" u="none" strike="noStrike" cap="none" normalizeH="0" baseline="0" dirty="0" smtClean="0">
                <a:ln>
                  <a:noFill/>
                </a:ln>
                <a:effectLst/>
                <a:latin typeface="Times New Roman" pitchFamily="18" charset="0"/>
                <a:ea typeface="Yu Gothic UI" pitchFamily="34" charset="-128"/>
                <a:cs typeface="Times New Roman" pitchFamily="18" charset="0"/>
              </a:rPr>
              <a:t> </a:t>
            </a:r>
            <a:r>
              <a:rPr kumimoji="0" lang="ru-RU" sz="1400" b="0" i="0" u="none" strike="noStrike" cap="none" normalizeH="0" baseline="0" dirty="0" err="1" smtClean="0">
                <a:ln>
                  <a:noFill/>
                </a:ln>
                <a:effectLst/>
                <a:latin typeface="Times New Roman" pitchFamily="18" charset="0"/>
                <a:ea typeface="Yu Gothic UI" pitchFamily="34" charset="-128"/>
                <a:cs typeface="Times New Roman" pitchFamily="18" charset="0"/>
              </a:rPr>
              <a:t>одягнув</a:t>
            </a:r>
            <a:r>
              <a:rPr kumimoji="0" lang="ru-RU" sz="1400" b="0" i="0" u="none" strike="noStrike" cap="none" normalizeH="0" baseline="0" dirty="0" smtClean="0">
                <a:ln>
                  <a:noFill/>
                </a:ln>
                <a:effectLst/>
                <a:latin typeface="Times New Roman" pitchFamily="18" charset="0"/>
                <a:ea typeface="Yu Gothic UI" pitchFamily="34" charset="-128"/>
                <a:cs typeface="Times New Roman" pitchFamily="18" charset="0"/>
              </a:rPr>
              <a:t> на </a:t>
            </a:r>
            <a:r>
              <a:rPr kumimoji="0" lang="ru-RU" sz="1400" b="0" i="0" u="none" strike="noStrike" cap="none" normalizeH="0" baseline="0" dirty="0" err="1" smtClean="0">
                <a:ln>
                  <a:noFill/>
                </a:ln>
                <a:effectLst/>
                <a:latin typeface="Times New Roman" pitchFamily="18" charset="0"/>
                <a:ea typeface="Yu Gothic UI" pitchFamily="34" charset="-128"/>
                <a:cs typeface="Times New Roman" pitchFamily="18" charset="0"/>
              </a:rPr>
              <a:t>неї</a:t>
            </a:r>
            <a:r>
              <a:rPr kumimoji="0" lang="ru-RU" sz="1400" b="0" i="0" u="none" strike="noStrike" cap="none" normalizeH="0" baseline="0" dirty="0" smtClean="0">
                <a:ln>
                  <a:noFill/>
                </a:ln>
                <a:effectLst/>
                <a:latin typeface="Times New Roman" pitchFamily="18" charset="0"/>
                <a:ea typeface="Yu Gothic UI" pitchFamily="34" charset="-128"/>
                <a:cs typeface="Times New Roman" pitchFamily="18" charset="0"/>
              </a:rPr>
              <a:t> </a:t>
            </a:r>
            <a:r>
              <a:rPr kumimoji="0" lang="ru-RU" sz="1400" b="0" i="0" u="none" strike="noStrike" cap="none" normalizeH="0" baseline="0" dirty="0" err="1" smtClean="0">
                <a:ln>
                  <a:noFill/>
                </a:ln>
                <a:effectLst/>
                <a:latin typeface="Times New Roman" pitchFamily="18" charset="0"/>
                <a:ea typeface="Yu Gothic UI" pitchFamily="34" charset="-128"/>
                <a:cs typeface="Times New Roman" pitchFamily="18" charset="0"/>
              </a:rPr>
              <a:t>ошийник</a:t>
            </a:r>
            <a:r>
              <a:rPr kumimoji="0" lang="ru-RU" sz="1400" b="0" i="0" u="none" strike="noStrike" cap="none" normalizeH="0" baseline="0" dirty="0" smtClean="0">
                <a:ln>
                  <a:noFill/>
                </a:ln>
                <a:effectLst/>
                <a:latin typeface="Times New Roman" pitchFamily="18" charset="0"/>
                <a:ea typeface="Yu Gothic UI" pitchFamily="34" charset="-128"/>
                <a:cs typeface="Times New Roman" pitchFamily="18" charset="0"/>
              </a:rPr>
              <a:t> </a:t>
            </a:r>
            <a:r>
              <a:rPr kumimoji="0" lang="ru-RU" sz="1400" b="0" i="0" u="none" strike="noStrike" cap="none" normalizeH="0" baseline="0" dirty="0" err="1" smtClean="0">
                <a:ln>
                  <a:noFill/>
                </a:ln>
                <a:effectLst/>
                <a:latin typeface="Times New Roman" pitchFamily="18" charset="0"/>
                <a:ea typeface="Yu Gothic UI" pitchFamily="34" charset="-128"/>
                <a:cs typeface="Times New Roman" pitchFamily="18" charset="0"/>
              </a:rPr>
              <a:t>з</a:t>
            </a:r>
            <a:r>
              <a:rPr kumimoji="0" lang="ru-RU" sz="1400" b="0" i="0" u="none" strike="noStrike" cap="none" normalizeH="0" baseline="0" dirty="0" smtClean="0">
                <a:ln>
                  <a:noFill/>
                </a:ln>
                <a:effectLst/>
                <a:latin typeface="Times New Roman" pitchFamily="18" charset="0"/>
                <a:ea typeface="Yu Gothic UI" pitchFamily="34" charset="-128"/>
                <a:cs typeface="Times New Roman" pitchFamily="18" charset="0"/>
              </a:rPr>
              <a:t> шипами </a:t>
            </a:r>
            <a:r>
              <a:rPr kumimoji="0" lang="ru-RU" sz="1400" b="0" i="0" u="none" strike="noStrike" cap="none" normalizeH="0" baseline="0" dirty="0" err="1" smtClean="0">
                <a:ln>
                  <a:noFill/>
                </a:ln>
                <a:effectLst/>
                <a:latin typeface="Times New Roman" pitchFamily="18" charset="0"/>
                <a:ea typeface="Yu Gothic UI" pitchFamily="34" charset="-128"/>
                <a:cs typeface="Times New Roman" pitchFamily="18" charset="0"/>
              </a:rPr>
              <a:t>і</a:t>
            </a:r>
            <a:r>
              <a:rPr kumimoji="0" lang="ru-RU" sz="1400" b="0" i="0" u="none" strike="noStrike" cap="none" normalizeH="0" baseline="0" dirty="0" smtClean="0">
                <a:ln>
                  <a:noFill/>
                </a:ln>
                <a:effectLst/>
                <a:latin typeface="Times New Roman" pitchFamily="18" charset="0"/>
                <a:ea typeface="Yu Gothic UI" pitchFamily="34" charset="-128"/>
                <a:cs typeface="Times New Roman" pitchFamily="18" charset="0"/>
              </a:rPr>
              <a:t> </a:t>
            </a:r>
            <a:r>
              <a:rPr kumimoji="0" lang="ru-RU" sz="1400" b="0" i="0" u="none" strike="noStrike" cap="none" normalizeH="0" baseline="0" dirty="0" err="1" smtClean="0">
                <a:ln>
                  <a:noFill/>
                </a:ln>
                <a:effectLst/>
                <a:latin typeface="Times New Roman" pitchFamily="18" charset="0"/>
                <a:ea typeface="Yu Gothic UI" pitchFamily="34" charset="-128"/>
                <a:cs typeface="Times New Roman" pitchFamily="18" charset="0"/>
              </a:rPr>
              <a:t>дуже</a:t>
            </a:r>
            <a:r>
              <a:rPr kumimoji="0" lang="ru-RU" sz="1400" b="0" i="0" u="none" strike="noStrike" cap="none" normalizeH="0" baseline="0" dirty="0" smtClean="0">
                <a:ln>
                  <a:noFill/>
                </a:ln>
                <a:effectLst/>
                <a:latin typeface="Times New Roman" pitchFamily="18" charset="0"/>
                <a:ea typeface="Yu Gothic UI" pitchFamily="34" charset="-128"/>
                <a:cs typeface="Times New Roman" pitchFamily="18" charset="0"/>
              </a:rPr>
              <a:t> строго став </a:t>
            </a:r>
            <a:r>
              <a:rPr kumimoji="0" lang="ru-RU" sz="1400" b="0" i="0" u="none" strike="noStrike" cap="none" normalizeH="0" baseline="0" dirty="0" err="1" smtClean="0">
                <a:ln>
                  <a:noFill/>
                </a:ln>
                <a:effectLst/>
                <a:latin typeface="Times New Roman" pitchFamily="18" charset="0"/>
                <a:ea typeface="Yu Gothic UI" pitchFamily="34" charset="-128"/>
                <a:cs typeface="Times New Roman" pitchFamily="18" charset="0"/>
              </a:rPr>
              <a:t>водити</a:t>
            </a:r>
            <a:r>
              <a:rPr kumimoji="0" lang="ru-RU" sz="1400" b="0" i="0" u="none" strike="noStrike" cap="none" normalizeH="0" baseline="0" dirty="0" smtClean="0">
                <a:ln>
                  <a:noFill/>
                </a:ln>
                <a:effectLst/>
                <a:latin typeface="Times New Roman" pitchFamily="18" charset="0"/>
                <a:ea typeface="Yu Gothic UI" pitchFamily="34" charset="-128"/>
                <a:cs typeface="Times New Roman" pitchFamily="18" charset="0"/>
              </a:rPr>
              <a:t> </a:t>
            </a:r>
            <a:r>
              <a:rPr kumimoji="0" lang="ru-RU" sz="1400" b="0" i="0" u="none" strike="noStrike" cap="none" normalizeH="0" baseline="0" dirty="0" err="1" smtClean="0">
                <a:ln>
                  <a:noFill/>
                </a:ln>
                <a:effectLst/>
                <a:latin typeface="Times New Roman" pitchFamily="18" charset="0"/>
                <a:ea typeface="Yu Gothic UI" pitchFamily="34" charset="-128"/>
                <a:cs typeface="Times New Roman" pitchFamily="18" charset="0"/>
              </a:rPr>
              <a:t>її</a:t>
            </a:r>
            <a:r>
              <a:rPr kumimoji="0" lang="ru-RU" sz="1400" b="0" i="0" u="none" strike="noStrike" cap="none" normalizeH="0" baseline="0" dirty="0" smtClean="0">
                <a:ln>
                  <a:noFill/>
                </a:ln>
                <a:effectLst/>
                <a:latin typeface="Times New Roman" pitchFamily="18" charset="0"/>
                <a:ea typeface="Yu Gothic UI" pitchFamily="34" charset="-128"/>
                <a:cs typeface="Times New Roman" pitchFamily="18" charset="0"/>
              </a:rPr>
              <a:t> </a:t>
            </a:r>
            <a:r>
              <a:rPr kumimoji="0" lang="ru-RU" sz="1400" b="0" i="0" u="none" strike="noStrike" cap="none" normalizeH="0" baseline="0" dirty="0" err="1" smtClean="0">
                <a:ln>
                  <a:noFill/>
                </a:ln>
                <a:effectLst/>
                <a:latin typeface="Times New Roman" pitchFamily="18" charset="0"/>
                <a:ea typeface="Yu Gothic UI" pitchFamily="34" charset="-128"/>
                <a:cs typeface="Times New Roman" pitchFamily="18" charset="0"/>
              </a:rPr>
              <a:t>тільки</a:t>
            </a:r>
            <a:r>
              <a:rPr kumimoji="0" lang="ru-RU" sz="1400" b="0" i="0" u="none" strike="noStrike" cap="none" normalizeH="0" baseline="0" dirty="0" smtClean="0">
                <a:ln>
                  <a:noFill/>
                </a:ln>
                <a:effectLst/>
                <a:latin typeface="Times New Roman" pitchFamily="18" charset="0"/>
                <a:ea typeface="Yu Gothic UI" pitchFamily="34" charset="-128"/>
                <a:cs typeface="Times New Roman" pitchFamily="18" charset="0"/>
              </a:rPr>
              <a:t> в </a:t>
            </a:r>
            <a:r>
              <a:rPr kumimoji="0" lang="ru-RU" sz="1400" b="0" i="0" u="none" strike="noStrike" cap="none" normalizeH="0" baseline="0" dirty="0" err="1" smtClean="0">
                <a:ln>
                  <a:noFill/>
                </a:ln>
                <a:effectLst/>
                <a:latin typeface="Times New Roman" pitchFamily="18" charset="0"/>
                <a:ea typeface="Yu Gothic UI" pitchFamily="34" charset="-128"/>
                <a:cs typeface="Times New Roman" pitchFamily="18" charset="0"/>
              </a:rPr>
              <a:t>повільному</a:t>
            </a:r>
            <a:r>
              <a:rPr kumimoji="0" lang="ru-RU" sz="1400" b="0" i="0" u="none" strike="noStrike" cap="none" normalizeH="0" baseline="0" dirty="0" smtClean="0">
                <a:ln>
                  <a:noFill/>
                </a:ln>
                <a:effectLst/>
                <a:latin typeface="Times New Roman" pitchFamily="18" charset="0"/>
                <a:ea typeface="Yu Gothic UI" pitchFamily="34" charset="-128"/>
                <a:cs typeface="Times New Roman" pitchFamily="18" charset="0"/>
              </a:rPr>
              <a:t> </a:t>
            </a:r>
            <a:r>
              <a:rPr kumimoji="0" lang="ru-RU" sz="1400" b="0" i="0" u="none" strike="noStrike" cap="none" normalizeH="0" baseline="0" dirty="0" err="1" smtClean="0">
                <a:ln>
                  <a:noFill/>
                </a:ln>
                <a:effectLst/>
                <a:latin typeface="Times New Roman" pitchFamily="18" charset="0"/>
                <a:ea typeface="Yu Gothic UI" pitchFamily="34" charset="-128"/>
                <a:cs typeface="Times New Roman" pitchFamily="18" charset="0"/>
              </a:rPr>
              <a:t>темпі</a:t>
            </a:r>
            <a:r>
              <a:rPr kumimoji="0" lang="ru-RU" sz="1400" b="0" i="0" u="none" strike="noStrike" cap="none" normalizeH="0" baseline="0" dirty="0" smtClean="0">
                <a:ln>
                  <a:noFill/>
                </a:ln>
                <a:effectLst/>
                <a:latin typeface="Times New Roman" pitchFamily="18" charset="0"/>
                <a:ea typeface="Yu Gothic UI" pitchFamily="34" charset="-128"/>
                <a:cs typeface="Times New Roman" pitchFamily="18" charset="0"/>
              </a:rPr>
              <a:t> </a:t>
            </a:r>
            <a:r>
              <a:rPr kumimoji="0" lang="ru-RU" sz="1400" b="0" i="0" u="none" strike="noStrike" cap="none" normalizeH="0" baseline="0" dirty="0" err="1" smtClean="0">
                <a:ln>
                  <a:noFill/>
                </a:ln>
                <a:effectLst/>
                <a:latin typeface="Times New Roman" pitchFamily="18" charset="0"/>
                <a:ea typeface="Yu Gothic UI" pitchFamily="34" charset="-128"/>
                <a:cs typeface="Times New Roman" pitchFamily="18" charset="0"/>
              </a:rPr>
              <a:t>поруч</a:t>
            </a:r>
            <a:r>
              <a:rPr kumimoji="0" lang="ru-RU" sz="1400" b="0" i="0" u="none" strike="noStrike" cap="none" normalizeH="0" baseline="0" dirty="0" smtClean="0">
                <a:ln>
                  <a:noFill/>
                </a:ln>
                <a:effectLst/>
                <a:latin typeface="Times New Roman" pitchFamily="18" charset="0"/>
                <a:ea typeface="Yu Gothic UI" pitchFamily="34" charset="-128"/>
                <a:cs typeface="Times New Roman" pitchFamily="18" charset="0"/>
              </a:rPr>
              <a:t> </a:t>
            </a:r>
            <a:r>
              <a:rPr kumimoji="0" lang="ru-RU" sz="1400" b="0" i="0" u="none" strike="noStrike" cap="none" normalizeH="0" baseline="0" dirty="0" err="1" smtClean="0">
                <a:ln>
                  <a:noFill/>
                </a:ln>
                <a:effectLst/>
                <a:latin typeface="Times New Roman" pitchFamily="18" charset="0"/>
                <a:ea typeface="Yu Gothic UI" pitchFamily="34" charset="-128"/>
                <a:cs typeface="Times New Roman" pitchFamily="18" charset="0"/>
              </a:rPr>
              <a:t>з</a:t>
            </a:r>
            <a:r>
              <a:rPr kumimoji="0" lang="ru-RU" sz="1400" b="0" i="0" u="none" strike="noStrike" cap="none" normalizeH="0" baseline="0" dirty="0" smtClean="0">
                <a:ln>
                  <a:noFill/>
                </a:ln>
                <a:effectLst/>
                <a:latin typeface="Times New Roman" pitchFamily="18" charset="0"/>
                <a:ea typeface="Yu Gothic UI" pitchFamily="34" charset="-128"/>
                <a:cs typeface="Times New Roman" pitchFamily="18" charset="0"/>
              </a:rPr>
              <a:t> собою».</a:t>
            </a:r>
            <a:endParaRPr kumimoji="0" lang="ru-RU" sz="1400" b="0" i="0" u="none" strike="noStrike" cap="none" normalizeH="0" baseline="0" dirty="0" smtClean="0">
              <a:ln>
                <a:noFill/>
              </a:ln>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effectLst/>
                <a:latin typeface="Times New Roman" pitchFamily="18" charset="0"/>
                <a:ea typeface="Yu Gothic UI" pitchFamily="34" charset="-128"/>
                <a:cs typeface="Times New Roman" pitchFamily="18" charset="0"/>
              </a:rPr>
              <a:t>___________________________________________________________________________________________________________________________________________________________________________________________________</a:t>
            </a:r>
            <a:endParaRPr kumimoji="0" lang="ru-RU" sz="1400" b="0" i="0" u="none" strike="noStrike" cap="none" normalizeH="0" baseline="0" dirty="0" smtClean="0">
              <a:ln>
                <a:noFill/>
              </a:ln>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Ситуація</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Б.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Господар</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привчав</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собаку до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команди</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лежати</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Собака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крутилася</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і</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вважала</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за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краще</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лежати</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догори лапами,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думаючи</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що</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господар</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грає</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з</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нею.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Дресирувальник</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змусив</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її</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лягти</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в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потрібній</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позі</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і</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дав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ласощі</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Потім</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він</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повторив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цей</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прийом</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кілька</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разів</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і</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поступово</a:t>
            </a:r>
            <a:endParaRPr kumimoji="0" lang="ru-RU" sz="1400" b="0" i="0" u="none" strike="noStrike" cap="none" normalizeH="0" baseline="0" dirty="0" smtClean="0">
              <a:ln>
                <a:noFill/>
              </a:ln>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собака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зрозуміла</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що</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від</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неї</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хочуть</a:t>
            </a:r>
            <a:endParaRPr kumimoji="0" lang="ru-RU" sz="1400" b="0" i="0" u="none" strike="noStrike" cap="none" normalizeH="0" baseline="0" dirty="0" smtClean="0">
              <a:ln>
                <a:noFill/>
              </a:ln>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___________________________________________________________________________________________________________________________________________________________________________________________________</a:t>
            </a:r>
            <a:endParaRPr kumimoji="0" lang="ru-RU" sz="1400" b="0" i="0" u="none" strike="noStrike" cap="none" normalizeH="0" baseline="0" dirty="0" smtClean="0">
              <a:ln>
                <a:noFill/>
              </a:ln>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Ситуація</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В. «Собака на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прізвисько</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Бім</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боялася</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стрибати</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через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перешкоди</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Тоді</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господар</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повів</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її</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на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майданчик</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де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всі</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собаки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вже</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вміли</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це</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робити</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Подивившись на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інших</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собак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і</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захопившись</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процесом</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стрибання</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Бім</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здійснивсвій</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перший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стрибок</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a:t>
            </a:r>
            <a:endParaRPr kumimoji="0" lang="ru-RU" sz="1400" b="0" i="0" u="none" strike="noStrike" cap="none" normalizeH="0" baseline="0" dirty="0" smtClean="0">
              <a:ln>
                <a:noFill/>
              </a:ln>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___________________________________________________________________________________________________________________________________________________________________________________________________</a:t>
            </a:r>
            <a:endParaRPr kumimoji="0" lang="ru-RU" sz="1400" b="0" i="0" u="none" strike="noStrike" cap="none" normalizeH="0" baseline="0" dirty="0" smtClean="0">
              <a:ln>
                <a:noFill/>
              </a:ln>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400" b="0" i="1" u="none" strike="noStrike" cap="none" normalizeH="0" baseline="0" dirty="0" err="1" smtClean="0">
                <a:ln>
                  <a:noFill/>
                </a:ln>
                <a:effectLst/>
                <a:latin typeface="Times New Roman" pitchFamily="18" charset="0"/>
                <a:ea typeface="Calibri" pitchFamily="34" charset="0"/>
                <a:cs typeface="Times New Roman" pitchFamily="18" charset="0"/>
              </a:rPr>
              <a:t>С</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итуація</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Г</a:t>
            </a:r>
            <a:r>
              <a:rPr kumimoji="0" lang="ru-RU" sz="1400" b="1" i="0" u="none" strike="noStrike" cap="none" normalizeH="0" baseline="0" dirty="0" smtClean="0">
                <a:ln>
                  <a:noFill/>
                </a:ln>
                <a:effectLst/>
                <a:latin typeface="Calibri" pitchFamily="34" charset="0"/>
                <a:ea typeface="Yu Gothic UI" pitchFamily="34" charset="-128"/>
                <a:cs typeface="Times New Roman" pitchFamily="18" charset="0"/>
              </a:rPr>
              <a:t>. </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«Собак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навчали</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носити</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вибухові</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речовини</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Один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з</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псів</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був</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дуже</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повільним</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і</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часто не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встигав</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швидко</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проповзти</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від</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однієї</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точки до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іншої</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Тоді</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його</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стали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приманювати</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його</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улюбленою</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стравою</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виводячи</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на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тренувальний</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майданчик</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без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сніданку</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a:t>
            </a:r>
            <a:endParaRPr kumimoji="0" lang="ru-RU" sz="1400" b="0" i="0" u="none" strike="noStrike" cap="none" normalizeH="0" baseline="0" dirty="0" smtClean="0">
              <a:ln>
                <a:noFill/>
              </a:ln>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___________________________________________________________________________________________________________________________________________________________________________________________________</a:t>
            </a:r>
            <a:endParaRPr kumimoji="0" lang="ru-RU" sz="1400" b="0" i="0" u="none" strike="noStrike" cap="none" normalizeH="0" baseline="0" dirty="0" smtClean="0">
              <a:ln>
                <a:noFill/>
              </a:ln>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Ситуація</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Д.«</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Господар</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навчав</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собаку не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підбирати</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ніяких</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предметів</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з</a:t>
            </a:r>
            <a:endParaRPr kumimoji="0" lang="ru-RU" sz="1400" b="0" i="0" u="none" strike="noStrike" cap="none" normalizeH="0" baseline="0" dirty="0" smtClean="0">
              <a:ln>
                <a:noFill/>
              </a:ln>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землі</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але</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собака все одно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його</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не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слухалася</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Тоді</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він</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купив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електрошок</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прикріпив</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його</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до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голови</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собаки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і</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кожен</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раз, коли вона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намагалася</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підняти</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що-небудь</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з</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землі</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 включав </a:t>
            </a:r>
            <a:r>
              <a:rPr kumimoji="0" lang="ru-RU" sz="1400" b="0" i="0" u="none" strike="noStrike" cap="none" normalizeH="0" baseline="0" dirty="0" err="1" smtClean="0">
                <a:ln>
                  <a:noFill/>
                </a:ln>
                <a:effectLst/>
                <a:latin typeface="Calibri" pitchFamily="34" charset="0"/>
                <a:ea typeface="Yu Gothic UI" pitchFamily="34" charset="-128"/>
                <a:cs typeface="Times New Roman" pitchFamily="18" charset="0"/>
              </a:rPr>
              <a:t>його</a:t>
            </a: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a:t>
            </a:r>
            <a:endParaRPr kumimoji="0" lang="ru-RU" sz="1400" b="0" i="0" u="none" strike="noStrike" cap="none" normalizeH="0" baseline="0" dirty="0" smtClean="0">
              <a:ln>
                <a:noFill/>
              </a:ln>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effectLst/>
                <a:latin typeface="Calibri" pitchFamily="34" charset="0"/>
                <a:ea typeface="Yu Gothic UI" pitchFamily="34" charset="-128"/>
                <a:cs typeface="Times New Roman" pitchFamily="18" charset="0"/>
              </a:rPr>
              <a:t>___________________________________________________________________________________________________________________________________________________________________________________________________</a:t>
            </a:r>
            <a:endParaRPr kumimoji="0" lang="ru-RU" sz="1400" b="0" i="0" u="none" strike="noStrike" cap="none" normalizeH="0" baseline="0" dirty="0" smtClean="0">
              <a:ln>
                <a:noFill/>
              </a:ln>
              <a:effectLst/>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1"/>
          <p:cNvSpPr>
            <a:spLocks noChangeArrowheads="1"/>
          </p:cNvSpPr>
          <p:nvPr/>
        </p:nvSpPr>
        <p:spPr bwMode="auto">
          <a:xfrm>
            <a:off x="0" y="815807"/>
            <a:ext cx="91440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just" defTabSz="914400" rtl="0" eaLnBrk="1" fontAlgn="base" latinLnBrk="0" hangingPunct="1">
              <a:lnSpc>
                <a:spcPct val="100000"/>
              </a:lnSpc>
              <a:spcBef>
                <a:spcPct val="0"/>
              </a:spcBef>
              <a:spcAft>
                <a:spcPct val="0"/>
              </a:spcAft>
              <a:buClrTx/>
              <a:buSzTx/>
              <a:buFontTx/>
              <a:buNone/>
              <a:tabLst/>
            </a:pPr>
            <a:r>
              <a:rPr kumimoji="0" lang="uk-UA" sz="16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Р</a:t>
            </a:r>
            <a:r>
              <a:rPr kumimoji="0" lang="uk-UA" sz="1600" b="1" i="0" u="none" strike="noStrike" cap="none" normalizeH="0" baseline="0" dirty="0" smtClean="0" bmk="">
                <a:ln>
                  <a:noFill/>
                </a:ln>
                <a:solidFill>
                  <a:schemeClr val="tx1"/>
                </a:solidFill>
                <a:effectLst/>
                <a:latin typeface="Times New Roman" pitchFamily="18" charset="0"/>
                <a:ea typeface="Times New Roman" pitchFamily="18" charset="0"/>
                <a:cs typeface="Times New Roman" pitchFamily="18" charset="0"/>
              </a:rPr>
              <a:t>обота 1. Дослідження поведінки лабораторних тварин методом </a:t>
            </a:r>
            <a:r>
              <a:rPr kumimoji="0" lang="uk-UA" sz="16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лабіринту</a:t>
            </a:r>
          </a:p>
          <a:p>
            <a:pPr marL="0" marR="0" lvl="0" indent="449263" algn="just" defTabSz="914400" rtl="0" eaLnBrk="1" fontAlgn="base" latinLnBrk="0" hangingPunct="1">
              <a:lnSpc>
                <a:spcPct val="100000"/>
              </a:lnSpc>
              <a:spcBef>
                <a:spcPct val="0"/>
              </a:spcBef>
              <a:spcAft>
                <a:spcPct val="0"/>
              </a:spcAft>
              <a:buClrTx/>
              <a:buSzTx/>
              <a:buFontTx/>
              <a:buNone/>
              <a:tabLst/>
            </a:pP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uk-UA"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Серед основних методик лабораторного експерименту в зоопсихології слід назвати лабіринтові методики, сутність яких полягає у необхідності для тварини знайти самостійно правильний шлях для того, щоб отримати їжу (приманку). Лабіринт — це спеціально обладнаний обмежений простір, в якому є вхід та багато шляхів руху, серед яких лише один є правильним.</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uk-UA" sz="16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Зоопсихологи</a:t>
            </a:r>
            <a:r>
              <a:rPr kumimoji="0" lang="uk-UA"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встановили, що навчання щура проходити лабіринт відбувається завдяки кінестезії — почуттю руху, коли поведінка керується м’язовими відчуттями. Про кожний м’язовий рух через відповідні нервові шляхи подається зворотний сигнал до головного мозку, викликаючи в ньому локалізоване збудження, залежно від якого тварина, керуючись своїм минулим досвідом, біжить або прямо, або вбік. Крім </a:t>
            </a:r>
            <a:r>
              <a:rPr kumimoji="0" lang="uk-UA" sz="16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кінестетичного</a:t>
            </a:r>
            <a:r>
              <a:rPr kumimoji="0" lang="uk-UA"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способу орієнтування, що є провідним для щурів у пошуку виходу з лабіринту, вони за можливістю використовують також зір та нюх.</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uk-UA" sz="1600" b="0" i="1"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Мета роботи:</a:t>
            </a:r>
            <a:r>
              <a:rPr kumimoji="0" lang="uk-UA" sz="16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ознайомитися із методом лабіринту для дослідження поведінки лабораторних тварин.</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uk-UA" sz="1600" b="0" i="1"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Завдання роботи:</a:t>
            </a:r>
            <a:r>
              <a:rPr kumimoji="0" lang="uk-UA" sz="16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експериментально відтворити знаходження шляху лабораторними тваринами до цільового об’єкта, який безпосередньо не сприймається (корм, притулок тощо)</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uk-UA" sz="1600" b="0" i="1"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Матеріальне забезпечення:</a:t>
            </a:r>
            <a:r>
              <a:rPr kumimoji="0" lang="uk-UA" sz="16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лабораторні миші чи щурі, набір інструментів для фіксації, лабіринт, корм.</a:t>
            </a:r>
            <a:endParaRPr kumimoji="0" lang="uk-UA" sz="1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5909310"/>
          </a:xfrm>
          <a:prstGeom prst="rect">
            <a:avLst/>
          </a:prstGeom>
        </p:spPr>
        <p:txBody>
          <a:bodyPr wrap="square">
            <a:spAutoFit/>
          </a:bodyPr>
          <a:lstStyle/>
          <a:p>
            <a:pPr algn="just"/>
            <a:r>
              <a:rPr lang="uk-UA" i="1" u="sng" dirty="0">
                <a:latin typeface="Times New Roman" pitchFamily="18" charset="0"/>
                <a:cs typeface="Times New Roman" pitchFamily="18" charset="0"/>
              </a:rPr>
              <a:t>Хід роботи</a:t>
            </a:r>
            <a:r>
              <a:rPr lang="uk-UA" i="1" dirty="0">
                <a:latin typeface="Times New Roman" pitchFamily="18" charset="0"/>
                <a:cs typeface="Times New Roman" pitchFamily="18" charset="0"/>
              </a:rPr>
              <a:t>. </a:t>
            </a:r>
            <a:r>
              <a:rPr lang="uk-UA" dirty="0">
                <a:latin typeface="Times New Roman" pitchFamily="18" charset="0"/>
                <a:cs typeface="Times New Roman" pitchFamily="18" charset="0"/>
              </a:rPr>
              <a:t>Перед початком експерименту ознайомитися з методами фіксації та правилами етичної поведінки з лабораторними тваринами. Для фіксації мишей використовують </a:t>
            </a:r>
            <a:r>
              <a:rPr lang="uk-UA" dirty="0" err="1" smtClean="0">
                <a:latin typeface="Times New Roman" pitchFamily="18" charset="0"/>
                <a:cs typeface="Times New Roman" pitchFamily="18" charset="0"/>
              </a:rPr>
              <a:t>корцан</a:t>
            </a:r>
            <a:r>
              <a:rPr lang="uk-UA" dirty="0" smtClean="0">
                <a:latin typeface="Times New Roman" pitchFamily="18" charset="0"/>
                <a:cs typeface="Times New Roman" pitchFamily="18" charset="0"/>
              </a:rPr>
              <a:t> </a:t>
            </a:r>
            <a:r>
              <a:rPr lang="uk-UA" dirty="0">
                <a:latin typeface="Times New Roman" pitchFamily="18" charset="0"/>
                <a:cs typeface="Times New Roman" pitchFamily="18" charset="0"/>
              </a:rPr>
              <a:t>(пінцет), яким захоплюють мишу за кінчик хвоста та переміщають з </a:t>
            </a:r>
            <a:r>
              <a:rPr lang="uk-UA" dirty="0" err="1">
                <a:latin typeface="Times New Roman" pitchFamily="18" charset="0"/>
                <a:cs typeface="Times New Roman" pitchFamily="18" charset="0"/>
              </a:rPr>
              <a:t>бокса</a:t>
            </a:r>
            <a:r>
              <a:rPr lang="uk-UA" dirty="0">
                <a:latin typeface="Times New Roman" pitchFamily="18" charset="0"/>
                <a:cs typeface="Times New Roman" pitchFamily="18" charset="0"/>
              </a:rPr>
              <a:t> у стартову камеру лабіринту. Тварину залишають на деякий час (до 2 </a:t>
            </a:r>
            <a:r>
              <a:rPr lang="uk-UA" dirty="0" err="1">
                <a:latin typeface="Times New Roman" pitchFamily="18" charset="0"/>
                <a:cs typeface="Times New Roman" pitchFamily="18" charset="0"/>
              </a:rPr>
              <a:t>хв</a:t>
            </a:r>
            <a:r>
              <a:rPr lang="uk-UA" dirty="0">
                <a:latin typeface="Times New Roman" pitchFamily="18" charset="0"/>
                <a:cs typeface="Times New Roman" pitchFamily="18" charset="0"/>
              </a:rPr>
              <a:t>) у спокої для адаптації та пригнічення внаслідок переляку пасивно оборонної реакції. У кінцеву камеру лабіринту поміщають корм для тварини. Після адаптаційного періоду починають експеримент, відкриваючи засувку при вході в лабіринт та відмічаючи час початку досліду. У процесі проведення </a:t>
            </a:r>
            <a:r>
              <a:rPr lang="uk-UA" dirty="0" smtClean="0">
                <a:latin typeface="Times New Roman" pitchFamily="18" charset="0"/>
                <a:cs typeface="Times New Roman" pitchFamily="18" charset="0"/>
              </a:rPr>
              <a:t>експерименту </a:t>
            </a:r>
            <a:r>
              <a:rPr lang="uk-UA" dirty="0">
                <a:latin typeface="Times New Roman" pitchFamily="18" charset="0"/>
                <a:cs typeface="Times New Roman" pitchFamily="18" charset="0"/>
              </a:rPr>
              <a:t>відмічають та реєструють усі зміни поведінки, які спостерігаються. Також реєструють час, коли у тварини відбувалася </a:t>
            </a:r>
            <a:r>
              <a:rPr lang="uk-UA" dirty="0" err="1">
                <a:latin typeface="Times New Roman" pitchFamily="18" charset="0"/>
                <a:cs typeface="Times New Roman" pitchFamily="18" charset="0"/>
              </a:rPr>
              <a:t>уринація</a:t>
            </a:r>
            <a:r>
              <a:rPr lang="uk-UA" dirty="0">
                <a:latin typeface="Times New Roman" pitchFamily="18" charset="0"/>
                <a:cs typeface="Times New Roman" pitchFamily="18" charset="0"/>
              </a:rPr>
              <a:t> чи дефекація. Дослід завершується, коли тварина досягне камери з кормом, тоді ж фіксують час завершення (рис</a:t>
            </a:r>
            <a:r>
              <a:rPr lang="uk-UA" dirty="0" smtClean="0">
                <a:latin typeface="Times New Roman" pitchFamily="18" charset="0"/>
                <a:cs typeface="Times New Roman" pitchFamily="18" charset="0"/>
              </a:rPr>
              <a:t>.). </a:t>
            </a:r>
            <a:r>
              <a:rPr lang="uk-UA" dirty="0">
                <a:latin typeface="Times New Roman" pitchFamily="18" charset="0"/>
                <a:cs typeface="Times New Roman" pitchFamily="18" charset="0"/>
              </a:rPr>
              <a:t>Після тестування кожної тварини лабіринт промивається і висушується для усунення запахів.</a:t>
            </a:r>
            <a:endParaRPr lang="ru-RU" dirty="0">
              <a:latin typeface="Times New Roman" pitchFamily="18" charset="0"/>
              <a:cs typeface="Times New Roman" pitchFamily="18" charset="0"/>
            </a:endParaRPr>
          </a:p>
          <a:p>
            <a:pPr algn="just"/>
            <a:r>
              <a:rPr lang="uk-UA" dirty="0">
                <a:latin typeface="Times New Roman" pitchFamily="18" charset="0"/>
                <a:cs typeface="Times New Roman" pitchFamily="18" charset="0"/>
              </a:rPr>
              <a:t>Експеримент можна ускладнити: якщо таку дію з однією ж і тією твариною повторити ще 8-10 разів, кожного разу відмічаючи час початку і завершення експерименту, можна виробити умовний рефлекс у тварин на проходження лабіринту. Проте, у досліді використовувати тварин, витриманих на голодній дієті протягом 1-2 діб. Для оцінки результатів дослід необхідно повторити на мінімум 5 особинах того ж самого виду тварин, кожного разу фіксуючи отримані результати. Метод лабіринту дає можливість не тільки спостерігати за поведінкою тварини, а й досліджувати процес навчання у тварин та виробляти умовні рефлекси. Вироблення умовного рефлексу вважається завершеним </a:t>
            </a:r>
            <a:r>
              <a:rPr lang="uk-UA" dirty="0" smtClean="0">
                <a:latin typeface="Times New Roman" pitchFamily="18" charset="0"/>
                <a:cs typeface="Times New Roman" pitchFamily="18" charset="0"/>
              </a:rPr>
              <a:t>за</a:t>
            </a:r>
            <a:r>
              <a:rPr lang="ru-RU" dirty="0">
                <a:latin typeface="Times New Roman" pitchFamily="18" charset="0"/>
                <a:cs typeface="Times New Roman" pitchFamily="18" charset="0"/>
              </a:rPr>
              <a:t> </a:t>
            </a:r>
            <a:r>
              <a:rPr lang="uk-UA" dirty="0" smtClean="0">
                <a:latin typeface="Times New Roman" pitchFamily="18" charset="0"/>
                <a:cs typeface="Times New Roman" pitchFamily="18" charset="0"/>
              </a:rPr>
              <a:t>умови </a:t>
            </a:r>
            <a:r>
              <a:rPr lang="uk-UA" dirty="0">
                <a:latin typeface="Times New Roman" pitchFamily="18" charset="0"/>
                <a:cs typeface="Times New Roman" pitchFamily="18" charset="0"/>
              </a:rPr>
              <a:t>скорочення часу просування лабіринтом вдвічі від вихідного часу просування.</a:t>
            </a:r>
            <a:endParaRPr lang="ru-RU"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7346" name="image8.jpeg"/>
          <p:cNvPicPr>
            <a:picLocks noChangeAspect="1" noChangeArrowheads="1"/>
          </p:cNvPicPr>
          <p:nvPr/>
        </p:nvPicPr>
        <p:blipFill>
          <a:blip r:embed="rId2" cstate="print"/>
          <a:srcRect/>
          <a:stretch>
            <a:fillRect/>
          </a:stretch>
        </p:blipFill>
        <p:spPr bwMode="auto">
          <a:xfrm>
            <a:off x="5652120" y="980728"/>
            <a:ext cx="2466975" cy="1847850"/>
          </a:xfrm>
          <a:prstGeom prst="rect">
            <a:avLst/>
          </a:prstGeom>
          <a:noFill/>
        </p:spPr>
      </p:pic>
      <p:pic>
        <p:nvPicPr>
          <p:cNvPr id="57345" name="image9.jpeg"/>
          <p:cNvPicPr>
            <a:picLocks noChangeAspect="1" noChangeArrowheads="1"/>
          </p:cNvPicPr>
          <p:nvPr/>
        </p:nvPicPr>
        <p:blipFill>
          <a:blip r:embed="rId3" cstate="print"/>
          <a:srcRect/>
          <a:stretch>
            <a:fillRect/>
          </a:stretch>
        </p:blipFill>
        <p:spPr bwMode="auto">
          <a:xfrm>
            <a:off x="899591" y="908720"/>
            <a:ext cx="4505001" cy="2376264"/>
          </a:xfrm>
          <a:prstGeom prst="rect">
            <a:avLst/>
          </a:prstGeom>
          <a:noFill/>
        </p:spPr>
      </p:pic>
      <p:sp>
        <p:nvSpPr>
          <p:cNvPr id="57347" name="Rectangle 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57348" name="Rectangle 4"/>
          <p:cNvSpPr>
            <a:spLocks noChangeArrowheads="1"/>
          </p:cNvSpPr>
          <p:nvPr/>
        </p:nvSpPr>
        <p:spPr bwMode="auto">
          <a:xfrm>
            <a:off x="74613" y="23050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1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uk-UA" sz="1800" b="0" i="0" u="none" strike="noStrike" cap="none" normalizeH="0" baseline="0" smtClean="0">
              <a:ln>
                <a:noFill/>
              </a:ln>
              <a:solidFill>
                <a:schemeClr val="tx1"/>
              </a:solidFill>
              <a:effectLst/>
              <a:latin typeface="Arial" pitchFamily="34" charset="0"/>
              <a:cs typeface="Arial" pitchFamily="34" charset="0"/>
            </a:endParaRPr>
          </a:p>
        </p:txBody>
      </p:sp>
      <p:sp>
        <p:nvSpPr>
          <p:cNvPr id="57349" name="Rectangle 5"/>
          <p:cNvSpPr>
            <a:spLocks noChangeArrowheads="1"/>
          </p:cNvSpPr>
          <p:nvPr/>
        </p:nvSpPr>
        <p:spPr bwMode="auto">
          <a:xfrm>
            <a:off x="3116386" y="3979962"/>
            <a:ext cx="3060453"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2676525" algn="l"/>
              </a:tabLst>
            </a:pPr>
            <a:r>
              <a:rPr kumimoji="0" lang="uk-UA"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Рис. Експериментальний лабіринт</a:t>
            </a:r>
            <a:endParaRPr kumimoji="0" lang="uk-UA"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Бумажная">
  <a:themeElements>
    <a:clrScheme name="Бумажная">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Бумажная">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Бумажная">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72</TotalTime>
  <Words>1907</Words>
  <Application>Microsoft Office PowerPoint</Application>
  <PresentationFormat>Экран (4:3)</PresentationFormat>
  <Paragraphs>133</Paragraphs>
  <Slides>15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Бумажная</vt:lpstr>
      <vt:lpstr>Лабораторна робота 3</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Лабораторна робота 3</dc:title>
  <dc:creator>Руслан Аминов</dc:creator>
  <cp:lastModifiedBy>Руслан Аминов</cp:lastModifiedBy>
  <cp:revision>14</cp:revision>
  <dcterms:created xsi:type="dcterms:W3CDTF">2023-10-25T05:25:45Z</dcterms:created>
  <dcterms:modified xsi:type="dcterms:W3CDTF">2023-10-25T07:18:26Z</dcterms:modified>
</cp:coreProperties>
</file>