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61" r:id="rId4"/>
    <p:sldId id="258" r:id="rId5"/>
    <p:sldId id="265" r:id="rId6"/>
    <p:sldId id="266" r:id="rId7"/>
    <p:sldId id="267" r:id="rId8"/>
    <p:sldId id="269" r:id="rId9"/>
    <p:sldId id="270" r:id="rId10"/>
    <p:sldId id="268" r:id="rId11"/>
    <p:sldId id="271" r:id="rId12"/>
    <p:sldId id="274" r:id="rId13"/>
    <p:sldId id="272" r:id="rId14"/>
    <p:sldId id="273" r:id="rId15"/>
    <p:sldId id="275" r:id="rId16"/>
    <p:sldId id="276" r:id="rId17"/>
    <p:sldId id="26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003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4522F2-2DF0-4846-A7ED-64ED1D648D9C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1CF07A-F97C-4FFC-A114-C0F44C3F60AC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20688"/>
            <a:ext cx="7851648" cy="3096344"/>
          </a:xfrm>
        </p:spPr>
        <p:txBody>
          <a:bodyPr>
            <a:noAutofit/>
          </a:bodyPr>
          <a:lstStyle/>
          <a:p>
            <a:pPr algn="ctr">
              <a:lnSpc>
                <a:spcPct val="115000"/>
              </a:lnSpc>
            </a:pPr>
            <a:r>
              <a:rPr lang="uk-UA" sz="5400" b="1" dirty="0" smtClean="0">
                <a:latin typeface="Times New Roman"/>
                <a:ea typeface="Times New Roman"/>
                <a:cs typeface="Times New Roman"/>
              </a:rPr>
              <a:t>Тема: «Сучасне </a:t>
            </a:r>
            <a:r>
              <a:rPr lang="uk-UA" sz="5400" b="1" dirty="0">
                <a:latin typeface="Times New Roman"/>
                <a:ea typeface="Times New Roman"/>
                <a:cs typeface="Times New Roman"/>
              </a:rPr>
              <a:t>писемне професійне </a:t>
            </a:r>
            <a:r>
              <a:rPr lang="uk-UA" sz="5400" b="1" dirty="0" smtClean="0">
                <a:latin typeface="Times New Roman"/>
                <a:ea typeface="Times New Roman"/>
                <a:cs typeface="Times New Roman"/>
              </a:rPr>
              <a:t>мовлення»</a:t>
            </a:r>
            <a:r>
              <a:rPr lang="ru-RU" sz="5400" i="1" dirty="0">
                <a:latin typeface="Calibri"/>
                <a:ea typeface="Calibri"/>
                <a:cs typeface="Times New Roman"/>
              </a:rPr>
              <a:t/>
            </a:r>
            <a:br>
              <a:rPr lang="ru-RU" sz="5400" i="1" dirty="0">
                <a:latin typeface="Calibri"/>
                <a:ea typeface="Calibri"/>
                <a:cs typeface="Times New Roman"/>
              </a:rPr>
            </a:br>
            <a:endParaRPr lang="ru-RU" sz="54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3228536"/>
            <a:ext cx="7272808" cy="1752600"/>
          </a:xfrm>
        </p:spPr>
        <p:txBody>
          <a:bodyPr>
            <a:noAutofit/>
          </a:bodyPr>
          <a:lstStyle/>
          <a:p>
            <a:pPr algn="l"/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засвоїти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документ,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класифікацію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реквізити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поглибити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текст</a:t>
            </a:r>
            <a:endParaRPr lang="ru-RU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02957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52704"/>
          </a:xfrm>
        </p:spPr>
        <p:txBody>
          <a:bodyPr>
            <a:normAutofit/>
          </a:bodyPr>
          <a:lstStyle/>
          <a:p>
            <a:pPr algn="ctr"/>
            <a:r>
              <a:rPr lang="ru-RU" dirty="0" err="1"/>
              <a:t>Реквізит</a:t>
            </a:r>
            <a:r>
              <a:rPr lang="ru-RU" dirty="0"/>
              <a:t> – </a:t>
            </a:r>
            <a:r>
              <a:rPr lang="ru-RU" dirty="0" err="1"/>
              <a:t>елемент</a:t>
            </a:r>
            <a:r>
              <a:rPr lang="ru-RU" dirty="0"/>
              <a:t> </a:t>
            </a:r>
            <a:r>
              <a:rPr lang="ru-RU" dirty="0" smtClean="0"/>
              <a:t>документа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Кожний</a:t>
            </a:r>
            <a:r>
              <a:rPr lang="ru-RU" dirty="0"/>
              <a:t> документ </a:t>
            </a:r>
            <a:r>
              <a:rPr lang="ru-RU" dirty="0" err="1"/>
              <a:t>складається</a:t>
            </a:r>
            <a:r>
              <a:rPr lang="ru-RU" dirty="0"/>
              <a:t> з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(текст, заголовок, </a:t>
            </a:r>
            <a:r>
              <a:rPr lang="ru-RU" dirty="0" err="1"/>
              <a:t>назва</a:t>
            </a:r>
            <a:r>
              <a:rPr lang="ru-RU" dirty="0"/>
              <a:t>, дата, </a:t>
            </a:r>
            <a:r>
              <a:rPr lang="ru-RU" dirty="0" err="1"/>
              <a:t>підпис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називаються</a:t>
            </a:r>
            <a:r>
              <a:rPr lang="ru-RU" dirty="0"/>
              <a:t> </a:t>
            </a:r>
            <a:r>
              <a:rPr lang="ru-RU" dirty="0" err="1"/>
              <a:t>реквізитами</a:t>
            </a:r>
            <a:r>
              <a:rPr lang="ru-RU" dirty="0"/>
              <a:t> (</a:t>
            </a:r>
            <a:r>
              <a:rPr lang="ru-RU" dirty="0" err="1"/>
              <a:t>від</a:t>
            </a:r>
            <a:r>
              <a:rPr lang="ru-RU" dirty="0"/>
              <a:t> лат. </a:t>
            </a:r>
            <a:r>
              <a:rPr lang="en-US" dirty="0" err="1"/>
              <a:t>requisitum</a:t>
            </a:r>
            <a:r>
              <a:rPr lang="en-US" dirty="0"/>
              <a:t> – </a:t>
            </a:r>
            <a:r>
              <a:rPr lang="ru-RU" dirty="0" err="1"/>
              <a:t>необхідне</a:t>
            </a:r>
            <a:r>
              <a:rPr lang="ru-RU" dirty="0"/>
              <a:t>, </a:t>
            </a:r>
            <a:r>
              <a:rPr lang="ru-RU" dirty="0" err="1"/>
              <a:t>потрібне</a:t>
            </a:r>
            <a:r>
              <a:rPr lang="ru-RU" dirty="0"/>
              <a:t>). </a:t>
            </a:r>
            <a:endParaRPr lang="ru-RU" dirty="0" smtClean="0"/>
          </a:p>
          <a:p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реквізитів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позбавити</a:t>
            </a:r>
            <a:r>
              <a:rPr lang="ru-RU" dirty="0"/>
              <a:t> </a:t>
            </a:r>
            <a:r>
              <a:rPr lang="ru-RU" dirty="0" err="1"/>
              <a:t>діловий</a:t>
            </a:r>
            <a:r>
              <a:rPr lang="ru-RU" dirty="0"/>
              <a:t> </a:t>
            </a:r>
            <a:r>
              <a:rPr lang="ru-RU" dirty="0" err="1"/>
              <a:t>папір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.</a:t>
            </a:r>
          </a:p>
          <a:p>
            <a:r>
              <a:rPr lang="ru-RU" dirty="0"/>
              <a:t>Максимальна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реквізитів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числом 32. </a:t>
            </a:r>
            <a:r>
              <a:rPr lang="ru-RU" dirty="0" err="1"/>
              <a:t>Проте</a:t>
            </a:r>
            <a:r>
              <a:rPr lang="ru-RU" dirty="0"/>
              <a:t> у кожному конкретному </a:t>
            </a:r>
            <a:r>
              <a:rPr lang="ru-RU" dirty="0" err="1"/>
              <a:t>випадку</a:t>
            </a:r>
            <a:r>
              <a:rPr lang="ru-RU" dirty="0"/>
              <a:t>, на </a:t>
            </a:r>
            <a:r>
              <a:rPr lang="ru-RU" dirty="0" err="1"/>
              <a:t>практиці</a:t>
            </a:r>
            <a:r>
              <a:rPr lang="ru-RU" dirty="0"/>
              <a:t>, </a:t>
            </a:r>
            <a:r>
              <a:rPr lang="ru-RU" dirty="0" err="1"/>
              <a:t>реквізитів</a:t>
            </a:r>
            <a:r>
              <a:rPr lang="ru-RU" dirty="0"/>
              <a:t> буде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менше</a:t>
            </a:r>
            <a:r>
              <a:rPr lang="ru-RU" dirty="0"/>
              <a:t>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02888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463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2859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dirty="0" smtClean="0"/>
          </a:p>
          <a:p>
            <a:pPr algn="just"/>
            <a:r>
              <a:rPr lang="ru-RU" dirty="0" err="1"/>
              <a:t>Реквізити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b="1" i="1" dirty="0" err="1"/>
              <a:t>постійні</a:t>
            </a:r>
            <a:r>
              <a:rPr lang="ru-RU" dirty="0"/>
              <a:t> та </a:t>
            </a:r>
            <a:r>
              <a:rPr lang="ru-RU" b="1" i="1" dirty="0" err="1"/>
              <a:t>змінні</a:t>
            </a:r>
            <a:r>
              <a:rPr lang="ru-RU" b="1" i="1" dirty="0"/>
              <a:t>. </a:t>
            </a:r>
            <a:r>
              <a:rPr lang="ru-RU" dirty="0" err="1"/>
              <a:t>Постійні</a:t>
            </a:r>
            <a:r>
              <a:rPr lang="ru-RU" dirty="0"/>
              <a:t> </a:t>
            </a:r>
            <a:r>
              <a:rPr lang="ru-RU" dirty="0" err="1"/>
              <a:t>друкуються</a:t>
            </a:r>
            <a:r>
              <a:rPr lang="ru-RU" dirty="0"/>
              <a:t> при </a:t>
            </a:r>
            <a:r>
              <a:rPr lang="ru-RU" dirty="0" err="1"/>
              <a:t>виготовленні</a:t>
            </a:r>
            <a:r>
              <a:rPr lang="ru-RU" dirty="0"/>
              <a:t> бланка; </a:t>
            </a:r>
            <a:r>
              <a:rPr lang="ru-RU" dirty="0" err="1"/>
              <a:t>змінні</a:t>
            </a:r>
            <a:r>
              <a:rPr lang="ru-RU" dirty="0"/>
              <a:t> – </a:t>
            </a:r>
            <a:r>
              <a:rPr lang="ru-RU" dirty="0" err="1"/>
              <a:t>фіксуються</a:t>
            </a:r>
            <a:r>
              <a:rPr lang="ru-RU" dirty="0"/>
              <a:t> на бланку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заповнення</a:t>
            </a:r>
            <a:r>
              <a:rPr lang="ru-RU" dirty="0" smtClean="0"/>
              <a:t>.</a:t>
            </a:r>
            <a:endParaRPr lang="ru-RU" dirty="0"/>
          </a:p>
          <a:p>
            <a:pPr algn="just"/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/>
              <a:t>реквізитів</a:t>
            </a:r>
            <a:r>
              <a:rPr lang="ru-RU" dirty="0"/>
              <a:t>, </a:t>
            </a:r>
            <a:r>
              <a:rPr lang="ru-RU" dirty="0" err="1"/>
              <a:t>розміщених</a:t>
            </a:r>
            <a:r>
              <a:rPr lang="ru-RU" dirty="0"/>
              <a:t> у </a:t>
            </a:r>
            <a:r>
              <a:rPr lang="ru-RU" dirty="0" err="1"/>
              <a:t>встановленій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,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b="1" i="1" dirty="0" smtClean="0"/>
              <a:t>формуляром. </a:t>
            </a:r>
            <a:r>
              <a:rPr lang="ru-RU" i="1" dirty="0" smtClean="0"/>
              <a:t>Формуляр-</a:t>
            </a:r>
            <a:r>
              <a:rPr lang="ru-RU" i="1" dirty="0" err="1" smtClean="0"/>
              <a:t>зразок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модель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однотипних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реквізитів</a:t>
            </a:r>
            <a:r>
              <a:rPr lang="ru-RU" dirty="0"/>
              <a:t> 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, </a:t>
            </a:r>
            <a:r>
              <a:rPr lang="ru-RU" dirty="0" err="1"/>
              <a:t>відтворена</a:t>
            </a:r>
            <a:r>
              <a:rPr lang="ru-RU" dirty="0"/>
              <a:t> на бланку документа як </a:t>
            </a:r>
            <a:r>
              <a:rPr lang="ru-RU" dirty="0" err="1"/>
              <a:t>єдиний</a:t>
            </a:r>
            <a:r>
              <a:rPr lang="ru-RU" dirty="0"/>
              <a:t> блок,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b="1" i="1" dirty="0"/>
              <a:t>штампом. </a:t>
            </a:r>
            <a:r>
              <a:rPr lang="ru-RU" dirty="0" err="1"/>
              <a:t>Державні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кутове</a:t>
            </a:r>
            <a:r>
              <a:rPr lang="ru-RU" dirty="0"/>
              <a:t> і </a:t>
            </a:r>
            <a:r>
              <a:rPr lang="ru-RU" dirty="0" err="1"/>
              <a:t>повздовжнє</a:t>
            </a:r>
            <a:r>
              <a:rPr lang="ru-RU" dirty="0"/>
              <a:t> </a:t>
            </a:r>
            <a:r>
              <a:rPr lang="ru-RU" dirty="0" err="1"/>
              <a:t>розміщення</a:t>
            </a:r>
            <a:r>
              <a:rPr lang="ru-RU" dirty="0"/>
              <a:t> штампа.</a:t>
            </a:r>
          </a:p>
        </p:txBody>
      </p:sp>
    </p:spTree>
    <p:extLst>
      <p:ext uri="{BB962C8B-B14F-4D97-AF65-F5344CB8AC3E}">
        <p14:creationId xmlns:p14="http://schemas.microsoft.com/office/powerpoint/2010/main" val="1840832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872208"/>
          </a:xfrm>
        </p:spPr>
        <p:txBody>
          <a:bodyPr>
            <a:normAutofit/>
          </a:bodyPr>
          <a:lstStyle/>
          <a:p>
            <a:pPr algn="just"/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Усі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ділові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папери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за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ступенем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стандартизації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(способом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викладу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матеріалу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)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можна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умовно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поділити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на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дві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 </a:t>
            </a:r>
            <a:r>
              <a:rPr lang="ru-RU" sz="2600" dirty="0" err="1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категорії</a:t>
            </a:r>
            <a:r>
              <a:rPr lang="ru-RU" sz="26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67544" y="2564904"/>
            <a:ext cx="4038600" cy="3862028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err="1" smtClean="0"/>
              <a:t>документи</a:t>
            </a:r>
            <a:r>
              <a:rPr lang="ru-RU" b="1" i="1" dirty="0" smtClean="0"/>
              <a:t> </a:t>
            </a:r>
            <a:r>
              <a:rPr lang="ru-RU" b="1" i="1" dirty="0"/>
              <a:t>з </a:t>
            </a:r>
            <a:r>
              <a:rPr lang="ru-RU" b="1" i="1" dirty="0" err="1"/>
              <a:t>високим</a:t>
            </a:r>
            <a:r>
              <a:rPr lang="ru-RU" b="1" i="1" dirty="0"/>
              <a:t> </a:t>
            </a:r>
            <a:r>
              <a:rPr lang="ru-RU" b="1" i="1" dirty="0" err="1"/>
              <a:t>рівнем</a:t>
            </a:r>
            <a:r>
              <a:rPr lang="ru-RU" b="1" i="1" dirty="0"/>
              <a:t> </a:t>
            </a:r>
            <a:r>
              <a:rPr lang="ru-RU" b="1" i="1" dirty="0" err="1" smtClean="0"/>
              <a:t>стандартизації</a:t>
            </a:r>
            <a:r>
              <a:rPr lang="ru-RU" b="1" i="1" dirty="0" smtClean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свідоцтво</a:t>
            </a:r>
            <a:r>
              <a:rPr lang="ru-RU" dirty="0" smtClean="0"/>
              <a:t> </a:t>
            </a:r>
            <a:r>
              <a:rPr lang="ru-RU" dirty="0"/>
              <a:t>про </a:t>
            </a:r>
            <a:r>
              <a:rPr lang="ru-RU" dirty="0" err="1"/>
              <a:t>народження</a:t>
            </a:r>
            <a:r>
              <a:rPr lang="ru-RU" dirty="0"/>
              <a:t>, </a:t>
            </a:r>
            <a:r>
              <a:rPr lang="ru-RU" dirty="0" err="1"/>
              <a:t>атестат</a:t>
            </a:r>
            <a:r>
              <a:rPr lang="ru-RU" dirty="0"/>
              <a:t>, диплом, паспорт, </a:t>
            </a:r>
            <a:r>
              <a:rPr lang="ru-RU" dirty="0" err="1"/>
              <a:t>довідка</a:t>
            </a:r>
            <a:r>
              <a:rPr lang="ru-RU" dirty="0"/>
              <a:t>, </a:t>
            </a:r>
            <a:r>
              <a:rPr lang="ru-RU" dirty="0" err="1"/>
              <a:t>перепустка</a:t>
            </a:r>
            <a:r>
              <a:rPr lang="ru-RU" dirty="0"/>
              <a:t> і под.) </a:t>
            </a:r>
            <a:endParaRPr lang="ru-RU" dirty="0" smtClean="0"/>
          </a:p>
          <a:p>
            <a:r>
              <a:rPr lang="ru-RU" dirty="0" smtClean="0"/>
              <a:t>як </a:t>
            </a:r>
            <a:r>
              <a:rPr lang="ru-RU" dirty="0"/>
              <a:t>правило </a:t>
            </a:r>
            <a:r>
              <a:rPr lang="ru-RU" dirty="0" smtClean="0"/>
              <a:t>для </a:t>
            </a:r>
            <a:r>
              <a:rPr lang="ru-RU" dirty="0" err="1" smtClean="0"/>
              <a:t>створення</a:t>
            </a:r>
            <a:r>
              <a:rPr lang="ru-RU" dirty="0" smtClean="0"/>
              <a:t> таких </a:t>
            </a:r>
            <a:r>
              <a:rPr lang="ru-RU" dirty="0" err="1" smtClean="0"/>
              <a:t>документів</a:t>
            </a:r>
            <a:r>
              <a:rPr lang="ru-RU" dirty="0" smtClean="0"/>
              <a:t>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</a:t>
            </a:r>
            <a:r>
              <a:rPr lang="ru-RU" dirty="0"/>
              <a:t>бланки з </a:t>
            </a:r>
            <a:r>
              <a:rPr lang="ru-RU" dirty="0" err="1"/>
              <a:t>трафаретним</a:t>
            </a:r>
            <a:r>
              <a:rPr lang="ru-RU" dirty="0"/>
              <a:t> </a:t>
            </a:r>
            <a:r>
              <a:rPr lang="ru-RU" dirty="0" smtClean="0"/>
              <a:t>текстом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564904"/>
            <a:ext cx="4038600" cy="3790021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 err="1"/>
              <a:t>документи</a:t>
            </a:r>
            <a:r>
              <a:rPr lang="ru-RU" b="1" i="1" dirty="0"/>
              <a:t> з </a:t>
            </a:r>
            <a:r>
              <a:rPr lang="ru-RU" b="1" i="1" dirty="0" err="1"/>
              <a:t>низьким</a:t>
            </a:r>
            <a:r>
              <a:rPr lang="ru-RU" b="1" i="1" dirty="0"/>
              <a:t> </a:t>
            </a:r>
            <a:r>
              <a:rPr lang="ru-RU" b="1" i="1" dirty="0" err="1"/>
              <a:t>рівнем</a:t>
            </a:r>
            <a:r>
              <a:rPr lang="ru-RU" b="1" i="1" dirty="0"/>
              <a:t> </a:t>
            </a:r>
            <a:r>
              <a:rPr lang="ru-RU" b="1" i="1" dirty="0" err="1" smtClean="0"/>
              <a:t>стандартизації</a:t>
            </a:r>
            <a:r>
              <a:rPr lang="ru-RU" b="1" i="1" dirty="0" smtClean="0"/>
              <a:t> </a:t>
            </a:r>
            <a:r>
              <a:rPr lang="ru-RU" dirty="0" smtClean="0"/>
              <a:t>(</a:t>
            </a:r>
            <a:r>
              <a:rPr lang="ru-RU" dirty="0" err="1"/>
              <a:t>біографія</a:t>
            </a:r>
            <a:r>
              <a:rPr lang="ru-RU" dirty="0"/>
              <a:t>, </a:t>
            </a:r>
            <a:r>
              <a:rPr lang="ru-RU" dirty="0" err="1"/>
              <a:t>доручення</a:t>
            </a:r>
            <a:r>
              <a:rPr lang="ru-RU" dirty="0"/>
              <a:t>, </a:t>
            </a:r>
            <a:r>
              <a:rPr lang="ru-RU" dirty="0" err="1"/>
              <a:t>звіт</a:t>
            </a:r>
            <a:r>
              <a:rPr lang="ru-RU" dirty="0"/>
              <a:t>, характеристика </a:t>
            </a:r>
            <a:r>
              <a:rPr lang="ru-RU" dirty="0" err="1"/>
              <a:t>тощо</a:t>
            </a:r>
            <a:r>
              <a:rPr lang="ru-RU" dirty="0" smtClean="0"/>
              <a:t>)</a:t>
            </a:r>
            <a:endParaRPr lang="ru-RU" dirty="0"/>
          </a:p>
          <a:p>
            <a:r>
              <a:rPr lang="ru-RU" dirty="0" smtClean="0"/>
              <a:t>за </a:t>
            </a:r>
            <a:r>
              <a:rPr lang="ru-RU" dirty="0"/>
              <a:t>способом </a:t>
            </a:r>
            <a:r>
              <a:rPr lang="ru-RU" dirty="0" err="1"/>
              <a:t>викладу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з </a:t>
            </a:r>
            <a:r>
              <a:rPr lang="ru-RU" dirty="0" err="1"/>
              <a:t>низьким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стандартизації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поділяти</a:t>
            </a:r>
            <a:r>
              <a:rPr lang="ru-RU" dirty="0"/>
              <a:t> на: </a:t>
            </a:r>
            <a:r>
              <a:rPr lang="ru-RU" b="1" i="1" dirty="0" err="1"/>
              <a:t>розповіді</a:t>
            </a:r>
            <a:r>
              <a:rPr lang="ru-RU" b="1" i="1" dirty="0"/>
              <a:t>, описи, </a:t>
            </a:r>
            <a:r>
              <a:rPr lang="ru-RU" b="1" i="1" dirty="0" err="1" smtClean="0"/>
              <a:t>міркування</a:t>
            </a:r>
            <a:endParaRPr lang="ru-RU" b="1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5623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Документи</a:t>
            </a:r>
            <a:r>
              <a:rPr lang="ru-RU" dirty="0" smtClean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стандартизації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стандартизації</a:t>
            </a:r>
            <a:r>
              <a:rPr lang="ru-RU" dirty="0"/>
              <a:t> </a:t>
            </a:r>
            <a:r>
              <a:rPr lang="ru-RU" dirty="0" err="1"/>
              <a:t>друкарським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способом </a:t>
            </a:r>
            <a:r>
              <a:rPr lang="ru-RU" dirty="0" err="1"/>
              <a:t>виготовляють</a:t>
            </a:r>
            <a:r>
              <a:rPr lang="ru-RU" dirty="0"/>
              <a:t> бланки,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трафаретний</a:t>
            </a:r>
            <a:r>
              <a:rPr lang="ru-RU" dirty="0"/>
              <a:t> текст</a:t>
            </a:r>
            <a:r>
              <a:rPr lang="ru-RU" dirty="0" smtClean="0"/>
              <a:t>.</a:t>
            </a:r>
            <a:endParaRPr lang="ru-RU" dirty="0"/>
          </a:p>
          <a:p>
            <a:pPr algn="just"/>
            <a:r>
              <a:rPr lang="ru-RU" b="1" i="1" dirty="0" err="1"/>
              <a:t>Трафаретний</a:t>
            </a:r>
            <a:r>
              <a:rPr lang="ru-RU" b="1" i="1" dirty="0"/>
              <a:t> текст </a:t>
            </a:r>
            <a:r>
              <a:rPr lang="ru-RU" dirty="0"/>
              <a:t>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дослівне</a:t>
            </a:r>
            <a:r>
              <a:rPr lang="ru-RU" dirty="0"/>
              <a:t> </a:t>
            </a:r>
            <a:r>
              <a:rPr lang="ru-RU" dirty="0" err="1"/>
              <a:t>відтворення</a:t>
            </a:r>
            <a:r>
              <a:rPr lang="ru-RU" dirty="0"/>
              <a:t> </a:t>
            </a:r>
            <a:r>
              <a:rPr lang="ru-RU" dirty="0" err="1"/>
              <a:t>постійної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однотипної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з пропусками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заповнення</a:t>
            </a:r>
            <a:r>
              <a:rPr lang="ru-RU" dirty="0"/>
              <a:t> конкретного документа.</a:t>
            </a:r>
          </a:p>
          <a:p>
            <a:pPr algn="just"/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бланків</a:t>
            </a:r>
            <a:r>
              <a:rPr lang="ru-RU" dirty="0"/>
              <a:t> при </a:t>
            </a:r>
            <a:r>
              <a:rPr lang="ru-RU" dirty="0" err="1"/>
              <a:t>складанні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підвищує</a:t>
            </a:r>
            <a:r>
              <a:rPr lang="ru-RU" dirty="0"/>
              <a:t> культуру </a:t>
            </a:r>
            <a:r>
              <a:rPr lang="ru-RU" dirty="0" err="1"/>
              <a:t>ділового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, </a:t>
            </a:r>
            <a:r>
              <a:rPr lang="ru-RU" dirty="0" err="1"/>
              <a:t>надає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</a:t>
            </a:r>
            <a:r>
              <a:rPr lang="ru-RU" dirty="0" err="1"/>
              <a:t>офіційного</a:t>
            </a:r>
            <a:r>
              <a:rPr lang="ru-RU" dirty="0"/>
              <a:t> характеру.</a:t>
            </a:r>
          </a:p>
          <a:p>
            <a:pPr algn="just"/>
            <a:r>
              <a:rPr lang="ru-RU" b="1" i="1" dirty="0"/>
              <a:t>Бланк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друкована</a:t>
            </a:r>
            <a:r>
              <a:rPr lang="ru-RU" dirty="0"/>
              <a:t> стандартна форма будь-</a:t>
            </a:r>
            <a:r>
              <a:rPr lang="ru-RU" dirty="0" err="1"/>
              <a:t>якого</a:t>
            </a:r>
            <a:r>
              <a:rPr lang="ru-RU" dirty="0"/>
              <a:t> документа з </a:t>
            </a:r>
            <a:r>
              <a:rPr lang="ru-RU" dirty="0" err="1"/>
              <a:t>реквізитами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містять</a:t>
            </a:r>
            <a:r>
              <a:rPr lang="ru-RU" dirty="0"/>
              <a:t> </a:t>
            </a:r>
            <a:r>
              <a:rPr lang="ru-RU" dirty="0" err="1"/>
              <a:t>постійну</a:t>
            </a:r>
            <a:r>
              <a:rPr lang="ru-RU" dirty="0"/>
              <a:t> </a:t>
            </a:r>
            <a:r>
              <a:rPr lang="ru-RU" dirty="0" err="1"/>
              <a:t>інформацію</a:t>
            </a:r>
            <a:r>
              <a:rPr lang="ru-RU" dirty="0"/>
              <a:t>. Бланки </a:t>
            </a:r>
            <a:r>
              <a:rPr lang="ru-RU" dirty="0" err="1"/>
              <a:t>заповнюються</a:t>
            </a:r>
            <a:r>
              <a:rPr lang="ru-RU" dirty="0"/>
              <a:t> </a:t>
            </a:r>
            <a:r>
              <a:rPr lang="ru-RU" dirty="0" err="1"/>
              <a:t>конкретними</a:t>
            </a:r>
            <a:r>
              <a:rPr lang="ru-RU" dirty="0"/>
              <a:t> </a:t>
            </a:r>
            <a:r>
              <a:rPr lang="ru-RU" dirty="0" err="1"/>
              <a:t>даними</a:t>
            </a:r>
            <a:r>
              <a:rPr lang="ru-RU" dirty="0"/>
              <a:t>. </a:t>
            </a:r>
            <a:r>
              <a:rPr lang="ru-RU" dirty="0" err="1"/>
              <a:t>Найпоширенішими</a:t>
            </a:r>
            <a:r>
              <a:rPr lang="ru-RU" dirty="0"/>
              <a:t> є бланки </a:t>
            </a:r>
            <a:r>
              <a:rPr lang="ru-RU" dirty="0" err="1"/>
              <a:t>актів</a:t>
            </a:r>
            <a:r>
              <a:rPr lang="ru-RU" dirty="0"/>
              <a:t>, </a:t>
            </a:r>
            <a:r>
              <a:rPr lang="ru-RU" dirty="0" err="1"/>
              <a:t>довідок</a:t>
            </a:r>
            <a:r>
              <a:rPr lang="ru-RU" dirty="0"/>
              <a:t>, </a:t>
            </a:r>
            <a:r>
              <a:rPr lang="ru-RU" dirty="0" err="1"/>
              <a:t>наказів</a:t>
            </a:r>
            <a:r>
              <a:rPr lang="ru-RU" dirty="0"/>
              <a:t>, </a:t>
            </a:r>
            <a:r>
              <a:rPr lang="ru-RU" dirty="0" err="1"/>
              <a:t>протоколів</a:t>
            </a:r>
            <a:r>
              <a:rPr lang="ru-RU" dirty="0"/>
              <a:t>, </a:t>
            </a:r>
            <a:r>
              <a:rPr lang="ru-RU" dirty="0" err="1"/>
              <a:t>офіційних</a:t>
            </a:r>
            <a:r>
              <a:rPr lang="ru-RU" dirty="0"/>
              <a:t> </a:t>
            </a:r>
            <a:r>
              <a:rPr lang="ru-RU" dirty="0" err="1"/>
              <a:t>листів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41931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282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err="1"/>
              <a:t>Особливості</a:t>
            </a:r>
            <a:r>
              <a:rPr lang="ru-RU" sz="4400" dirty="0"/>
              <a:t> </a:t>
            </a:r>
            <a:r>
              <a:rPr lang="ru-RU" sz="4400" dirty="0" err="1"/>
              <a:t>оформлення</a:t>
            </a:r>
            <a:r>
              <a:rPr lang="ru-RU" sz="4400" dirty="0"/>
              <a:t> тексту </a:t>
            </a:r>
            <a:r>
              <a:rPr lang="ru-RU" sz="4400" dirty="0" err="1"/>
              <a:t>документів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26375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Текст </a:t>
            </a:r>
            <a:r>
              <a:rPr lang="ru-RU" dirty="0"/>
              <a:t>–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елемент</a:t>
            </a:r>
            <a:r>
              <a:rPr lang="ru-RU" dirty="0"/>
              <a:t> документа. При </a:t>
            </a:r>
            <a:r>
              <a:rPr lang="ru-RU" dirty="0" err="1"/>
              <a:t>складанні</a:t>
            </a:r>
            <a:r>
              <a:rPr lang="ru-RU" dirty="0"/>
              <a:t> тексту документа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виконуватися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найголовніша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– </a:t>
            </a:r>
            <a:r>
              <a:rPr lang="ru-RU" dirty="0" err="1"/>
              <a:t>достовірність</a:t>
            </a:r>
            <a:r>
              <a:rPr lang="ru-RU" dirty="0"/>
              <a:t> та </a:t>
            </a:r>
            <a:r>
              <a:rPr lang="ru-RU" dirty="0" err="1"/>
              <a:t>об'єктивність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, </a:t>
            </a:r>
            <a:r>
              <a:rPr lang="ru-RU" dirty="0" err="1"/>
              <a:t>нейтральний</a:t>
            </a:r>
            <a:r>
              <a:rPr lang="ru-RU" dirty="0"/>
              <a:t> тон, </a:t>
            </a:r>
            <a:r>
              <a:rPr lang="ru-RU" dirty="0" err="1"/>
              <a:t>повнота</a:t>
            </a:r>
            <a:r>
              <a:rPr lang="ru-RU" dirty="0"/>
              <a:t> </a:t>
            </a:r>
            <a:r>
              <a:rPr lang="ru-RU" dirty="0" err="1"/>
              <a:t>інформації</a:t>
            </a:r>
            <a:r>
              <a:rPr lang="ru-RU" dirty="0"/>
              <a:t> та максимальна </a:t>
            </a:r>
            <a:r>
              <a:rPr lang="ru-RU" dirty="0" err="1"/>
              <a:t>стислість</a:t>
            </a:r>
            <a:r>
              <a:rPr lang="ru-RU" dirty="0"/>
              <a:t>.</a:t>
            </a:r>
          </a:p>
          <a:p>
            <a:r>
              <a:rPr lang="ru-RU" b="1" i="1" dirty="0" err="1"/>
              <a:t>Достовірним</a:t>
            </a:r>
            <a:r>
              <a:rPr lang="ru-RU" b="1" i="1" dirty="0"/>
              <a:t> </a:t>
            </a:r>
            <a:r>
              <a:rPr lang="ru-RU" dirty="0"/>
              <a:t>текст документа є </a:t>
            </a:r>
            <a:r>
              <a:rPr lang="ru-RU" dirty="0" err="1"/>
              <a:t>тоді</a:t>
            </a:r>
            <a:r>
              <a:rPr lang="ru-RU" dirty="0"/>
              <a:t>, коли </a:t>
            </a:r>
            <a:r>
              <a:rPr lang="ru-RU" dirty="0" err="1"/>
              <a:t>викладені</a:t>
            </a:r>
            <a:r>
              <a:rPr lang="ru-RU" dirty="0"/>
              <a:t> в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факти</a:t>
            </a:r>
            <a:r>
              <a:rPr lang="ru-RU" dirty="0"/>
              <a:t> </a:t>
            </a:r>
            <a:r>
              <a:rPr lang="ru-RU" dirty="0" err="1"/>
              <a:t>відображають</a:t>
            </a:r>
            <a:r>
              <a:rPr lang="ru-RU" dirty="0"/>
              <a:t> </a:t>
            </a:r>
            <a:r>
              <a:rPr lang="ru-RU" dirty="0" err="1"/>
              <a:t>справжній</a:t>
            </a:r>
            <a:r>
              <a:rPr lang="ru-RU" dirty="0"/>
              <a:t> стан речей.</a:t>
            </a:r>
          </a:p>
          <a:p>
            <a:r>
              <a:rPr lang="ru-RU" b="1" i="1" dirty="0" err="1"/>
              <a:t>Точним</a:t>
            </a:r>
            <a:r>
              <a:rPr lang="ru-RU" b="1" i="1" dirty="0"/>
              <a:t> </a:t>
            </a:r>
            <a:r>
              <a:rPr lang="ru-RU" dirty="0"/>
              <a:t>текст документа є </a:t>
            </a:r>
            <a:r>
              <a:rPr lang="ru-RU" dirty="0" err="1"/>
              <a:t>тоді</a:t>
            </a:r>
            <a:r>
              <a:rPr lang="ru-RU" dirty="0"/>
              <a:t>, коли в </a:t>
            </a:r>
            <a:r>
              <a:rPr lang="ru-RU" dirty="0" err="1"/>
              <a:t>ньому</a:t>
            </a:r>
            <a:r>
              <a:rPr lang="ru-RU" dirty="0"/>
              <a:t> не </a:t>
            </a:r>
            <a:r>
              <a:rPr lang="ru-RU" dirty="0" err="1"/>
              <a:t>допускається</a:t>
            </a:r>
            <a:r>
              <a:rPr lang="ru-RU" dirty="0"/>
              <a:t> </a:t>
            </a:r>
            <a:r>
              <a:rPr lang="ru-RU" dirty="0" err="1"/>
              <a:t>подвійне</a:t>
            </a:r>
            <a:r>
              <a:rPr lang="ru-RU" dirty="0"/>
              <a:t> </a:t>
            </a:r>
            <a:r>
              <a:rPr lang="ru-RU" dirty="0" err="1"/>
              <a:t>тлумачення</a:t>
            </a:r>
            <a:r>
              <a:rPr lang="ru-RU" dirty="0"/>
              <a:t> </a:t>
            </a:r>
            <a:r>
              <a:rPr lang="ru-RU" dirty="0" err="1"/>
              <a:t>слів</a:t>
            </a:r>
            <a:r>
              <a:rPr lang="ru-RU" dirty="0"/>
              <a:t> та </a:t>
            </a:r>
            <a:r>
              <a:rPr lang="ru-RU" dirty="0" err="1"/>
              <a:t>висловів</a:t>
            </a:r>
            <a:r>
              <a:rPr lang="ru-RU" dirty="0"/>
              <a:t>.</a:t>
            </a:r>
          </a:p>
          <a:p>
            <a:r>
              <a:rPr lang="ru-RU" b="1" i="1" dirty="0" err="1"/>
              <a:t>Повним</a:t>
            </a:r>
            <a:r>
              <a:rPr lang="ru-RU" b="1" i="1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текст документа, </a:t>
            </a:r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вичерпує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  <a:p>
            <a:r>
              <a:rPr lang="ru-RU" b="1" i="1" dirty="0" err="1"/>
              <a:t>Стислим</a:t>
            </a:r>
            <a:r>
              <a:rPr lang="ru-RU" b="1" i="1" dirty="0"/>
              <a:t> </a:t>
            </a:r>
            <a:r>
              <a:rPr lang="ru-RU" dirty="0"/>
              <a:t>є текст,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 </a:t>
            </a:r>
            <a:r>
              <a:rPr lang="ru-RU" dirty="0" err="1"/>
              <a:t>зайві</a:t>
            </a:r>
            <a:r>
              <a:rPr lang="ru-RU" dirty="0"/>
              <a:t> слова та </a:t>
            </a:r>
            <a:r>
              <a:rPr lang="ru-RU" dirty="0" err="1"/>
              <a:t>смислові</a:t>
            </a:r>
            <a:r>
              <a:rPr lang="ru-RU" dirty="0"/>
              <a:t> повтори, </a:t>
            </a:r>
            <a:r>
              <a:rPr lang="ru-RU" dirty="0" err="1"/>
              <a:t>надмірно</a:t>
            </a:r>
            <a:r>
              <a:rPr lang="ru-RU" dirty="0"/>
              <a:t> </a:t>
            </a:r>
            <a:r>
              <a:rPr lang="ru-RU" dirty="0" err="1"/>
              <a:t>довгі</a:t>
            </a:r>
            <a:r>
              <a:rPr lang="ru-RU" dirty="0"/>
              <a:t> </a:t>
            </a:r>
            <a:r>
              <a:rPr lang="ru-RU" dirty="0" err="1"/>
              <a:t>міркування</a:t>
            </a:r>
            <a:r>
              <a:rPr lang="ru-RU" dirty="0"/>
              <a:t> не по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.</a:t>
            </a:r>
          </a:p>
          <a:p>
            <a:r>
              <a:rPr lang="ru-RU" b="1" i="1" dirty="0" err="1"/>
              <a:t>Переконливим</a:t>
            </a:r>
            <a:r>
              <a:rPr lang="ru-RU" b="1" i="1" dirty="0"/>
              <a:t> </a:t>
            </a:r>
            <a:r>
              <a:rPr lang="ru-RU" dirty="0"/>
              <a:t>є </a:t>
            </a:r>
            <a:r>
              <a:rPr lang="ru-RU" dirty="0" err="1"/>
              <a:t>такий</a:t>
            </a:r>
            <a:r>
              <a:rPr lang="ru-RU" dirty="0"/>
              <a:t> текст,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спонукує</a:t>
            </a:r>
            <a:r>
              <a:rPr lang="ru-RU" dirty="0"/>
              <a:t> до </a:t>
            </a:r>
            <a:r>
              <a:rPr lang="ru-RU" dirty="0" err="1"/>
              <a:t>прийняття</a:t>
            </a:r>
            <a:r>
              <a:rPr lang="ru-RU" dirty="0"/>
              <a:t> адресатом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прохань</a:t>
            </a:r>
            <a:r>
              <a:rPr lang="ru-RU" dirty="0"/>
              <a:t>, </a:t>
            </a:r>
            <a:r>
              <a:rPr lang="ru-RU" dirty="0" err="1"/>
              <a:t>викладених</a:t>
            </a:r>
            <a:r>
              <a:rPr lang="ru-RU" dirty="0"/>
              <a:t> у </a:t>
            </a:r>
            <a:r>
              <a:rPr lang="ru-RU" dirty="0" err="1"/>
              <a:t>документі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5728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788808"/>
          </a:xfrm>
        </p:spPr>
        <p:txBody>
          <a:bodyPr>
            <a:noAutofit/>
          </a:bodyPr>
          <a:lstStyle/>
          <a:p>
            <a:pPr algn="ctr"/>
            <a:r>
              <a:rPr lang="ru-RU" sz="4000" dirty="0"/>
              <a:t>Текст </a:t>
            </a:r>
            <a:r>
              <a:rPr lang="ru-RU" sz="4000" dirty="0" err="1"/>
              <a:t>складається</a:t>
            </a:r>
            <a:r>
              <a:rPr lang="ru-RU" sz="4000" dirty="0"/>
              <a:t> з таких </a:t>
            </a:r>
            <a:r>
              <a:rPr lang="ru-RU" sz="4000" dirty="0" err="1"/>
              <a:t>логічних</a:t>
            </a:r>
            <a:r>
              <a:rPr lang="ru-RU" sz="4000" dirty="0"/>
              <a:t> </a:t>
            </a:r>
            <a:r>
              <a:rPr lang="ru-RU" sz="4000" dirty="0" err="1"/>
              <a:t>елементів</a:t>
            </a:r>
            <a:r>
              <a:rPr lang="ru-RU" sz="4000" dirty="0"/>
              <a:t>:</a:t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047728"/>
          </a:xfrm>
        </p:spPr>
        <p:txBody>
          <a:bodyPr/>
          <a:lstStyle/>
          <a:p>
            <a:r>
              <a:rPr lang="ru-RU" dirty="0" smtClean="0"/>
              <a:t>1</a:t>
            </a:r>
            <a:r>
              <a:rPr lang="ru-RU" dirty="0"/>
              <a:t>. </a:t>
            </a:r>
            <a:r>
              <a:rPr lang="ru-RU" b="1" i="1" dirty="0" err="1"/>
              <a:t>Вступ</a:t>
            </a:r>
            <a:r>
              <a:rPr lang="ru-RU" dirty="0"/>
              <a:t> – </a:t>
            </a:r>
            <a:r>
              <a:rPr lang="ru-RU" dirty="0" err="1"/>
              <a:t>обґрунтовується</a:t>
            </a:r>
            <a:r>
              <a:rPr lang="ru-RU" dirty="0"/>
              <a:t> причина </a:t>
            </a:r>
            <a:r>
              <a:rPr lang="ru-RU" dirty="0" err="1"/>
              <a:t>укладання</a:t>
            </a:r>
            <a:r>
              <a:rPr lang="ru-RU" dirty="0"/>
              <a:t> документа, </a:t>
            </a:r>
            <a:r>
              <a:rPr lang="ru-RU" dirty="0" err="1"/>
              <a:t>викладається</a:t>
            </a:r>
            <a:r>
              <a:rPr lang="ru-RU" dirty="0"/>
              <a:t> </a:t>
            </a:r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питання</a:t>
            </a:r>
            <a:r>
              <a:rPr lang="ru-RU" dirty="0"/>
              <a:t>.  </a:t>
            </a:r>
          </a:p>
          <a:p>
            <a:r>
              <a:rPr lang="ru-RU" dirty="0"/>
              <a:t>2. </a:t>
            </a:r>
            <a:r>
              <a:rPr lang="ru-RU" b="1" i="1" dirty="0" err="1"/>
              <a:t>Доказ</a:t>
            </a:r>
            <a:r>
              <a:rPr lang="ru-RU" dirty="0"/>
              <a:t> – </a:t>
            </a:r>
            <a:r>
              <a:rPr lang="ru-RU" dirty="0" err="1"/>
              <a:t>розкривається</a:t>
            </a:r>
            <a:r>
              <a:rPr lang="ru-RU" dirty="0"/>
              <a:t> суть </a:t>
            </a:r>
            <a:r>
              <a:rPr lang="ru-RU" dirty="0" err="1"/>
              <a:t>питання</a:t>
            </a:r>
            <a:r>
              <a:rPr lang="ru-RU" dirty="0"/>
              <a:t>, </a:t>
            </a:r>
            <a:r>
              <a:rPr lang="ru-RU" dirty="0" err="1"/>
              <a:t>докази</a:t>
            </a:r>
            <a:r>
              <a:rPr lang="ru-RU" dirty="0"/>
              <a:t>, </a:t>
            </a:r>
            <a:r>
              <a:rPr lang="ru-RU" dirty="0" err="1"/>
              <a:t>пояснення</a:t>
            </a:r>
            <a:r>
              <a:rPr lang="ru-RU" dirty="0"/>
              <a:t>,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міркування</a:t>
            </a:r>
            <a:r>
              <a:rPr lang="ru-RU" dirty="0"/>
              <a:t>, </a:t>
            </a:r>
            <a:r>
              <a:rPr lang="ru-RU" dirty="0" err="1"/>
              <a:t>висновки</a:t>
            </a:r>
            <a:r>
              <a:rPr lang="ru-RU" dirty="0"/>
              <a:t>.</a:t>
            </a:r>
          </a:p>
          <a:p>
            <a:r>
              <a:rPr lang="ru-RU" dirty="0"/>
              <a:t>3</a:t>
            </a:r>
            <a:r>
              <a:rPr lang="ru-RU" b="1" i="1" dirty="0"/>
              <a:t>. </a:t>
            </a:r>
            <a:r>
              <a:rPr lang="ru-RU" b="1" i="1" dirty="0" err="1"/>
              <a:t>Закінчення</a:t>
            </a:r>
            <a:r>
              <a:rPr lang="ru-RU" b="1" i="1" dirty="0"/>
              <a:t> </a:t>
            </a:r>
            <a:r>
              <a:rPr lang="ru-RU" dirty="0"/>
              <a:t>– </a:t>
            </a:r>
            <a:r>
              <a:rPr lang="ru-RU" dirty="0" err="1"/>
              <a:t>формулюється</a:t>
            </a:r>
            <a:r>
              <a:rPr lang="ru-RU" dirty="0"/>
              <a:t> мета, </a:t>
            </a:r>
            <a:r>
              <a:rPr lang="ru-RU" dirty="0" err="1"/>
              <a:t>заради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складено</a:t>
            </a:r>
            <a:r>
              <a:rPr lang="ru-RU" dirty="0"/>
              <a:t> документ (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прохання</a:t>
            </a:r>
            <a:r>
              <a:rPr lang="ru-RU" dirty="0"/>
              <a:t>, </a:t>
            </a:r>
            <a:r>
              <a:rPr lang="ru-RU" dirty="0" err="1"/>
              <a:t>пропозиції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8423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56760"/>
          </a:xfrm>
        </p:spPr>
        <p:txBody>
          <a:bodyPr>
            <a:noAutofit/>
          </a:bodyPr>
          <a:lstStyle/>
          <a:p>
            <a:pPr algn="ctr"/>
            <a:r>
              <a:rPr lang="ru-RU" sz="3600" dirty="0" err="1" smtClean="0"/>
              <a:t>Стійкі</a:t>
            </a:r>
            <a:r>
              <a:rPr lang="ru-RU" sz="3600" dirty="0" smtClean="0"/>
              <a:t> </a:t>
            </a:r>
            <a:r>
              <a:rPr lang="ru-RU" sz="3600" dirty="0"/>
              <a:t>(</a:t>
            </a:r>
            <a:r>
              <a:rPr lang="ru-RU" sz="3600" dirty="0" err="1"/>
              <a:t>трафаретні</a:t>
            </a:r>
            <a:r>
              <a:rPr lang="ru-RU" sz="3600" dirty="0"/>
              <a:t>) </a:t>
            </a:r>
            <a:r>
              <a:rPr lang="ru-RU" sz="3600" dirty="0" err="1"/>
              <a:t>словосполучення</a:t>
            </a:r>
            <a:r>
              <a:rPr lang="ru-RU" sz="3600" dirty="0"/>
              <a:t>,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err="1" smtClean="0"/>
              <a:t>що</a:t>
            </a:r>
            <a:r>
              <a:rPr lang="ru-RU" sz="3600" dirty="0" smtClean="0"/>
              <a:t> </a:t>
            </a:r>
            <a:r>
              <a:rPr lang="ru-RU" sz="3600" dirty="0" err="1"/>
              <a:t>виражають</a:t>
            </a:r>
            <a:r>
              <a:rPr lang="ru-RU" sz="3600" dirty="0"/>
              <a:t> </a:t>
            </a:r>
            <a:r>
              <a:rPr lang="ru-RU" sz="3600" dirty="0" err="1"/>
              <a:t>стандартні</a:t>
            </a:r>
            <a:r>
              <a:rPr lang="ru-RU" sz="3600" dirty="0"/>
              <a:t> </a:t>
            </a:r>
            <a:r>
              <a:rPr lang="ru-RU" sz="3600" dirty="0" err="1"/>
              <a:t>аспекти</a:t>
            </a:r>
            <a:r>
              <a:rPr lang="ru-RU" sz="3600" dirty="0"/>
              <a:t> </a:t>
            </a:r>
            <a:r>
              <a:rPr lang="ru-RU" sz="3600" dirty="0" err="1"/>
              <a:t>змісту</a:t>
            </a:r>
            <a:r>
              <a:rPr lang="ru-RU" sz="3600" dirty="0"/>
              <a:t>: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276872"/>
            <a:ext cx="7787208" cy="4047728"/>
          </a:xfrm>
        </p:spPr>
        <p:txBody>
          <a:bodyPr/>
          <a:lstStyle/>
          <a:p>
            <a:r>
              <a:rPr lang="ru-RU" i="1" dirty="0"/>
              <a:t>у</a:t>
            </a:r>
            <a:r>
              <a:rPr lang="ru-RU" i="1" dirty="0" smtClean="0"/>
              <a:t> </a:t>
            </a:r>
            <a:r>
              <a:rPr lang="ru-RU" i="1" dirty="0" err="1"/>
              <a:t>зв’язку</a:t>
            </a:r>
            <a:r>
              <a:rPr lang="ru-RU" i="1" dirty="0"/>
              <a:t> з </a:t>
            </a:r>
            <a:r>
              <a:rPr lang="ru-RU" i="1" dirty="0" err="1"/>
              <a:t>проведенням</a:t>
            </a:r>
            <a:r>
              <a:rPr lang="ru-RU" i="1" dirty="0" smtClean="0"/>
              <a:t>…</a:t>
            </a:r>
          </a:p>
          <a:p>
            <a:r>
              <a:rPr lang="ru-RU" i="1" dirty="0" smtClean="0"/>
              <a:t>доводимо </a:t>
            </a:r>
            <a:r>
              <a:rPr lang="ru-RU" i="1" dirty="0"/>
              <a:t>до </a:t>
            </a:r>
            <a:r>
              <a:rPr lang="ru-RU" i="1" dirty="0" err="1"/>
              <a:t>Вашого</a:t>
            </a:r>
            <a:r>
              <a:rPr lang="ru-RU" i="1" dirty="0"/>
              <a:t> </a:t>
            </a:r>
            <a:r>
              <a:rPr lang="ru-RU" i="1" dirty="0" err="1"/>
              <a:t>відома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 smtClean="0"/>
              <a:t>…</a:t>
            </a:r>
          </a:p>
          <a:p>
            <a:r>
              <a:rPr lang="ru-RU" i="1" dirty="0" err="1" smtClean="0"/>
              <a:t>відповідно</a:t>
            </a:r>
            <a:r>
              <a:rPr lang="ru-RU" i="1" dirty="0" smtClean="0"/>
              <a:t> </a:t>
            </a:r>
            <a:r>
              <a:rPr lang="ru-RU" i="1" dirty="0"/>
              <a:t>до </a:t>
            </a:r>
            <a:r>
              <a:rPr lang="ru-RU" i="1" dirty="0" err="1"/>
              <a:t>Вашого</a:t>
            </a:r>
            <a:r>
              <a:rPr lang="ru-RU" i="1" dirty="0"/>
              <a:t> </a:t>
            </a:r>
            <a:r>
              <a:rPr lang="ru-RU" i="1" dirty="0" err="1"/>
              <a:t>прохання</a:t>
            </a:r>
            <a:r>
              <a:rPr lang="ru-RU" i="1" dirty="0" smtClean="0"/>
              <a:t>…</a:t>
            </a:r>
          </a:p>
          <a:p>
            <a:r>
              <a:rPr lang="ru-RU" i="1" dirty="0" err="1" smtClean="0"/>
              <a:t>відповідно</a:t>
            </a:r>
            <a:r>
              <a:rPr lang="ru-RU" i="1" dirty="0" smtClean="0"/>
              <a:t> </a:t>
            </a:r>
            <a:r>
              <a:rPr lang="ru-RU" i="1" dirty="0"/>
              <a:t>до постанови </a:t>
            </a:r>
            <a:r>
              <a:rPr lang="ru-RU" i="1" dirty="0" err="1"/>
              <a:t>Міністерства</a:t>
            </a:r>
            <a:r>
              <a:rPr lang="ru-RU" i="1" dirty="0" smtClean="0"/>
              <a:t>… </a:t>
            </a:r>
          </a:p>
          <a:p>
            <a:r>
              <a:rPr lang="ru-RU" i="1" dirty="0" smtClean="0"/>
              <a:t>у </a:t>
            </a:r>
            <a:r>
              <a:rPr lang="ru-RU" i="1" dirty="0" err="1"/>
              <a:t>зв’язку</a:t>
            </a:r>
            <a:r>
              <a:rPr lang="ru-RU" i="1" dirty="0"/>
              <a:t> з </a:t>
            </a:r>
            <a:r>
              <a:rPr lang="ru-RU" i="1" dirty="0" err="1"/>
              <a:t>вказівкою</a:t>
            </a:r>
            <a:r>
              <a:rPr lang="ru-RU" i="1" dirty="0" smtClean="0"/>
              <a:t>…</a:t>
            </a:r>
          </a:p>
          <a:p>
            <a:r>
              <a:rPr lang="ru-RU" i="1" dirty="0" smtClean="0"/>
              <a:t>з </a:t>
            </a:r>
            <a:r>
              <a:rPr lang="ru-RU" i="1" dirty="0"/>
              <a:t>метою </a:t>
            </a:r>
            <a:r>
              <a:rPr lang="ru-RU" i="1" dirty="0" err="1"/>
              <a:t>успішної</a:t>
            </a:r>
            <a:r>
              <a:rPr lang="ru-RU" i="1" dirty="0"/>
              <a:t> </a:t>
            </a:r>
            <a:r>
              <a:rPr lang="ru-RU" i="1" dirty="0" err="1"/>
              <a:t>роботи</a:t>
            </a:r>
            <a:r>
              <a:rPr lang="ru-RU" i="1" dirty="0" smtClean="0"/>
              <a:t>… </a:t>
            </a:r>
          </a:p>
          <a:p>
            <a:r>
              <a:rPr lang="ru-RU" i="1" dirty="0" err="1" smtClean="0"/>
              <a:t>відчуваючи</a:t>
            </a:r>
            <a:r>
              <a:rPr lang="ru-RU" i="1" dirty="0" smtClean="0"/>
              <a:t> </a:t>
            </a:r>
            <a:r>
              <a:rPr lang="ru-RU" i="1" dirty="0" err="1"/>
              <a:t>гостру</a:t>
            </a:r>
            <a:r>
              <a:rPr lang="ru-RU" i="1" dirty="0"/>
              <a:t> </a:t>
            </a:r>
            <a:r>
              <a:rPr lang="ru-RU" i="1" dirty="0" err="1"/>
              <a:t>необхідність</a:t>
            </a:r>
            <a:r>
              <a:rPr lang="ru-RU" i="1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502558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74320" lvl="0" indent="450215">
              <a:spcBef>
                <a:spcPct val="20000"/>
              </a:spcBef>
            </a:pPr>
            <a:r>
              <a:rPr lang="ru-RU" sz="2800" i="1" dirty="0" err="1">
                <a:solidFill>
                  <a:srgbClr val="000000"/>
                </a:solidFill>
                <a:latin typeface="Arial"/>
                <a:ea typeface="+mn-ea"/>
                <a:cs typeface="+mn-cs"/>
              </a:rPr>
              <a:t>Вибрати</a:t>
            </a:r>
            <a:r>
              <a:rPr lang="ru-RU" sz="2800" i="1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Arial"/>
                <a:ea typeface="+mn-ea"/>
                <a:cs typeface="+mn-cs"/>
              </a:rPr>
              <a:t>правильний</a:t>
            </a:r>
            <a:r>
              <a:rPr lang="ru-RU" sz="2800" i="1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Arial"/>
                <a:ea typeface="+mn-ea"/>
                <a:cs typeface="+mn-cs"/>
              </a:rPr>
              <a:t>варіант</a:t>
            </a:r>
            <a:r>
              <a:rPr lang="ru-RU" sz="2800" i="1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 </a:t>
            </a:r>
            <a:r>
              <a:rPr lang="ru-RU" sz="2800" i="1" dirty="0" err="1" smtClean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відповіді</a:t>
            </a:r>
            <a:r>
              <a:rPr lang="ru-RU" sz="2800" i="1" dirty="0" smtClean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>:</a:t>
            </a:r>
            <a:r>
              <a:rPr lang="ru-RU" sz="1800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  <a:t/>
            </a:r>
            <a:br>
              <a:rPr lang="ru-RU" sz="1800" dirty="0">
                <a:solidFill>
                  <a:srgbClr val="000000"/>
                </a:solidFill>
                <a:latin typeface="Arial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968552"/>
          </a:xfrm>
        </p:spPr>
        <p:txBody>
          <a:bodyPr>
            <a:normAutofit fontScale="77500" lnSpcReduction="20000"/>
          </a:bodyPr>
          <a:lstStyle/>
          <a:p>
            <a:pPr indent="450215" algn="just"/>
            <a:r>
              <a:rPr lang="ru-RU" sz="2800" dirty="0" smtClean="0">
                <a:solidFill>
                  <a:srgbClr val="000000"/>
                </a:solidFill>
                <a:latin typeface="Arial"/>
              </a:rPr>
              <a:t>1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Аркуш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паперу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з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відтвореними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реквізитами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містять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постійну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інформацію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називаються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:</a:t>
            </a:r>
            <a:endParaRPr lang="ru-RU" dirty="0">
              <a:solidFill>
                <a:srgbClr val="000000"/>
              </a:solidFill>
              <a:latin typeface="Arial"/>
            </a:endParaRPr>
          </a:p>
          <a:p>
            <a:pPr indent="450215" algn="just"/>
            <a:r>
              <a:rPr lang="ru-RU" sz="2800" i="1" dirty="0">
                <a:solidFill>
                  <a:srgbClr val="000000"/>
                </a:solidFill>
                <a:latin typeface="Arial"/>
              </a:rPr>
              <a:t>а) формуляром; б) документом; в) бланком; г) грифом.</a:t>
            </a:r>
            <a:endParaRPr lang="ru-RU" i="1" dirty="0">
              <a:solidFill>
                <a:srgbClr val="000000"/>
              </a:solidFill>
              <a:latin typeface="Arial"/>
            </a:endParaRPr>
          </a:p>
          <a:p>
            <a:pPr indent="450215" algn="just"/>
            <a:r>
              <a:rPr lang="ru-RU" sz="2800" dirty="0">
                <a:solidFill>
                  <a:srgbClr val="000000"/>
                </a:solidFill>
                <a:latin typeface="Arial"/>
              </a:rPr>
              <a:t>2.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Обов’язкова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інформація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властива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кожному виду документа,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називається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:</a:t>
            </a:r>
            <a:endParaRPr lang="ru-RU" dirty="0">
              <a:solidFill>
                <a:srgbClr val="000000"/>
              </a:solidFill>
              <a:latin typeface="Arial"/>
            </a:endParaRPr>
          </a:p>
          <a:p>
            <a:pPr indent="450215" algn="just"/>
            <a:r>
              <a:rPr lang="ru-RU" sz="2800" i="1" dirty="0">
                <a:solidFill>
                  <a:srgbClr val="000000"/>
                </a:solidFill>
                <a:latin typeface="Arial"/>
              </a:rPr>
              <a:t>а) грифом; б) </a:t>
            </a:r>
            <a:r>
              <a:rPr lang="ru-RU" sz="2800" i="1" dirty="0" err="1">
                <a:solidFill>
                  <a:srgbClr val="000000"/>
                </a:solidFill>
                <a:latin typeface="Arial"/>
              </a:rPr>
              <a:t>реквізитом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; в) </a:t>
            </a:r>
            <a:r>
              <a:rPr lang="ru-RU" sz="2800" i="1" dirty="0" err="1">
                <a:solidFill>
                  <a:srgbClr val="000000"/>
                </a:solidFill>
                <a:latin typeface="Arial"/>
              </a:rPr>
              <a:t>індексом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; г) штампом.</a:t>
            </a:r>
            <a:endParaRPr lang="ru-RU" i="1" dirty="0">
              <a:solidFill>
                <a:srgbClr val="000000"/>
              </a:solidFill>
              <a:latin typeface="Arial"/>
            </a:endParaRPr>
          </a:p>
          <a:p>
            <a:pPr indent="450215" algn="just"/>
            <a:r>
              <a:rPr lang="ru-RU" sz="2800" dirty="0">
                <a:solidFill>
                  <a:srgbClr val="000000"/>
                </a:solidFill>
                <a:latin typeface="Arial"/>
              </a:rPr>
              <a:t>3.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Сукупність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розміщених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встановленій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послідовності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реквізитів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документа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називається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:</a:t>
            </a:r>
            <a:endParaRPr lang="ru-RU" dirty="0">
              <a:solidFill>
                <a:srgbClr val="000000"/>
              </a:solidFill>
              <a:latin typeface="Arial"/>
            </a:endParaRPr>
          </a:p>
          <a:p>
            <a:pPr indent="450215" algn="just"/>
            <a:r>
              <a:rPr lang="ru-RU" sz="2800" i="1" dirty="0">
                <a:solidFill>
                  <a:srgbClr val="000000"/>
                </a:solidFill>
                <a:latin typeface="Arial"/>
              </a:rPr>
              <a:t>а) формуляром; б) бланком; в) </a:t>
            </a:r>
            <a:r>
              <a:rPr lang="ru-RU" sz="2800" i="1" dirty="0" err="1">
                <a:solidFill>
                  <a:srgbClr val="000000"/>
                </a:solidFill>
                <a:latin typeface="Arial"/>
              </a:rPr>
              <a:t>індексом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; г) грифом.</a:t>
            </a:r>
            <a:endParaRPr lang="ru-RU" i="1" dirty="0">
              <a:solidFill>
                <a:srgbClr val="000000"/>
              </a:solidFill>
              <a:latin typeface="Arial"/>
            </a:endParaRPr>
          </a:p>
          <a:p>
            <a:pPr indent="450215" algn="just"/>
            <a:r>
              <a:rPr lang="ru-RU" sz="2800" dirty="0">
                <a:solidFill>
                  <a:srgbClr val="000000"/>
                </a:solidFill>
                <a:latin typeface="Arial"/>
              </a:rPr>
              <a:t>4. Один з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типів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документів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за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призначенням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називається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:</a:t>
            </a:r>
            <a:endParaRPr lang="ru-RU" dirty="0">
              <a:solidFill>
                <a:srgbClr val="000000"/>
              </a:solidFill>
              <a:latin typeface="Arial"/>
            </a:endParaRPr>
          </a:p>
          <a:p>
            <a:pPr indent="450215" algn="just"/>
            <a:r>
              <a:rPr lang="ru-RU" sz="2800" i="1" dirty="0">
                <a:solidFill>
                  <a:srgbClr val="000000"/>
                </a:solidFill>
                <a:latin typeface="Arial"/>
              </a:rPr>
              <a:t>а) </a:t>
            </a:r>
            <a:r>
              <a:rPr lang="ru-RU" sz="2800" i="1" dirty="0" err="1">
                <a:solidFill>
                  <a:srgbClr val="000000"/>
                </a:solidFill>
                <a:latin typeface="Arial"/>
              </a:rPr>
              <a:t>особисті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; </a:t>
            </a:r>
            <a:r>
              <a:rPr lang="ru-RU" sz="2800" i="1" dirty="0" smtClean="0">
                <a:solidFill>
                  <a:srgbClr val="000000"/>
                </a:solidFill>
                <a:latin typeface="Arial"/>
              </a:rPr>
              <a:t>б)</a:t>
            </a:r>
            <a:r>
              <a:rPr lang="ru-RU" sz="2800" i="1" dirty="0" err="1" smtClean="0">
                <a:solidFill>
                  <a:srgbClr val="000000"/>
                </a:solidFill>
                <a:latin typeface="Arial"/>
              </a:rPr>
              <a:t>оригінальні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; </a:t>
            </a:r>
            <a:r>
              <a:rPr lang="ru-RU" sz="2800" i="1" dirty="0" smtClean="0">
                <a:solidFill>
                  <a:srgbClr val="000000"/>
                </a:solidFill>
                <a:latin typeface="Arial"/>
              </a:rPr>
              <a:t>в)</a:t>
            </a:r>
            <a:r>
              <a:rPr lang="ru-RU" sz="2800" i="1" dirty="0" err="1" smtClean="0">
                <a:solidFill>
                  <a:srgbClr val="000000"/>
                </a:solidFill>
                <a:latin typeface="Arial"/>
              </a:rPr>
              <a:t>секретні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; </a:t>
            </a:r>
            <a:r>
              <a:rPr lang="ru-RU" sz="2800" i="1" dirty="0" smtClean="0">
                <a:solidFill>
                  <a:srgbClr val="000000"/>
                </a:solidFill>
                <a:latin typeface="Arial"/>
              </a:rPr>
              <a:t>г)</a:t>
            </a:r>
            <a:r>
              <a:rPr lang="ru-RU" sz="2800" i="1" dirty="0" err="1" smtClean="0">
                <a:solidFill>
                  <a:srgbClr val="000000"/>
                </a:solidFill>
                <a:latin typeface="Arial"/>
              </a:rPr>
              <a:t>інформаційні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.</a:t>
            </a:r>
            <a:endParaRPr lang="ru-RU" i="1" dirty="0">
              <a:solidFill>
                <a:srgbClr val="000000"/>
              </a:solidFill>
              <a:latin typeface="Arial"/>
            </a:endParaRPr>
          </a:p>
          <a:p>
            <a:pPr indent="450215" algn="just"/>
            <a:r>
              <a:rPr lang="ru-RU" sz="2800" dirty="0">
                <a:solidFill>
                  <a:srgbClr val="000000"/>
                </a:solidFill>
                <a:latin typeface="Arial"/>
              </a:rPr>
              <a:t>5. За формою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документи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Arial"/>
              </a:rPr>
              <a:t>можуть</a:t>
            </a:r>
            <a:r>
              <a:rPr lang="ru-RU" sz="2800" dirty="0">
                <a:solidFill>
                  <a:srgbClr val="000000"/>
                </a:solidFill>
                <a:latin typeface="Arial"/>
              </a:rPr>
              <a:t> бути:</a:t>
            </a:r>
            <a:endParaRPr lang="ru-RU" dirty="0">
              <a:solidFill>
                <a:srgbClr val="000000"/>
              </a:solidFill>
              <a:latin typeface="Arial"/>
            </a:endParaRPr>
          </a:p>
          <a:p>
            <a:pPr indent="450215" algn="just"/>
            <a:r>
              <a:rPr lang="ru-RU" sz="2800" i="1" dirty="0">
                <a:solidFill>
                  <a:srgbClr val="000000"/>
                </a:solidFill>
                <a:latin typeface="Arial"/>
              </a:rPr>
              <a:t>а) </a:t>
            </a:r>
            <a:r>
              <a:rPr lang="ru-RU" sz="2800" i="1" dirty="0" err="1">
                <a:solidFill>
                  <a:srgbClr val="000000"/>
                </a:solidFill>
                <a:latin typeface="Arial"/>
              </a:rPr>
              <a:t>стандартні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; б) </a:t>
            </a:r>
            <a:r>
              <a:rPr lang="ru-RU" sz="2800" i="1" dirty="0" err="1">
                <a:solidFill>
                  <a:srgbClr val="000000"/>
                </a:solidFill>
                <a:latin typeface="Arial"/>
              </a:rPr>
              <a:t>прості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; в) </a:t>
            </a:r>
            <a:r>
              <a:rPr lang="ru-RU" sz="2800" i="1" dirty="0" err="1">
                <a:solidFill>
                  <a:srgbClr val="000000"/>
                </a:solidFill>
                <a:latin typeface="Arial"/>
              </a:rPr>
              <a:t>термінові</a:t>
            </a:r>
            <a:r>
              <a:rPr lang="ru-RU" sz="2800" i="1" dirty="0">
                <a:solidFill>
                  <a:srgbClr val="000000"/>
                </a:solidFill>
                <a:latin typeface="Arial"/>
              </a:rPr>
              <a:t>.</a:t>
            </a:r>
            <a:endParaRPr lang="ru-RU" i="1" dirty="0">
              <a:solidFill>
                <a:srgbClr val="000000"/>
              </a:solidFill>
              <a:latin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4267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700808"/>
            <a:ext cx="7643192" cy="4623792"/>
          </a:xfrm>
        </p:spPr>
        <p:txBody>
          <a:bodyPr/>
          <a:lstStyle/>
          <a:p>
            <a:r>
              <a:rPr lang="ru-RU" sz="2800" dirty="0"/>
              <a:t>1. </a:t>
            </a:r>
            <a:r>
              <a:rPr lang="ru-RU" sz="2800" dirty="0" err="1"/>
              <a:t>Поняття</a:t>
            </a:r>
            <a:r>
              <a:rPr lang="ru-RU" sz="2800" dirty="0"/>
              <a:t> про документ.</a:t>
            </a:r>
          </a:p>
          <a:p>
            <a:r>
              <a:rPr lang="ru-RU" sz="2800" dirty="0"/>
              <a:t>2. </a:t>
            </a:r>
            <a:r>
              <a:rPr lang="ru-RU" sz="2800" dirty="0" err="1"/>
              <a:t>Критерії</a:t>
            </a:r>
            <a:r>
              <a:rPr lang="ru-RU" sz="2800" dirty="0"/>
              <a:t> </a:t>
            </a:r>
            <a:r>
              <a:rPr lang="ru-RU" sz="2800" dirty="0" err="1"/>
              <a:t>класифікації</a:t>
            </a:r>
            <a:r>
              <a:rPr lang="ru-RU" sz="2800" dirty="0"/>
              <a:t> </a:t>
            </a:r>
            <a:r>
              <a:rPr lang="ru-RU" sz="2800" dirty="0" err="1"/>
              <a:t>документів</a:t>
            </a:r>
            <a:r>
              <a:rPr lang="ru-RU" sz="2800" dirty="0"/>
              <a:t>.</a:t>
            </a:r>
          </a:p>
          <a:p>
            <a:r>
              <a:rPr lang="ru-RU" sz="2800" dirty="0"/>
              <a:t>3. </a:t>
            </a:r>
            <a:r>
              <a:rPr lang="ru-RU" sz="2800" dirty="0" err="1"/>
              <a:t>Реквізит</a:t>
            </a:r>
            <a:r>
              <a:rPr lang="ru-RU" sz="2800" dirty="0"/>
              <a:t> як </a:t>
            </a:r>
            <a:r>
              <a:rPr lang="ru-RU" sz="2800" dirty="0" err="1"/>
              <a:t>елемент</a:t>
            </a:r>
            <a:r>
              <a:rPr lang="ru-RU" sz="2800" dirty="0"/>
              <a:t> документа. Правила </a:t>
            </a:r>
            <a:r>
              <a:rPr lang="ru-RU" sz="2800" dirty="0" err="1"/>
              <a:t>оформлення</a:t>
            </a:r>
            <a:r>
              <a:rPr lang="ru-RU" sz="2800" dirty="0"/>
              <a:t> </a:t>
            </a:r>
            <a:r>
              <a:rPr lang="ru-RU" sz="2800" dirty="0" err="1"/>
              <a:t>реквізитів</a:t>
            </a:r>
            <a:r>
              <a:rPr lang="ru-RU" sz="2800" dirty="0"/>
              <a:t>.</a:t>
            </a:r>
          </a:p>
          <a:p>
            <a:r>
              <a:rPr lang="ru-RU" sz="2800" dirty="0"/>
              <a:t>4. </a:t>
            </a:r>
            <a:r>
              <a:rPr lang="ru-RU" sz="2800" dirty="0" err="1"/>
              <a:t>Оформлення</a:t>
            </a:r>
            <a:r>
              <a:rPr lang="ru-RU" sz="2800" dirty="0"/>
              <a:t> </a:t>
            </a:r>
            <a:r>
              <a:rPr lang="ru-RU" sz="2800" dirty="0" err="1"/>
              <a:t>сторінок</a:t>
            </a:r>
            <a:r>
              <a:rPr lang="ru-RU" sz="2800" dirty="0"/>
              <a:t> документа (</a:t>
            </a:r>
            <a:r>
              <a:rPr lang="ru-RU" sz="2800" dirty="0" err="1"/>
              <a:t>рубрикація</a:t>
            </a:r>
            <a:r>
              <a:rPr lang="ru-RU" sz="2800" dirty="0"/>
              <a:t>, </a:t>
            </a:r>
            <a:r>
              <a:rPr lang="ru-RU" sz="2800" dirty="0" err="1"/>
              <a:t>нумерація</a:t>
            </a:r>
            <a:r>
              <a:rPr lang="ru-RU" sz="2800" dirty="0"/>
              <a:t>, бланк).</a:t>
            </a:r>
          </a:p>
          <a:p>
            <a:r>
              <a:rPr lang="ru-RU" sz="2800" dirty="0"/>
              <a:t>5. </a:t>
            </a:r>
            <a:r>
              <a:rPr lang="ru-RU" sz="2800" dirty="0" err="1"/>
              <a:t>Стандартизація</a:t>
            </a:r>
            <a:r>
              <a:rPr lang="ru-RU" sz="2800" dirty="0"/>
              <a:t> </a:t>
            </a:r>
            <a:r>
              <a:rPr lang="ru-RU" sz="2800" dirty="0" err="1"/>
              <a:t>ділового</a:t>
            </a:r>
            <a:r>
              <a:rPr lang="ru-RU" sz="2800" dirty="0"/>
              <a:t> тексту.</a:t>
            </a:r>
          </a:p>
          <a:p>
            <a:r>
              <a:rPr lang="ru-RU" sz="2800" dirty="0"/>
              <a:t>6. </a:t>
            </a:r>
            <a:r>
              <a:rPr lang="ru-RU" sz="2800" dirty="0" err="1"/>
              <a:t>Вимоги</a:t>
            </a:r>
            <a:r>
              <a:rPr lang="ru-RU" sz="2800" dirty="0"/>
              <a:t> до тексту </a:t>
            </a:r>
            <a:r>
              <a:rPr lang="ru-RU" sz="2800" dirty="0" err="1"/>
              <a:t>документів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0773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7920880" cy="4680520"/>
          </a:xfrm>
        </p:spPr>
        <p:txBody>
          <a:bodyPr>
            <a:noAutofit/>
          </a:bodyPr>
          <a:lstStyle/>
          <a:p>
            <a:pPr algn="just"/>
            <a:r>
              <a:rPr lang="uk-UA" sz="2800" dirty="0" smtClean="0">
                <a:latin typeface="Times New Roman"/>
                <a:ea typeface="Times New Roman"/>
              </a:rPr>
              <a:t>         Офіційно-діловий </a:t>
            </a:r>
            <a:r>
              <a:rPr lang="uk-UA" sz="2800" dirty="0">
                <a:latin typeface="Times New Roman"/>
                <a:ea typeface="Times New Roman"/>
              </a:rPr>
              <a:t>стиль</a:t>
            </a:r>
            <a:r>
              <a:rPr lang="uk-UA" sz="2800" b="1" i="1" dirty="0">
                <a:latin typeface="Times New Roman"/>
                <a:ea typeface="Times New Roman"/>
              </a:rPr>
              <a:t> </a:t>
            </a:r>
            <a:r>
              <a:rPr lang="uk-UA" sz="2800" dirty="0">
                <a:latin typeface="Times New Roman"/>
                <a:ea typeface="Times New Roman"/>
              </a:rPr>
              <a:t>сучасної української літературної мови функціонує у сфері ділових стосунків та відносин на офіційному рівні</a:t>
            </a:r>
            <a:r>
              <a:rPr lang="uk-UA" sz="2800" dirty="0" smtClean="0">
                <a:latin typeface="Times New Roman"/>
                <a:ea typeface="Times New Roman"/>
              </a:rPr>
              <a:t>.                                           Основним </a:t>
            </a:r>
            <a:r>
              <a:rPr lang="uk-UA" sz="2800" dirty="0">
                <a:latin typeface="Times New Roman"/>
                <a:ea typeface="Times New Roman"/>
              </a:rPr>
              <a:t>видом ділового мовлення є документ, який на сьогодні став об’єктом вивчення багатьох наукових дисциплін. Це стало причиною виникнення різних значень поняття „документ”, оскільки його тлумачення залежить від того, у якій галузі науки чи сфері діяльності та для чого він </a:t>
            </a:r>
            <a:r>
              <a:rPr lang="uk-UA" sz="2800" dirty="0" smtClean="0">
                <a:latin typeface="Times New Roman"/>
                <a:ea typeface="Times New Roman"/>
              </a:rPr>
              <a:t>використовується.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48168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620688"/>
            <a:ext cx="7851648" cy="122413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Документ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204864"/>
            <a:ext cx="7854696" cy="3672408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</a:rPr>
              <a:t>- </a:t>
            </a:r>
            <a:r>
              <a:rPr lang="uk-UA" sz="3200" dirty="0" smtClean="0">
                <a:latin typeface="Times New Roman"/>
                <a:ea typeface="Times New Roman"/>
              </a:rPr>
              <a:t>це </a:t>
            </a:r>
            <a:r>
              <a:rPr lang="uk-UA" sz="3200" dirty="0">
                <a:latin typeface="Times New Roman"/>
                <a:ea typeface="Times New Roman"/>
              </a:rPr>
              <a:t>закріплена на папері чи спеціальному матеріалі інформація про факти, події, явища дійсності, діяльність людини за визначеним стандартом чи відповідною формою з дотриманням усіх норм чинного </a:t>
            </a:r>
            <a:r>
              <a:rPr lang="uk-UA" sz="3200" dirty="0" smtClean="0">
                <a:latin typeface="Times New Roman"/>
                <a:ea typeface="Times New Roman"/>
              </a:rPr>
              <a:t>законодавства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04927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332656"/>
            <a:ext cx="7331152" cy="1152128"/>
          </a:xfrm>
        </p:spPr>
        <p:txBody>
          <a:bodyPr/>
          <a:lstStyle/>
          <a:p>
            <a:pPr algn="ctr"/>
            <a:r>
              <a:rPr lang="ru-RU" sz="3200" dirty="0" err="1" smtClean="0">
                <a:ln>
                  <a:noFill/>
                </a:ln>
                <a:solidFill>
                  <a:srgbClr val="92D050"/>
                </a:solidFill>
                <a:effectLst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Найголовніші</a:t>
            </a:r>
            <a:r>
              <a:rPr lang="ru-RU" sz="3200" dirty="0" smtClean="0">
                <a:ln>
                  <a:noFill/>
                </a:ln>
                <a:solidFill>
                  <a:srgbClr val="92D050"/>
                </a:solidFill>
                <a:effectLst/>
                <a:latin typeface="Constantia"/>
                <a:ea typeface="+mn-ea"/>
                <a:cs typeface="+mn-cs"/>
              </a:rPr>
              <a:t> </a:t>
            </a:r>
            <a:r>
              <a:rPr lang="ru-RU" sz="3200" dirty="0" err="1" smtClean="0">
                <a:ln>
                  <a:noFill/>
                </a:ln>
                <a:solidFill>
                  <a:srgbClr val="92D050"/>
                </a:solidFill>
                <a:effectLst/>
                <a:latin typeface="Constantia"/>
                <a:ea typeface="+mn-ea"/>
                <a:cs typeface="+mn-cs"/>
              </a:rPr>
              <a:t>функції</a:t>
            </a:r>
            <a:r>
              <a:rPr lang="ru-RU" sz="3200" dirty="0" smtClean="0">
                <a:ln>
                  <a:noFill/>
                </a:ln>
                <a:solidFill>
                  <a:srgbClr val="92D050"/>
                </a:solidFill>
                <a:effectLst/>
                <a:latin typeface="Constantia"/>
                <a:ea typeface="+mn-ea"/>
                <a:cs typeface="+mn-cs"/>
              </a:rPr>
              <a:t> документа:</a:t>
            </a:r>
            <a:endParaRPr lang="ru-RU" sz="3200" dirty="0">
              <a:solidFill>
                <a:srgbClr val="92D050"/>
              </a:solidFill>
              <a:effectLst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1700808"/>
            <a:ext cx="7763200" cy="4176464"/>
          </a:xfrm>
        </p:spPr>
        <p:txBody>
          <a:bodyPr>
            <a:normAutofit fontScale="70000" lnSpcReduction="20000"/>
          </a:bodyPr>
          <a:lstStyle/>
          <a:p>
            <a:pPr marL="457200" indent="-457200" algn="just">
              <a:buAutoNum type="arabicPeriod"/>
            </a:pP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господарське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служити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писемним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доказом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різноманітних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відомостей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довідкового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характеру</a:t>
            </a:r>
            <a:endParaRPr lang="ru-RU" sz="9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ru-RU" sz="11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3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дає </a:t>
            </a:r>
            <a:r>
              <a:rPr lang="uk-UA" sz="3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можливість відтворювати факти діяльності установи, організації чи підприємства </a:t>
            </a:r>
            <a:endParaRPr lang="uk-UA" sz="3400" dirty="0" smtClean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3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Історична</a:t>
            </a:r>
            <a:r>
              <a:rPr lang="uk-UA" sz="4000" b="1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</a:t>
            </a:r>
            <a:r>
              <a:rPr lang="uk-UA" sz="3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- дає </a:t>
            </a:r>
            <a:r>
              <a:rPr lang="uk-UA" sz="34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можливість відтворити  інформацію з архівних справ, що має значення для поточної роботи і для </a:t>
            </a:r>
            <a:r>
              <a:rPr lang="uk-UA" sz="34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історії</a:t>
            </a:r>
          </a:p>
          <a:p>
            <a:pPr marL="457200" indent="-457200" algn="just">
              <a:buAutoNum type="arabicPeriod"/>
            </a:pPr>
            <a:endParaRPr lang="ru-RU" sz="13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Ідентифікаційна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ідентифікації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85485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224136"/>
          </a:xfrm>
        </p:spPr>
        <p:txBody>
          <a:bodyPr>
            <a:normAutofit fontScale="90000"/>
          </a:bodyPr>
          <a:lstStyle/>
          <a:p>
            <a:pPr marL="274320" lvl="0" indent="-274320" algn="ctr">
              <a:spcBef>
                <a:spcPct val="20000"/>
              </a:spcBef>
            </a:pPr>
            <a:r>
              <a:rPr 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ілові</a:t>
            </a:r>
            <a:r>
              <a:rPr 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папери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повинні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відповідати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таким </a:t>
            </a:r>
            <a:r>
              <a:rPr 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вимогам</a:t>
            </a:r>
            <a:r>
              <a:rPr 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r>
              <a:rPr lang="ru-RU" sz="22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  <a:t/>
            </a:r>
            <a:br>
              <a:rPr lang="ru-RU" sz="2200" dirty="0">
                <a:solidFill>
                  <a:prstClr val="black"/>
                </a:solidFill>
                <a:latin typeface="Constantia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1</a:t>
            </a:r>
            <a:r>
              <a:rPr lang="ru-RU" dirty="0"/>
              <a:t>. Документ повинен </a:t>
            </a:r>
            <a:r>
              <a:rPr lang="ru-RU" dirty="0" err="1"/>
              <a:t>видаватись</a:t>
            </a:r>
            <a:r>
              <a:rPr lang="ru-RU" dirty="0"/>
              <a:t>  </a:t>
            </a:r>
            <a:r>
              <a:rPr lang="ru-RU" dirty="0" err="1"/>
              <a:t>уповноваженим</a:t>
            </a:r>
            <a:r>
              <a:rPr lang="ru-RU" dirty="0"/>
              <a:t> органом </a:t>
            </a:r>
            <a:r>
              <a:rPr lang="ru-RU" dirty="0" err="1"/>
              <a:t>або</a:t>
            </a:r>
            <a:r>
              <a:rPr lang="ru-RU" dirty="0"/>
              <a:t> особою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їхньої</a:t>
            </a:r>
            <a:r>
              <a:rPr lang="ru-RU" dirty="0"/>
              <a:t> </a:t>
            </a:r>
            <a:r>
              <a:rPr lang="ru-RU" dirty="0" err="1"/>
              <a:t>компетенції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2. Документ не повинен </a:t>
            </a:r>
            <a:r>
              <a:rPr lang="ru-RU" dirty="0" err="1"/>
              <a:t>суперечити</a:t>
            </a:r>
            <a:r>
              <a:rPr lang="ru-RU" dirty="0"/>
              <a:t> чинному </a:t>
            </a:r>
            <a:r>
              <a:rPr lang="ru-RU" dirty="0" err="1"/>
              <a:t>законодавству</a:t>
            </a:r>
            <a:r>
              <a:rPr lang="ru-RU" dirty="0"/>
              <a:t> і </a:t>
            </a:r>
            <a:r>
              <a:rPr lang="ru-RU" dirty="0" err="1"/>
              <a:t>директивним</a:t>
            </a:r>
            <a:r>
              <a:rPr lang="ru-RU" dirty="0"/>
              <a:t> </a:t>
            </a:r>
            <a:r>
              <a:rPr lang="ru-RU" dirty="0" err="1"/>
              <a:t>вказівкам</a:t>
            </a:r>
            <a:r>
              <a:rPr lang="ru-RU" dirty="0"/>
              <a:t> </a:t>
            </a:r>
            <a:r>
              <a:rPr lang="ru-RU" dirty="0" err="1"/>
              <a:t>керівних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3. Документ повинен бути </a:t>
            </a:r>
            <a:r>
              <a:rPr lang="ru-RU" dirty="0" err="1"/>
              <a:t>достовірним</a:t>
            </a:r>
            <a:r>
              <a:rPr lang="ru-RU" dirty="0"/>
              <a:t>, </a:t>
            </a:r>
            <a:r>
              <a:rPr lang="ru-RU" dirty="0" err="1"/>
              <a:t>базуватися</a:t>
            </a:r>
            <a:r>
              <a:rPr lang="ru-RU" dirty="0"/>
              <a:t> на фактах і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пропозиції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вказівки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4. Документ повинен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призначенню</a:t>
            </a:r>
            <a:r>
              <a:rPr lang="ru-RU" dirty="0"/>
              <a:t> й </a:t>
            </a:r>
            <a:r>
              <a:rPr lang="ru-RU" dirty="0" err="1"/>
              <a:t>укладатися</a:t>
            </a:r>
            <a:r>
              <a:rPr lang="ru-RU" dirty="0"/>
              <a:t> за </a:t>
            </a:r>
            <a:r>
              <a:rPr lang="ru-RU" dirty="0" err="1"/>
              <a:t>встановленою</a:t>
            </a:r>
            <a:r>
              <a:rPr lang="ru-RU" dirty="0"/>
              <a:t> формою.</a:t>
            </a:r>
          </a:p>
          <a:p>
            <a:pPr algn="just"/>
            <a:r>
              <a:rPr lang="ru-RU" dirty="0"/>
              <a:t>5. Документ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бездоганно</a:t>
            </a:r>
            <a:r>
              <a:rPr lang="ru-RU" dirty="0"/>
              <a:t> </a:t>
            </a:r>
            <a:r>
              <a:rPr lang="ru-RU" dirty="0" err="1"/>
              <a:t>відредагований</a:t>
            </a:r>
            <a:r>
              <a:rPr lang="ru-RU" dirty="0"/>
              <a:t> і оформлений.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26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00808"/>
            <a:ext cx="822960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err="1" smtClean="0"/>
              <a:t>Під</a:t>
            </a:r>
            <a:r>
              <a:rPr lang="ru-RU" sz="3600" dirty="0" smtClean="0"/>
              <a:t> </a:t>
            </a:r>
            <a:r>
              <a:rPr lang="ru-RU" sz="3600" dirty="0"/>
              <a:t>час </a:t>
            </a:r>
            <a:r>
              <a:rPr lang="ru-RU" sz="3600" dirty="0" err="1"/>
              <a:t>укладання</a:t>
            </a:r>
            <a:r>
              <a:rPr lang="ru-RU" sz="3600" dirty="0"/>
              <a:t> </a:t>
            </a:r>
            <a:r>
              <a:rPr lang="ru-RU" sz="3600" dirty="0" err="1"/>
              <a:t>документів</a:t>
            </a:r>
            <a:r>
              <a:rPr lang="ru-RU" sz="3600" dirty="0"/>
              <a:t> </a:t>
            </a:r>
            <a:r>
              <a:rPr lang="ru-RU" sz="3600" dirty="0" err="1"/>
              <a:t>необхідно</a:t>
            </a:r>
            <a:r>
              <a:rPr lang="ru-RU" sz="3600" dirty="0"/>
              <a:t> </a:t>
            </a:r>
            <a:r>
              <a:rPr lang="ru-RU" sz="3600" dirty="0" err="1"/>
              <a:t>дотримуватися</a:t>
            </a:r>
            <a:r>
              <a:rPr lang="ru-RU" sz="3600" dirty="0"/>
              <a:t> </a:t>
            </a:r>
            <a:r>
              <a:rPr lang="ru-RU" sz="3600" dirty="0" err="1"/>
              <a:t>основних</a:t>
            </a:r>
            <a:r>
              <a:rPr lang="ru-RU" sz="3600" dirty="0"/>
              <a:t> </a:t>
            </a:r>
            <a:r>
              <a:rPr lang="ru-RU" sz="3600" dirty="0" err="1"/>
              <a:t>принципів</a:t>
            </a:r>
            <a:r>
              <a:rPr lang="ru-RU" sz="3600" dirty="0"/>
              <a:t> стилю і </a:t>
            </a:r>
            <a:r>
              <a:rPr lang="ru-RU" sz="3600" dirty="0" err="1"/>
              <a:t>мови</a:t>
            </a:r>
            <a:r>
              <a:rPr lang="ru-RU" sz="3600" dirty="0"/>
              <a:t> </a:t>
            </a:r>
            <a:r>
              <a:rPr lang="ru-RU" sz="3600" dirty="0" err="1"/>
              <a:t>ділових</a:t>
            </a:r>
            <a:r>
              <a:rPr lang="ru-RU" sz="3600" dirty="0"/>
              <a:t> </a:t>
            </a:r>
            <a:r>
              <a:rPr lang="ru-RU" sz="3600" dirty="0" err="1"/>
              <a:t>паперів</a:t>
            </a:r>
            <a:r>
              <a:rPr lang="ru-RU" sz="3600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471664"/>
          </a:xfrm>
        </p:spPr>
        <p:txBody>
          <a:bodyPr/>
          <a:lstStyle/>
          <a:p>
            <a:r>
              <a:rPr lang="ru-RU" sz="2800" dirty="0" smtClean="0"/>
              <a:t>- </a:t>
            </a:r>
            <a:r>
              <a:rPr lang="ru-RU" sz="2800" dirty="0" err="1"/>
              <a:t>дотримання</a:t>
            </a:r>
            <a:r>
              <a:rPr lang="ru-RU" sz="2800" dirty="0"/>
              <a:t> норм </a:t>
            </a:r>
            <a:r>
              <a:rPr lang="ru-RU" sz="2800" dirty="0" err="1"/>
              <a:t>літературної</a:t>
            </a:r>
            <a:r>
              <a:rPr lang="ru-RU" sz="2800" dirty="0"/>
              <a:t> </a:t>
            </a:r>
            <a:r>
              <a:rPr lang="ru-RU" sz="2800" dirty="0" err="1"/>
              <a:t>мови</a:t>
            </a:r>
            <a:r>
              <a:rPr lang="ru-RU" sz="2800" dirty="0"/>
              <a:t> </a:t>
            </a:r>
            <a:r>
              <a:rPr lang="ru-RU" sz="2800" dirty="0" err="1"/>
              <a:t>взагалі</a:t>
            </a:r>
            <a:r>
              <a:rPr lang="ru-RU" sz="2800" dirty="0"/>
              <a:t> і норм стилю </a:t>
            </a:r>
            <a:r>
              <a:rPr lang="ru-RU" sz="2800" dirty="0" err="1"/>
              <a:t>зокрема</a:t>
            </a:r>
            <a:r>
              <a:rPr lang="ru-RU" sz="2800" dirty="0"/>
              <a:t>;</a:t>
            </a:r>
          </a:p>
          <a:p>
            <a:r>
              <a:rPr lang="ru-RU" sz="2800" dirty="0"/>
              <a:t>- </a:t>
            </a:r>
            <a:r>
              <a:rPr lang="ru-RU" sz="2800" dirty="0" err="1"/>
              <a:t>уніфікація</a:t>
            </a:r>
            <a:r>
              <a:rPr lang="ru-RU" sz="2800" dirty="0"/>
              <a:t> </a:t>
            </a:r>
            <a:r>
              <a:rPr lang="ru-RU" sz="2800" dirty="0" err="1"/>
              <a:t>ділової</a:t>
            </a:r>
            <a:r>
              <a:rPr lang="ru-RU" sz="2800" dirty="0"/>
              <a:t> </a:t>
            </a:r>
            <a:r>
              <a:rPr lang="ru-RU" sz="2800" dirty="0" err="1"/>
              <a:t>мови</a:t>
            </a:r>
            <a:r>
              <a:rPr lang="ru-RU" sz="2800" dirty="0"/>
              <a:t>;</a:t>
            </a:r>
          </a:p>
          <a:p>
            <a:r>
              <a:rPr lang="ru-RU" sz="2800" dirty="0"/>
              <a:t>- </a:t>
            </a:r>
            <a:r>
              <a:rPr lang="ru-RU" sz="2800" dirty="0" err="1"/>
              <a:t>стислість</a:t>
            </a:r>
            <a:r>
              <a:rPr lang="ru-RU" sz="2800" dirty="0"/>
              <a:t> </a:t>
            </a:r>
            <a:r>
              <a:rPr lang="ru-RU" sz="2800" dirty="0" err="1"/>
              <a:t>текстів</a:t>
            </a:r>
            <a:r>
              <a:rPr lang="ru-RU" sz="2800" dirty="0"/>
              <a:t> через </a:t>
            </a:r>
            <a:r>
              <a:rPr lang="ru-RU" sz="2800" dirty="0" err="1"/>
              <a:t>використання</a:t>
            </a:r>
            <a:r>
              <a:rPr lang="ru-RU" sz="2800" dirty="0"/>
              <a:t> </a:t>
            </a:r>
            <a:r>
              <a:rPr lang="ru-RU" sz="2800" dirty="0" err="1"/>
              <a:t>простих</a:t>
            </a:r>
            <a:r>
              <a:rPr lang="ru-RU" sz="2800" dirty="0"/>
              <a:t> </a:t>
            </a:r>
            <a:r>
              <a:rPr lang="ru-RU" sz="2800" dirty="0" err="1"/>
              <a:t>речень</a:t>
            </a:r>
            <a:r>
              <a:rPr lang="ru-RU" sz="2800" dirty="0"/>
              <a:t>, </a:t>
            </a:r>
            <a:r>
              <a:rPr lang="ru-RU" sz="2800" dirty="0" err="1"/>
              <a:t>введення</a:t>
            </a:r>
            <a:r>
              <a:rPr lang="ru-RU" sz="2800" dirty="0"/>
              <a:t> </a:t>
            </a:r>
            <a:r>
              <a:rPr lang="ru-RU" sz="2800" dirty="0" err="1"/>
              <a:t>мовних</a:t>
            </a:r>
            <a:r>
              <a:rPr lang="ru-RU" sz="2800" dirty="0"/>
              <a:t> </a:t>
            </a:r>
            <a:r>
              <a:rPr lang="ru-RU" sz="2800" dirty="0" err="1"/>
              <a:t>кліше</a:t>
            </a:r>
            <a:r>
              <a:rPr lang="ru-RU" sz="2800" dirty="0"/>
              <a:t>, </a:t>
            </a:r>
            <a:r>
              <a:rPr lang="ru-RU" sz="2800" dirty="0" err="1"/>
              <a:t>зворотів</a:t>
            </a:r>
            <a:r>
              <a:rPr lang="ru-RU" sz="2800" dirty="0"/>
              <a:t>, </a:t>
            </a:r>
            <a:r>
              <a:rPr lang="ru-RU" sz="2800" dirty="0" err="1"/>
              <a:t>абревіатур</a:t>
            </a:r>
            <a:r>
              <a:rPr lang="ru-RU" sz="2800" dirty="0"/>
              <a:t> і т. </a:t>
            </a:r>
            <a:r>
              <a:rPr lang="ru-RU" sz="2800" dirty="0" err="1"/>
              <a:t>ін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0210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Критерії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 smtClean="0"/>
              <a:t>документів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20084"/>
            <a:ext cx="4038600" cy="4677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/>
              <a:t>За </a:t>
            </a:r>
            <a:r>
              <a:rPr lang="ru-RU" sz="1800" b="1" dirty="0" err="1"/>
              <a:t>найменуванням</a:t>
            </a:r>
            <a:r>
              <a:rPr lang="ru-RU" sz="1800" b="1" dirty="0"/>
              <a:t> </a:t>
            </a:r>
            <a:endParaRPr lang="ru-RU" sz="1800" b="1" dirty="0" smtClean="0"/>
          </a:p>
          <a:p>
            <a:pPr marL="0" indent="0">
              <a:buNone/>
            </a:pPr>
            <a:r>
              <a:rPr lang="ru-RU" sz="1800" dirty="0" smtClean="0"/>
              <a:t>( </a:t>
            </a:r>
            <a:r>
              <a:rPr lang="ru-RU" sz="1800" dirty="0" err="1"/>
              <a:t>заява</a:t>
            </a:r>
            <a:r>
              <a:rPr lang="ru-RU" sz="1800" dirty="0"/>
              <a:t>, </a:t>
            </a:r>
            <a:r>
              <a:rPr lang="ru-RU" sz="1800" dirty="0" err="1"/>
              <a:t>автобіографія</a:t>
            </a:r>
            <a:r>
              <a:rPr lang="ru-RU" sz="1800" dirty="0"/>
              <a:t>, </a:t>
            </a:r>
            <a:r>
              <a:rPr lang="ru-RU" sz="1800" dirty="0" err="1" smtClean="0"/>
              <a:t>довідка</a:t>
            </a:r>
            <a:r>
              <a:rPr lang="ru-RU" sz="1800" dirty="0" smtClean="0"/>
              <a:t>)</a:t>
            </a:r>
          </a:p>
          <a:p>
            <a:pPr marL="0" indent="0">
              <a:buNone/>
            </a:pPr>
            <a:endParaRPr lang="ru-RU" sz="1800" dirty="0" smtClean="0"/>
          </a:p>
          <a:p>
            <a:pPr marL="0" lvl="0" indent="0">
              <a:buClr>
                <a:srgbClr val="9BBB59"/>
              </a:buClr>
              <a:buNone/>
            </a:pPr>
            <a:r>
              <a:rPr lang="ru-RU" sz="1800" b="1" dirty="0" smtClean="0">
                <a:solidFill>
                  <a:prstClr val="black"/>
                </a:solidFill>
              </a:rPr>
              <a:t>За </a:t>
            </a:r>
            <a:r>
              <a:rPr lang="ru-RU" sz="1800" b="1" dirty="0" err="1">
                <a:solidFill>
                  <a:prstClr val="black"/>
                </a:solidFill>
              </a:rPr>
              <a:t>походженням</a:t>
            </a:r>
            <a:r>
              <a:rPr lang="ru-RU" sz="1800" b="1" dirty="0">
                <a:solidFill>
                  <a:prstClr val="black"/>
                </a:solidFill>
              </a:rPr>
              <a:t>:  </a:t>
            </a:r>
          </a:p>
          <a:p>
            <a:pPr lvl="0">
              <a:buClr>
                <a:srgbClr val="9BBB59"/>
              </a:buClr>
            </a:pPr>
            <a:r>
              <a:rPr lang="ru-RU" sz="1800" dirty="0" err="1">
                <a:solidFill>
                  <a:prstClr val="black"/>
                </a:solidFill>
              </a:rPr>
              <a:t>службові</a:t>
            </a:r>
            <a:r>
              <a:rPr lang="ru-RU" sz="1800" dirty="0">
                <a:solidFill>
                  <a:prstClr val="black"/>
                </a:solidFill>
              </a:rPr>
              <a:t> (</a:t>
            </a:r>
            <a:r>
              <a:rPr lang="ru-RU" sz="1800" dirty="0" err="1">
                <a:solidFill>
                  <a:prstClr val="black"/>
                </a:solidFill>
              </a:rPr>
              <a:t>офіційні</a:t>
            </a:r>
            <a:r>
              <a:rPr lang="ru-RU" sz="1800" dirty="0">
                <a:solidFill>
                  <a:prstClr val="black"/>
                </a:solidFill>
              </a:rPr>
              <a:t>) </a:t>
            </a:r>
          </a:p>
          <a:p>
            <a:pPr lvl="0">
              <a:buClr>
                <a:srgbClr val="9BBB59"/>
              </a:buClr>
            </a:pPr>
            <a:r>
              <a:rPr lang="ru-RU" sz="1800" dirty="0" err="1">
                <a:solidFill>
                  <a:prstClr val="black"/>
                </a:solidFill>
              </a:rPr>
              <a:t>особисті</a:t>
            </a:r>
            <a:r>
              <a:rPr lang="ru-RU" sz="1800" dirty="0">
                <a:solidFill>
                  <a:prstClr val="black"/>
                </a:solidFill>
              </a:rPr>
              <a:t> (</a:t>
            </a:r>
            <a:r>
              <a:rPr lang="ru-RU" sz="1800" dirty="0" err="1">
                <a:solidFill>
                  <a:prstClr val="black"/>
                </a:solidFill>
              </a:rPr>
              <a:t>приватні</a:t>
            </a:r>
            <a:r>
              <a:rPr lang="ru-RU" sz="18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buClr>
                <a:srgbClr val="9BBB59"/>
              </a:buClr>
              <a:buNone/>
            </a:pPr>
            <a:endParaRPr lang="ru-RU" sz="1800" dirty="0">
              <a:solidFill>
                <a:prstClr val="black"/>
              </a:solidFill>
            </a:endParaRPr>
          </a:p>
          <a:p>
            <a:pPr marL="0" lvl="0" indent="0">
              <a:buClr>
                <a:srgbClr val="9BBB59"/>
              </a:buClr>
              <a:buNone/>
            </a:pPr>
            <a:r>
              <a:rPr lang="ru-RU" sz="1800" b="1" dirty="0" smtClean="0">
                <a:solidFill>
                  <a:prstClr val="black"/>
                </a:solidFill>
              </a:rPr>
              <a:t>За </a:t>
            </a:r>
            <a:r>
              <a:rPr lang="ru-RU" sz="1800" b="1" dirty="0" err="1">
                <a:solidFill>
                  <a:prstClr val="black"/>
                </a:solidFill>
              </a:rPr>
              <a:t>напрямом</a:t>
            </a:r>
            <a:r>
              <a:rPr lang="ru-RU" sz="1800" b="1" dirty="0">
                <a:solidFill>
                  <a:prstClr val="black"/>
                </a:solidFill>
              </a:rPr>
              <a:t>:</a:t>
            </a:r>
          </a:p>
          <a:p>
            <a:pPr lvl="0">
              <a:buClr>
                <a:srgbClr val="9BBB59"/>
              </a:buClr>
            </a:pP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вхідні</a:t>
            </a:r>
            <a:r>
              <a:rPr lang="ru-RU" sz="1800" dirty="0">
                <a:solidFill>
                  <a:prstClr val="black"/>
                </a:solidFill>
              </a:rPr>
              <a:t> (</a:t>
            </a:r>
            <a:r>
              <a:rPr lang="ru-RU" sz="1800" dirty="0" err="1">
                <a:solidFill>
                  <a:prstClr val="black"/>
                </a:solidFill>
              </a:rPr>
              <a:t>що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надійшли</a:t>
            </a:r>
            <a:r>
              <a:rPr lang="ru-RU" sz="1800" dirty="0">
                <a:solidFill>
                  <a:prstClr val="black"/>
                </a:solidFill>
              </a:rPr>
              <a:t> для </a:t>
            </a:r>
            <a:r>
              <a:rPr lang="ru-RU" sz="1800" dirty="0" err="1">
                <a:solidFill>
                  <a:prstClr val="black"/>
                </a:solidFill>
              </a:rPr>
              <a:t>розгляду</a:t>
            </a:r>
            <a:r>
              <a:rPr lang="ru-RU" sz="1800" dirty="0">
                <a:solidFill>
                  <a:prstClr val="black"/>
                </a:solidFill>
              </a:rPr>
              <a:t> й </a:t>
            </a:r>
            <a:r>
              <a:rPr lang="ru-RU" sz="1800" dirty="0" err="1">
                <a:solidFill>
                  <a:prstClr val="black"/>
                </a:solidFill>
              </a:rPr>
              <a:t>виконання</a:t>
            </a:r>
            <a:r>
              <a:rPr lang="ru-RU" sz="1800" dirty="0">
                <a:solidFill>
                  <a:prstClr val="black"/>
                </a:solidFill>
              </a:rPr>
              <a:t>) </a:t>
            </a:r>
          </a:p>
          <a:p>
            <a:pPr lvl="0">
              <a:buClr>
                <a:srgbClr val="9BBB59"/>
              </a:buClr>
            </a:pPr>
            <a:r>
              <a:rPr lang="ru-RU" sz="1800" dirty="0" err="1">
                <a:solidFill>
                  <a:prstClr val="black"/>
                </a:solidFill>
              </a:rPr>
              <a:t>вихідні</a:t>
            </a:r>
            <a:r>
              <a:rPr lang="ru-RU" sz="1800" dirty="0">
                <a:solidFill>
                  <a:prstClr val="black"/>
                </a:solidFill>
              </a:rPr>
              <a:t> (</a:t>
            </a:r>
            <a:r>
              <a:rPr lang="ru-RU" sz="1800" dirty="0" err="1">
                <a:solidFill>
                  <a:prstClr val="black"/>
                </a:solidFill>
              </a:rPr>
              <a:t>що</a:t>
            </a:r>
            <a:r>
              <a:rPr lang="ru-RU" sz="1800" dirty="0">
                <a:solidFill>
                  <a:prstClr val="black"/>
                </a:solidFill>
              </a:rPr>
              <a:t> </a:t>
            </a:r>
            <a:r>
              <a:rPr lang="ru-RU" sz="1800" dirty="0" err="1">
                <a:solidFill>
                  <a:prstClr val="black"/>
                </a:solidFill>
              </a:rPr>
              <a:t>надсилаються</a:t>
            </a:r>
            <a:r>
              <a:rPr lang="ru-RU" sz="1800" dirty="0">
                <a:solidFill>
                  <a:prstClr val="black"/>
                </a:solidFill>
              </a:rPr>
              <a:t> в </a:t>
            </a:r>
            <a:r>
              <a:rPr lang="ru-RU" sz="1800" dirty="0" err="1">
                <a:solidFill>
                  <a:prstClr val="black"/>
                </a:solidFill>
              </a:rPr>
              <a:t>інші</a:t>
            </a:r>
            <a:r>
              <a:rPr lang="ru-RU" sz="1800" dirty="0">
                <a:solidFill>
                  <a:prstClr val="black"/>
                </a:solidFill>
              </a:rPr>
              <a:t> установи, </a:t>
            </a:r>
            <a:r>
              <a:rPr lang="ru-RU" sz="1800" dirty="0" err="1">
                <a:solidFill>
                  <a:prstClr val="black"/>
                </a:solidFill>
              </a:rPr>
              <a:t>організації</a:t>
            </a:r>
            <a:r>
              <a:rPr lang="ru-RU" sz="1800" dirty="0" smtClean="0">
                <a:solidFill>
                  <a:prstClr val="black"/>
                </a:solidFill>
              </a:rPr>
              <a:t>)</a:t>
            </a:r>
            <a:endParaRPr lang="ru-RU" sz="1800" dirty="0">
              <a:solidFill>
                <a:prstClr val="black"/>
              </a:solidFill>
            </a:endParaRPr>
          </a:p>
          <a:p>
            <a:pPr marL="514350" indent="-514350">
              <a:buAutoNum type="arabicPeriod"/>
            </a:pPr>
            <a:endParaRPr lang="ru-RU" dirty="0" smtClean="0"/>
          </a:p>
          <a:p>
            <a:pPr marL="514350" indent="-514350">
              <a:buAutoNum type="arabicPeriod"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99992" y="1772816"/>
            <a:ext cx="4464496" cy="4582109"/>
          </a:xfrm>
        </p:spPr>
        <p:txBody>
          <a:bodyPr>
            <a:noAutofit/>
          </a:bodyPr>
          <a:lstStyle/>
          <a:p>
            <a:pPr marL="0" lvl="0" indent="0">
              <a:buClr>
                <a:srgbClr val="9BBB59"/>
              </a:buClr>
              <a:buNone/>
            </a:pPr>
            <a:r>
              <a:rPr lang="ru-RU" sz="1800" b="1" dirty="0" smtClean="0"/>
              <a:t>     За </a:t>
            </a:r>
            <a:r>
              <a:rPr lang="ru-RU" sz="1800" b="1" dirty="0" err="1"/>
              <a:t>змістом</a:t>
            </a:r>
            <a:r>
              <a:rPr lang="ru-RU" sz="1800" b="1" dirty="0"/>
              <a:t> і </a:t>
            </a:r>
            <a:r>
              <a:rPr lang="ru-RU" sz="1800" b="1" dirty="0" err="1"/>
              <a:t>призначенням</a:t>
            </a:r>
            <a:r>
              <a:rPr lang="ru-RU" sz="1800" b="1" dirty="0" smtClean="0"/>
              <a:t>:</a:t>
            </a:r>
          </a:p>
          <a:p>
            <a:pPr marL="0" lvl="0" indent="0">
              <a:buClr>
                <a:srgbClr val="9BBB59"/>
              </a:buClr>
              <a:buNone/>
            </a:pPr>
            <a:endParaRPr lang="ru-RU" sz="800" b="1" dirty="0"/>
          </a:p>
          <a:p>
            <a:pPr lvl="0">
              <a:buClr>
                <a:srgbClr val="9BBB59"/>
              </a:buClr>
            </a:pPr>
            <a:r>
              <a:rPr lang="ru-RU" sz="1800" dirty="0" err="1"/>
              <a:t>організаційні</a:t>
            </a:r>
            <a:r>
              <a:rPr lang="ru-RU" sz="1800" dirty="0"/>
              <a:t> (</a:t>
            </a:r>
            <a:r>
              <a:rPr lang="ru-RU" sz="1800" dirty="0" err="1"/>
              <a:t>інструкція</a:t>
            </a:r>
            <a:r>
              <a:rPr lang="ru-RU" sz="1800" dirty="0"/>
              <a:t>, </a:t>
            </a:r>
            <a:r>
              <a:rPr lang="ru-RU" sz="1800" dirty="0" err="1"/>
              <a:t>положення</a:t>
            </a:r>
            <a:r>
              <a:rPr lang="ru-RU" sz="1800" dirty="0"/>
              <a:t>, статут</a:t>
            </a:r>
            <a:r>
              <a:rPr lang="ru-RU" sz="1800" dirty="0" smtClean="0"/>
              <a:t>)</a:t>
            </a:r>
            <a:endParaRPr lang="ru-RU" sz="1800" dirty="0"/>
          </a:p>
          <a:p>
            <a:pPr lvl="0">
              <a:buClr>
                <a:srgbClr val="9BBB59"/>
              </a:buClr>
            </a:pPr>
            <a:r>
              <a:rPr lang="ru-RU" sz="1800" dirty="0" err="1" smtClean="0"/>
              <a:t>розпорядчі</a:t>
            </a:r>
            <a:r>
              <a:rPr lang="ru-RU" sz="1800" dirty="0" smtClean="0"/>
              <a:t> </a:t>
            </a:r>
            <a:r>
              <a:rPr lang="ru-RU" sz="1800" dirty="0"/>
              <a:t>(наказ, постанова, </a:t>
            </a:r>
            <a:r>
              <a:rPr lang="ru-RU" sz="1800" dirty="0" err="1"/>
              <a:t>розпорядження</a:t>
            </a:r>
            <a:r>
              <a:rPr lang="ru-RU" sz="1800" dirty="0" smtClean="0"/>
              <a:t>) </a:t>
            </a:r>
            <a:endParaRPr lang="ru-RU" sz="1800" dirty="0"/>
          </a:p>
          <a:p>
            <a:pPr lvl="0">
              <a:buClr>
                <a:srgbClr val="9BBB59"/>
              </a:buClr>
            </a:pPr>
            <a:r>
              <a:rPr lang="ru-RU" sz="1800" dirty="0" err="1" smtClean="0"/>
              <a:t>інформаційні</a:t>
            </a:r>
            <a:r>
              <a:rPr lang="ru-RU" sz="1800" dirty="0" smtClean="0"/>
              <a:t> </a:t>
            </a:r>
            <a:r>
              <a:rPr lang="ru-RU" sz="1800" dirty="0"/>
              <a:t>(</a:t>
            </a:r>
            <a:r>
              <a:rPr lang="ru-RU" sz="1800" dirty="0" err="1"/>
              <a:t>анотація</a:t>
            </a:r>
            <a:r>
              <a:rPr lang="ru-RU" sz="1800" dirty="0"/>
              <a:t>, </a:t>
            </a:r>
            <a:r>
              <a:rPr lang="ru-RU" sz="1800" dirty="0" err="1"/>
              <a:t>відгук</a:t>
            </a:r>
            <a:r>
              <a:rPr lang="ru-RU" sz="1800" dirty="0"/>
              <a:t>, </a:t>
            </a:r>
            <a:r>
              <a:rPr lang="ru-RU" sz="1800" dirty="0" err="1"/>
              <a:t>рецензія</a:t>
            </a:r>
            <a:r>
              <a:rPr lang="ru-RU" sz="1800" dirty="0"/>
              <a:t>, </a:t>
            </a:r>
            <a:r>
              <a:rPr lang="ru-RU" sz="1800" dirty="0" err="1"/>
              <a:t>довідка</a:t>
            </a:r>
            <a:r>
              <a:rPr lang="ru-RU" sz="1800" dirty="0" smtClean="0"/>
              <a:t>)</a:t>
            </a:r>
            <a:endParaRPr lang="ru-RU" sz="1800" dirty="0"/>
          </a:p>
          <a:p>
            <a:pPr lvl="0">
              <a:buClr>
                <a:srgbClr val="9BBB59"/>
              </a:buClr>
            </a:pPr>
            <a:r>
              <a:rPr lang="ru-RU" sz="1800" dirty="0" err="1" smtClean="0"/>
              <a:t>кадрові</a:t>
            </a:r>
            <a:r>
              <a:rPr lang="ru-RU" sz="1800" dirty="0" smtClean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щодо</a:t>
            </a:r>
            <a:r>
              <a:rPr lang="ru-RU" sz="1800" dirty="0"/>
              <a:t> </a:t>
            </a:r>
            <a:r>
              <a:rPr lang="ru-RU" sz="1800" dirty="0" err="1"/>
              <a:t>особового</a:t>
            </a:r>
            <a:r>
              <a:rPr lang="ru-RU" sz="1800" dirty="0"/>
              <a:t> складу (</a:t>
            </a:r>
            <a:r>
              <a:rPr lang="ru-RU" sz="1800" dirty="0" err="1"/>
              <a:t>автобіографія</a:t>
            </a:r>
            <a:r>
              <a:rPr lang="ru-RU" sz="1800" dirty="0"/>
              <a:t>, </a:t>
            </a:r>
            <a:r>
              <a:rPr lang="ru-RU" sz="1800" dirty="0" err="1"/>
              <a:t>заява</a:t>
            </a:r>
            <a:r>
              <a:rPr lang="ru-RU" sz="1800" dirty="0"/>
              <a:t>, </a:t>
            </a:r>
            <a:r>
              <a:rPr lang="ru-RU" sz="1800" dirty="0" err="1"/>
              <a:t>скарга</a:t>
            </a:r>
            <a:r>
              <a:rPr lang="ru-RU" sz="1800" dirty="0" smtClean="0"/>
              <a:t>)</a:t>
            </a:r>
            <a:endParaRPr lang="ru-RU" sz="1800" dirty="0"/>
          </a:p>
          <a:p>
            <a:pPr lvl="0">
              <a:buClr>
                <a:srgbClr val="9BBB59"/>
              </a:buClr>
            </a:pPr>
            <a:r>
              <a:rPr lang="ru-RU" sz="1800" dirty="0" err="1" smtClean="0"/>
              <a:t>обліково-фінансові</a:t>
            </a:r>
            <a:r>
              <a:rPr lang="ru-RU" sz="1800" dirty="0" smtClean="0"/>
              <a:t> </a:t>
            </a:r>
            <a:r>
              <a:rPr lang="ru-RU" sz="1800" dirty="0"/>
              <a:t>(акт, </a:t>
            </a:r>
            <a:r>
              <a:rPr lang="ru-RU" sz="1800" dirty="0" err="1"/>
              <a:t>доручення</a:t>
            </a:r>
            <a:r>
              <a:rPr lang="ru-RU" sz="1800" dirty="0"/>
              <a:t>, </a:t>
            </a:r>
            <a:r>
              <a:rPr lang="ru-RU" sz="1800" dirty="0" err="1"/>
              <a:t>розписка</a:t>
            </a:r>
            <a:r>
              <a:rPr lang="ru-RU" sz="1800" dirty="0" smtClean="0"/>
              <a:t>)</a:t>
            </a:r>
            <a:endParaRPr lang="ru-RU" sz="1800" dirty="0"/>
          </a:p>
          <a:p>
            <a:pPr lvl="0">
              <a:buClr>
                <a:srgbClr val="9BBB59"/>
              </a:buClr>
            </a:pPr>
            <a:r>
              <a:rPr lang="ru-RU" sz="1800" dirty="0" err="1" smtClean="0"/>
              <a:t>господарсько-договірні</a:t>
            </a:r>
            <a:r>
              <a:rPr lang="ru-RU" sz="1800" dirty="0" smtClean="0"/>
              <a:t>  </a:t>
            </a:r>
            <a:r>
              <a:rPr lang="ru-RU" sz="1800" dirty="0" err="1"/>
              <a:t>документи</a:t>
            </a:r>
            <a:r>
              <a:rPr lang="ru-RU" sz="1800" dirty="0"/>
              <a:t> (</a:t>
            </a:r>
            <a:r>
              <a:rPr lang="ru-RU" sz="1800" dirty="0" err="1"/>
              <a:t>договір</a:t>
            </a:r>
            <a:r>
              <a:rPr lang="ru-RU" sz="1800" dirty="0"/>
              <a:t>, </a:t>
            </a:r>
            <a:r>
              <a:rPr lang="ru-RU" sz="1800" dirty="0" err="1"/>
              <a:t>трудова</a:t>
            </a:r>
            <a:r>
              <a:rPr lang="ru-RU" sz="1800" dirty="0"/>
              <a:t> угода)</a:t>
            </a:r>
          </a:p>
          <a:p>
            <a:pPr lvl="0">
              <a:buClr>
                <a:srgbClr val="9BBB59"/>
              </a:buClr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934226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Autofit/>
          </a:bodyPr>
          <a:lstStyle/>
          <a:p>
            <a:pPr algn="ctr"/>
            <a:r>
              <a:rPr lang="ru-RU" sz="4000" dirty="0" err="1"/>
              <a:t>Критерії</a:t>
            </a:r>
            <a:r>
              <a:rPr lang="ru-RU" sz="4000" dirty="0"/>
              <a:t> </a:t>
            </a:r>
            <a:r>
              <a:rPr lang="ru-RU" sz="4000" dirty="0" err="1"/>
              <a:t>класифікації</a:t>
            </a:r>
            <a:r>
              <a:rPr lang="ru-RU" sz="4000" dirty="0"/>
              <a:t> </a:t>
            </a:r>
            <a:r>
              <a:rPr lang="ru-RU" sz="4000" dirty="0" err="1"/>
              <a:t>документів</a:t>
            </a:r>
            <a:r>
              <a:rPr lang="ru-RU" sz="4000" dirty="0"/>
              <a:t>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4114800" cy="487014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600" b="1" dirty="0" smtClean="0"/>
              <a:t>     За </a:t>
            </a:r>
            <a:r>
              <a:rPr lang="ru-RU" sz="1600" b="1" dirty="0"/>
              <a:t>способом </a:t>
            </a:r>
            <a:r>
              <a:rPr lang="ru-RU" sz="1600" b="1" dirty="0" err="1" smtClean="0"/>
              <a:t>виготовлення</a:t>
            </a:r>
            <a:r>
              <a:rPr lang="ru-RU" sz="1600" b="1" dirty="0" smtClean="0"/>
              <a:t>:</a:t>
            </a:r>
          </a:p>
          <a:p>
            <a:pPr marL="0" indent="0">
              <a:buNone/>
            </a:pPr>
            <a:r>
              <a:rPr lang="ru-RU" sz="1600" b="1" dirty="0" smtClean="0"/>
              <a:t> </a:t>
            </a:r>
          </a:p>
          <a:p>
            <a:r>
              <a:rPr lang="ru-RU" sz="1600" b="1" i="1" dirty="0" err="1"/>
              <a:t>т</a:t>
            </a:r>
            <a:r>
              <a:rPr lang="ru-RU" sz="1600" b="1" i="1" dirty="0" err="1" smtClean="0"/>
              <a:t>ипові</a:t>
            </a:r>
            <a:r>
              <a:rPr lang="ru-RU" sz="1600" b="1" i="1" dirty="0" smtClean="0"/>
              <a:t> </a:t>
            </a:r>
            <a:r>
              <a:rPr lang="ru-RU" sz="1600" dirty="0"/>
              <a:t>–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документи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мають</a:t>
            </a:r>
            <a:r>
              <a:rPr lang="ru-RU" sz="1600" dirty="0"/>
              <a:t> </a:t>
            </a:r>
            <a:r>
              <a:rPr lang="ru-RU" sz="1600" dirty="0" err="1"/>
              <a:t>однакову</a:t>
            </a:r>
            <a:r>
              <a:rPr lang="ru-RU" sz="1600" dirty="0"/>
              <a:t> форму і </a:t>
            </a:r>
            <a:r>
              <a:rPr lang="ru-RU" sz="1600" dirty="0" err="1"/>
              <a:t>заповнюються</a:t>
            </a:r>
            <a:r>
              <a:rPr lang="ru-RU" sz="1600" dirty="0"/>
              <a:t> у </a:t>
            </a:r>
            <a:r>
              <a:rPr lang="ru-RU" sz="1600" dirty="0" err="1"/>
              <a:t>певній</a:t>
            </a:r>
            <a:r>
              <a:rPr lang="ru-RU" sz="1600" dirty="0"/>
              <a:t> </a:t>
            </a:r>
            <a:r>
              <a:rPr lang="ru-RU" sz="1600" dirty="0" err="1"/>
              <a:t>послідовності</a:t>
            </a:r>
            <a:r>
              <a:rPr lang="ru-RU" sz="1600" dirty="0"/>
              <a:t> й за </a:t>
            </a:r>
            <a:r>
              <a:rPr lang="ru-RU" sz="1600" dirty="0" err="1"/>
              <a:t>суворо</a:t>
            </a:r>
            <a:r>
              <a:rPr lang="ru-RU" sz="1600" dirty="0"/>
              <a:t> </a:t>
            </a:r>
            <a:r>
              <a:rPr lang="ru-RU" sz="1600" dirty="0" err="1"/>
              <a:t>обов’язковими</a:t>
            </a:r>
            <a:r>
              <a:rPr lang="ru-RU" sz="1600" dirty="0"/>
              <a:t> правилами (</a:t>
            </a:r>
            <a:r>
              <a:rPr lang="ru-RU" sz="1600" dirty="0" err="1"/>
              <a:t>типові</a:t>
            </a:r>
            <a:r>
              <a:rPr lang="ru-RU" sz="1600" dirty="0"/>
              <a:t> </a:t>
            </a:r>
            <a:r>
              <a:rPr lang="ru-RU" sz="1600" dirty="0" err="1"/>
              <a:t>листи</a:t>
            </a:r>
            <a:r>
              <a:rPr lang="ru-RU" sz="1600" dirty="0"/>
              <a:t>, </a:t>
            </a:r>
            <a:r>
              <a:rPr lang="ru-RU" sz="1600" dirty="0" err="1"/>
              <a:t>типові</a:t>
            </a:r>
            <a:r>
              <a:rPr lang="ru-RU" sz="1600" dirty="0"/>
              <a:t> </a:t>
            </a:r>
            <a:r>
              <a:rPr lang="ru-RU" sz="1600" dirty="0" err="1" smtClean="0"/>
              <a:t>інструкції</a:t>
            </a:r>
            <a:r>
              <a:rPr lang="ru-RU" sz="1600" dirty="0" smtClean="0"/>
              <a:t>)</a:t>
            </a:r>
          </a:p>
          <a:p>
            <a:endParaRPr lang="ru-RU" sz="1600" dirty="0" smtClean="0"/>
          </a:p>
          <a:p>
            <a:r>
              <a:rPr lang="ru-RU" sz="1600" b="1" i="1" dirty="0" err="1"/>
              <a:t>т</a:t>
            </a:r>
            <a:r>
              <a:rPr lang="ru-RU" sz="1600" b="1" i="1" dirty="0" err="1" smtClean="0"/>
              <a:t>рафаретні</a:t>
            </a:r>
            <a:r>
              <a:rPr lang="ru-RU" sz="1600" b="1" i="1" dirty="0" smtClean="0"/>
              <a:t> </a:t>
            </a:r>
            <a:r>
              <a:rPr lang="ru-RU" sz="1600" dirty="0"/>
              <a:t>– </a:t>
            </a:r>
            <a:r>
              <a:rPr lang="ru-RU" sz="1600" dirty="0" err="1"/>
              <a:t>частина</a:t>
            </a:r>
            <a:r>
              <a:rPr lang="ru-RU" sz="1600" dirty="0"/>
              <a:t> тексту </a:t>
            </a:r>
            <a:r>
              <a:rPr lang="ru-RU" sz="1600" dirty="0" err="1"/>
              <a:t>надрукована</a:t>
            </a:r>
            <a:r>
              <a:rPr lang="ru-RU" sz="1600" dirty="0"/>
              <a:t> на бланку, </a:t>
            </a:r>
            <a:r>
              <a:rPr lang="ru-RU" sz="1600" dirty="0" err="1"/>
              <a:t>інша</a:t>
            </a:r>
            <a:r>
              <a:rPr lang="ru-RU" sz="1600" dirty="0"/>
              <a:t> </a:t>
            </a:r>
            <a:r>
              <a:rPr lang="ru-RU" sz="1600" dirty="0" err="1"/>
              <a:t>частина</a:t>
            </a:r>
            <a:r>
              <a:rPr lang="ru-RU" sz="1600" dirty="0"/>
              <a:t> </a:t>
            </a:r>
            <a:r>
              <a:rPr lang="ru-RU" sz="1600" dirty="0" err="1"/>
              <a:t>заповнюється</a:t>
            </a:r>
            <a:r>
              <a:rPr lang="ru-RU" sz="1600" dirty="0"/>
              <a:t> у </a:t>
            </a:r>
            <a:r>
              <a:rPr lang="ru-RU" sz="1600" dirty="0" err="1"/>
              <a:t>процесі</a:t>
            </a:r>
            <a:r>
              <a:rPr lang="ru-RU" sz="1600" dirty="0"/>
              <a:t> </a:t>
            </a:r>
            <a:r>
              <a:rPr lang="ru-RU" sz="1600" dirty="0" err="1"/>
              <a:t>складання</a:t>
            </a:r>
            <a:r>
              <a:rPr lang="ru-RU" sz="1600" dirty="0"/>
              <a:t> </a:t>
            </a:r>
            <a:r>
              <a:rPr lang="ru-RU" sz="1600" dirty="0" smtClean="0"/>
              <a:t>документа</a:t>
            </a:r>
          </a:p>
          <a:p>
            <a:endParaRPr lang="ru-RU" sz="1600" dirty="0" smtClean="0"/>
          </a:p>
          <a:p>
            <a:r>
              <a:rPr lang="ru-RU" sz="1600" b="1" i="1" dirty="0" err="1"/>
              <a:t>і</a:t>
            </a:r>
            <a:r>
              <a:rPr lang="ru-RU" sz="1600" b="1" i="1" dirty="0" err="1" smtClean="0"/>
              <a:t>ндивідуальні</a:t>
            </a:r>
            <a:r>
              <a:rPr lang="ru-RU" sz="1600" dirty="0" smtClean="0"/>
              <a:t> </a:t>
            </a:r>
            <a:r>
              <a:rPr lang="ru-RU" sz="1600" dirty="0" err="1"/>
              <a:t>документи</a:t>
            </a:r>
            <a:r>
              <a:rPr lang="ru-RU" sz="1600" dirty="0"/>
              <a:t> </a:t>
            </a:r>
            <a:r>
              <a:rPr lang="ru-RU" sz="1600" dirty="0" err="1"/>
              <a:t>створюються</a:t>
            </a:r>
            <a:r>
              <a:rPr lang="ru-RU" sz="1600" dirty="0"/>
              <a:t> в кожному конкретному </a:t>
            </a:r>
            <a:r>
              <a:rPr lang="ru-RU" sz="1600" dirty="0" err="1"/>
              <a:t>випадку</a:t>
            </a:r>
            <a:r>
              <a:rPr lang="ru-RU" sz="1600" dirty="0"/>
              <a:t> для </a:t>
            </a:r>
            <a:r>
              <a:rPr lang="ru-RU" sz="1600" dirty="0" err="1"/>
              <a:t>розв’язання</a:t>
            </a:r>
            <a:r>
              <a:rPr lang="ru-RU" sz="1600" dirty="0"/>
              <a:t> </a:t>
            </a:r>
            <a:r>
              <a:rPr lang="ru-RU" sz="1600" dirty="0" err="1"/>
              <a:t>окремих</a:t>
            </a:r>
            <a:r>
              <a:rPr lang="ru-RU" sz="1600" dirty="0"/>
              <a:t> </a:t>
            </a:r>
            <a:r>
              <a:rPr lang="ru-RU" sz="1600" dirty="0" err="1" smtClean="0"/>
              <a:t>ситуацій</a:t>
            </a:r>
            <a:r>
              <a:rPr lang="ru-RU" sz="1600" dirty="0" smtClean="0"/>
              <a:t>, </a:t>
            </a:r>
            <a:r>
              <a:rPr lang="ru-RU" sz="1600" dirty="0" err="1" smtClean="0"/>
              <a:t>їх</a:t>
            </a:r>
            <a:r>
              <a:rPr lang="ru-RU" sz="1600" dirty="0" smtClean="0"/>
              <a:t> </a:t>
            </a:r>
            <a:r>
              <a:rPr lang="ru-RU" sz="1600" dirty="0" err="1" smtClean="0"/>
              <a:t>друкують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</a:t>
            </a:r>
            <a:r>
              <a:rPr lang="ru-RU" sz="1600" dirty="0" err="1" smtClean="0"/>
              <a:t>пишуть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від</a:t>
            </a:r>
            <a:r>
              <a:rPr lang="ru-RU" sz="1600" dirty="0" smtClean="0"/>
              <a:t> руки (</a:t>
            </a:r>
            <a:r>
              <a:rPr lang="ru-RU" sz="1600" dirty="0" err="1"/>
              <a:t>протоколи</a:t>
            </a:r>
            <a:r>
              <a:rPr lang="ru-RU" sz="1600" dirty="0"/>
              <a:t>, </a:t>
            </a:r>
            <a:r>
              <a:rPr lang="ru-RU" sz="1600" dirty="0" err="1"/>
              <a:t>накази</a:t>
            </a:r>
            <a:r>
              <a:rPr lang="ru-RU" sz="1600" dirty="0"/>
              <a:t>, </a:t>
            </a:r>
            <a:r>
              <a:rPr lang="ru-RU" sz="1600" dirty="0" smtClean="0"/>
              <a:t>заяви)</a:t>
            </a:r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499992" y="1484784"/>
            <a:ext cx="4186808" cy="4870141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b="1" dirty="0" smtClean="0"/>
              <a:t>   За </a:t>
            </a:r>
            <a:r>
              <a:rPr lang="ru-RU" b="1" dirty="0" err="1"/>
              <a:t>терміном</a:t>
            </a:r>
            <a:r>
              <a:rPr lang="ru-RU" b="1" dirty="0"/>
              <a:t> (</a:t>
            </a:r>
            <a:r>
              <a:rPr lang="ru-RU" b="1" dirty="0" err="1" smtClean="0"/>
              <a:t>строком</a:t>
            </a:r>
            <a:r>
              <a:rPr lang="ru-RU" b="1" dirty="0" smtClean="0"/>
              <a:t>) </a:t>
            </a:r>
            <a:r>
              <a:rPr lang="ru-RU" b="1" dirty="0" err="1" smtClean="0"/>
              <a:t>виконання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lnSpc>
                <a:spcPct val="120000"/>
              </a:lnSpc>
              <a:buNone/>
            </a:pP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b="1" i="1" dirty="0" err="1" smtClean="0"/>
              <a:t>звичайні</a:t>
            </a:r>
            <a:r>
              <a:rPr lang="ru-RU" b="1" i="1" dirty="0" smtClean="0"/>
              <a:t> </a:t>
            </a:r>
            <a:r>
              <a:rPr lang="ru-RU" b="1" i="1" dirty="0"/>
              <a:t>(</a:t>
            </a:r>
            <a:r>
              <a:rPr lang="ru-RU" b="1" i="1" dirty="0" err="1"/>
              <a:t>безстрокові</a:t>
            </a:r>
            <a:r>
              <a:rPr lang="ru-RU" dirty="0"/>
              <a:t>) –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, </a:t>
            </a:r>
            <a:r>
              <a:rPr lang="ru-RU" dirty="0" err="1" smtClean="0"/>
              <a:t>адміністрацією</a:t>
            </a:r>
            <a:r>
              <a:rPr lang="ru-RU" dirty="0" smtClean="0"/>
              <a:t> </a:t>
            </a:r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b="1" i="1" dirty="0" err="1" smtClean="0"/>
              <a:t>термінові</a:t>
            </a:r>
            <a:r>
              <a:rPr lang="ru-RU" b="1" i="1" dirty="0" smtClean="0"/>
              <a:t> </a:t>
            </a:r>
            <a:r>
              <a:rPr lang="ru-RU" b="1" i="1" dirty="0"/>
              <a:t>–</a:t>
            </a:r>
            <a:r>
              <a:rPr lang="ru-RU" dirty="0"/>
              <a:t> </a:t>
            </a:r>
            <a:r>
              <a:rPr lang="ru-RU" dirty="0" err="1"/>
              <a:t>виконуються</a:t>
            </a:r>
            <a:r>
              <a:rPr lang="ru-RU" dirty="0"/>
              <a:t> </a:t>
            </a:r>
            <a:r>
              <a:rPr lang="ru-RU" dirty="0" err="1"/>
              <a:t>терміново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у строк,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законом, </a:t>
            </a:r>
            <a:r>
              <a:rPr lang="ru-RU" dirty="0" err="1"/>
              <a:t>керівником</a:t>
            </a:r>
            <a:r>
              <a:rPr lang="ru-RU" dirty="0"/>
              <a:t>; до них належать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є </a:t>
            </a:r>
            <a:r>
              <a:rPr lang="ru-RU" dirty="0" err="1"/>
              <a:t>терміновими</a:t>
            </a:r>
            <a:r>
              <a:rPr lang="ru-RU" dirty="0"/>
              <a:t> за способом </a:t>
            </a:r>
            <a:r>
              <a:rPr lang="ru-RU" dirty="0" err="1"/>
              <a:t>відправлення</a:t>
            </a:r>
            <a:r>
              <a:rPr lang="ru-RU" dirty="0"/>
              <a:t> (</a:t>
            </a:r>
            <a:r>
              <a:rPr lang="ru-RU" dirty="0" err="1"/>
              <a:t>телеграма</a:t>
            </a:r>
            <a:r>
              <a:rPr lang="ru-RU" dirty="0"/>
              <a:t>, </a:t>
            </a:r>
            <a:r>
              <a:rPr lang="ru-RU" dirty="0" err="1"/>
              <a:t>телефонограма</a:t>
            </a:r>
            <a:r>
              <a:rPr lang="ru-RU" dirty="0" smtClean="0"/>
              <a:t>)</a:t>
            </a:r>
          </a:p>
          <a:p>
            <a:pPr>
              <a:lnSpc>
                <a:spcPct val="120000"/>
              </a:lnSpc>
            </a:pPr>
            <a:endParaRPr lang="ru-RU" dirty="0" smtClean="0"/>
          </a:p>
          <a:p>
            <a:pPr>
              <a:lnSpc>
                <a:spcPct val="120000"/>
              </a:lnSpc>
            </a:pPr>
            <a:r>
              <a:rPr lang="ru-RU" b="1" i="1" dirty="0" err="1" smtClean="0"/>
              <a:t>дуже</a:t>
            </a:r>
            <a:r>
              <a:rPr lang="ru-RU" b="1" i="1" dirty="0" smtClean="0"/>
              <a:t> </a:t>
            </a:r>
            <a:r>
              <a:rPr lang="ru-RU" b="1" i="1" dirty="0" err="1"/>
              <a:t>термінові</a:t>
            </a:r>
            <a:r>
              <a:rPr lang="ru-RU" b="1" i="1" dirty="0"/>
              <a:t> </a:t>
            </a:r>
            <a:r>
              <a:rPr lang="ru-RU" dirty="0"/>
              <a:t>–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позначення</a:t>
            </a:r>
            <a:r>
              <a:rPr lang="ru-RU" dirty="0"/>
              <a:t> «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терміново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9953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173</TotalTime>
  <Words>1272</Words>
  <Application>Microsoft Office PowerPoint</Application>
  <PresentationFormat>Экран (4:3)</PresentationFormat>
  <Paragraphs>117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Тема: «Сучасне писемне професійне мовлення» </vt:lpstr>
      <vt:lpstr>План</vt:lpstr>
      <vt:lpstr>         Офіційно-діловий стиль сучасної української літературної мови функціонує у сфері ділових стосунків та відносин на офіційному рівні.                                           Основним видом ділового мовлення є документ, який на сьогодні став об’єктом вивчення багатьох наукових дисциплін. Це стало причиною виникнення різних значень поняття „документ”, оскільки його тлумачення залежить від того, у якій галузі науки чи сфері діяльності та для чого він використовується.</vt:lpstr>
      <vt:lpstr>Документ </vt:lpstr>
      <vt:lpstr>Найголовніші функції документа:</vt:lpstr>
      <vt:lpstr>Ділові папери повинні відповідати таким вимогам: </vt:lpstr>
      <vt:lpstr>Під час укладання документів необхідно дотримуватися основних принципів стилю і мови ділових паперів: </vt:lpstr>
      <vt:lpstr>Критерії класифікації документів:</vt:lpstr>
      <vt:lpstr>Критерії класифікації документів:</vt:lpstr>
      <vt:lpstr>Реквізит – елемент документа</vt:lpstr>
      <vt:lpstr>.</vt:lpstr>
      <vt:lpstr>Усі ділові папери за ступенем стандартизації (способом викладу матеріалу) можна умовно поділити на дві категорії:</vt:lpstr>
      <vt:lpstr>Документи із високим рівнем стандартизації </vt:lpstr>
      <vt:lpstr>Особливості оформлення тексту документів </vt:lpstr>
      <vt:lpstr>Текст складається з таких логічних елементів: </vt:lpstr>
      <vt:lpstr>Стійкі (трафаретні) словосполучення,  що виражають стандартні аспекти змісту: </vt:lpstr>
      <vt:lpstr>Вибрати правильний варіант відповіді: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«Сучасне писемне професійне мовлення»</dc:title>
  <dc:creator>f</dc:creator>
  <cp:lastModifiedBy>f</cp:lastModifiedBy>
  <cp:revision>17</cp:revision>
  <dcterms:created xsi:type="dcterms:W3CDTF">2021-09-14T17:01:35Z</dcterms:created>
  <dcterms:modified xsi:type="dcterms:W3CDTF">2022-03-25T19:37:06Z</dcterms:modified>
</cp:coreProperties>
</file>