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89"/>
  </p:notesMasterIdLst>
  <p:sldIdLst>
    <p:sldId id="256" r:id="rId2"/>
    <p:sldId id="283" r:id="rId3"/>
    <p:sldId id="269" r:id="rId4"/>
    <p:sldId id="282" r:id="rId5"/>
    <p:sldId id="270" r:id="rId6"/>
    <p:sldId id="262" r:id="rId7"/>
    <p:sldId id="284" r:id="rId8"/>
    <p:sldId id="305" r:id="rId9"/>
    <p:sldId id="306" r:id="rId10"/>
    <p:sldId id="319" r:id="rId11"/>
    <p:sldId id="267" r:id="rId12"/>
    <p:sldId id="308" r:id="rId13"/>
    <p:sldId id="320" r:id="rId14"/>
    <p:sldId id="307" r:id="rId15"/>
    <p:sldId id="285" r:id="rId16"/>
    <p:sldId id="309" r:id="rId17"/>
    <p:sldId id="321" r:id="rId18"/>
    <p:sldId id="322" r:id="rId19"/>
    <p:sldId id="297" r:id="rId20"/>
    <p:sldId id="281" r:id="rId21"/>
    <p:sldId id="311" r:id="rId22"/>
    <p:sldId id="278" r:id="rId23"/>
    <p:sldId id="273" r:id="rId24"/>
    <p:sldId id="263" r:id="rId25"/>
    <p:sldId id="286" r:id="rId26"/>
    <p:sldId id="313" r:id="rId27"/>
    <p:sldId id="287" r:id="rId28"/>
    <p:sldId id="310" r:id="rId29"/>
    <p:sldId id="323" r:id="rId30"/>
    <p:sldId id="324" r:id="rId31"/>
    <p:sldId id="325" r:id="rId32"/>
    <p:sldId id="288" r:id="rId33"/>
    <p:sldId id="312" r:id="rId34"/>
    <p:sldId id="265" r:id="rId35"/>
    <p:sldId id="279" r:id="rId36"/>
    <p:sldId id="289" r:id="rId37"/>
    <p:sldId id="326" r:id="rId38"/>
    <p:sldId id="327" r:id="rId39"/>
    <p:sldId id="328" r:id="rId40"/>
    <p:sldId id="290" r:id="rId41"/>
    <p:sldId id="264" r:id="rId42"/>
    <p:sldId id="291" r:id="rId43"/>
    <p:sldId id="292" r:id="rId44"/>
    <p:sldId id="314" r:id="rId45"/>
    <p:sldId id="293" r:id="rId46"/>
    <p:sldId id="295" r:id="rId47"/>
    <p:sldId id="266" r:id="rId48"/>
    <p:sldId id="316" r:id="rId49"/>
    <p:sldId id="280" r:id="rId50"/>
    <p:sldId id="317" r:id="rId51"/>
    <p:sldId id="294" r:id="rId52"/>
    <p:sldId id="318" r:id="rId53"/>
    <p:sldId id="303" r:id="rId54"/>
    <p:sldId id="296" r:id="rId55"/>
    <p:sldId id="304" r:id="rId56"/>
    <p:sldId id="299" r:id="rId57"/>
    <p:sldId id="298" r:id="rId58"/>
    <p:sldId id="315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275" r:id="rId87"/>
    <p:sldId id="274" r:id="rId88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D6685-CAE7-4D52-A507-0477AE5DB345}" v="1" dt="2024-01-08T08:18:24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ena Boika" userId="c9f57e28c2335b05" providerId="LiveId" clId="{7A5D6685-CAE7-4D52-A507-0477AE5DB345}"/>
    <pc:docChg chg="addSld modSld">
      <pc:chgData name="Olena Boika" userId="c9f57e28c2335b05" providerId="LiveId" clId="{7A5D6685-CAE7-4D52-A507-0477AE5DB345}" dt="2024-01-08T08:18:24.751" v="4"/>
      <pc:docMkLst>
        <pc:docMk/>
      </pc:docMkLst>
      <pc:sldChg chg="modSp mod">
        <pc:chgData name="Olena Boika" userId="c9f57e28c2335b05" providerId="LiveId" clId="{7A5D6685-CAE7-4D52-A507-0477AE5DB345}" dt="2024-01-08T08:18:16.345" v="2"/>
        <pc:sldMkLst>
          <pc:docMk/>
          <pc:sldMk cId="562991106" sldId="256"/>
        </pc:sldMkLst>
        <pc:spChg chg="mod">
          <ac:chgData name="Olena Boika" userId="c9f57e28c2335b05" providerId="LiveId" clId="{7A5D6685-CAE7-4D52-A507-0477AE5DB345}" dt="2024-01-08T08:18:16.345" v="2"/>
          <ac:spMkLst>
            <pc:docMk/>
            <pc:sldMk cId="562991106" sldId="256"/>
            <ac:spMk id="2" creationId="{646634BB-D84A-CE1F-A5C9-AF706DC15AEC}"/>
          </ac:spMkLst>
        </pc:spChg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3548916865" sldId="329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3076819215" sldId="330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127731998" sldId="331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1268391233" sldId="332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0" sldId="333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1931441507" sldId="334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1800258649" sldId="335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907023131" sldId="336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2295011" sldId="337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1222212796" sldId="338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0" sldId="339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904080725" sldId="340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651728564" sldId="341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1088286468" sldId="342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506977440" sldId="343"/>
        </pc:sldMkLst>
      </pc:sldChg>
      <pc:sldChg chg="add setBg">
        <pc:chgData name="Olena Boika" userId="c9f57e28c2335b05" providerId="LiveId" clId="{7A5D6685-CAE7-4D52-A507-0477AE5DB345}" dt="2024-01-08T08:18:24.751" v="4"/>
        <pc:sldMkLst>
          <pc:docMk/>
          <pc:sldMk cId="1015623176" sldId="344"/>
        </pc:sldMkLst>
      </pc:sldChg>
      <pc:sldChg chg="delSp add setBg delDesignElem">
        <pc:chgData name="Olena Boika" userId="c9f57e28c2335b05" providerId="LiveId" clId="{7A5D6685-CAE7-4D52-A507-0477AE5DB345}" dt="2024-01-08T08:18:24.751" v="4"/>
        <pc:sldMkLst>
          <pc:docMk/>
          <pc:sldMk cId="2594666910" sldId="345"/>
        </pc:sldMkLst>
        <pc:spChg chg="del">
          <ac:chgData name="Olena Boika" userId="c9f57e28c2335b05" providerId="LiveId" clId="{7A5D6685-CAE7-4D52-A507-0477AE5DB345}" dt="2024-01-08T08:18:24.751" v="4"/>
          <ac:spMkLst>
            <pc:docMk/>
            <pc:sldMk cId="2594666910" sldId="345"/>
            <ac:spMk id="17419" creationId="{262ABC4B-37D8-4218-BDD8-6DF6A00C0C80}"/>
          </ac:spMkLst>
        </pc:spChg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948688705" sldId="346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3063346527" sldId="347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707972634" sldId="348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4108483669" sldId="349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2147245996" sldId="350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3957115474" sldId="351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3251525150" sldId="352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860162844" sldId="353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0" sldId="354"/>
        </pc:sldMkLst>
      </pc:sldChg>
      <pc:sldChg chg="add">
        <pc:chgData name="Olena Boika" userId="c9f57e28c2335b05" providerId="LiveId" clId="{7A5D6685-CAE7-4D52-A507-0477AE5DB345}" dt="2024-01-08T08:18:24.751" v="4"/>
        <pc:sldMkLst>
          <pc:docMk/>
          <pc:sldMk cId="4147138368" sldId="3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08.01.2024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218038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0449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Загальний огляд Мохоподібних, Хвощеподібних, </a:t>
            </a:r>
            <a:r>
              <a:rPr lang="uk-UA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b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4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папоротєподібних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2770" name="Picture 2" descr="The life cycle of M. polymorpha. (A) Life cycle schematic of M.... |  Download Scientific Diagram">
            <a:extLst>
              <a:ext uri="{FF2B5EF4-FFF2-40B4-BE49-F238E27FC236}">
                <a16:creationId xmlns:a16="http://schemas.microsoft.com/office/drawing/2014/main" id="{3FA6C003-B9E9-EE8E-E0C3-875EE2F68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941" y="579078"/>
            <a:ext cx="5996308" cy="59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Oil body formation in Marchantia polymorpha is controlled by MpC1HDZ and  serves as a defense against arthropod herbivores | bioRxiv">
            <a:extLst>
              <a:ext uri="{FF2B5EF4-FFF2-40B4-BE49-F238E27FC236}">
                <a16:creationId xmlns:a16="http://schemas.microsoft.com/office/drawing/2014/main" id="{F3D2893E-0846-C35C-938C-7A597F5EC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890" y="579078"/>
            <a:ext cx="3710215" cy="599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00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BE62B58-5393-BD15-B4AB-A91961B93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36860-CC01-2FC6-5E78-8CE83523C6EB}"/>
              </a:ext>
            </a:extLst>
          </p:cNvPr>
          <p:cNvSpPr txBox="1"/>
          <p:nvPr/>
        </p:nvSpPr>
        <p:spPr>
          <a:xfrm>
            <a:off x="4637314" y="754883"/>
            <a:ext cx="725766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нижній поверхні слані розташовані амфігастрії та чисельні ризоїди двох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типів: прості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язичкоподібні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ризоїди всмоктують воду з мінеральними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солями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прикріплюють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талом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маршанції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субстрату.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язичкоподібним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здійснюється рух води до різних ділянок талому. Таким чином, талом маршанції має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дорзовентральну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Антеридій – невеличкий мішечок на короткій ніжці з одношаровою стінкою.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заповнена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сперматогенною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Кожна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сперматогенної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тканини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дводжгутикових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жіночій підставці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архегонієфор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проміж її променів розташовані архегонії,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 складаються з овального черевця та витягнутої шийки. Шийка звисає донизу.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одношарова.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черевці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яйцеклітина,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шийці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канальцеві клітини, які ослизнюються в зрілому архегонії. Після злиття яйцеклітини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 сперматозоїдом із зиготи утворюється безстатеве покоління маршанції – спорофіт,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спорогоном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Вищі спорові рослини Відділ Мохоподібні, або Бріофіти (маршанція, зозулин  льон, сфагнум) » Допомога учням">
            <a:extLst>
              <a:ext uri="{FF2B5EF4-FFF2-40B4-BE49-F238E27FC236}">
                <a16:creationId xmlns:a16="http://schemas.microsoft.com/office/drawing/2014/main" id="{8D9C697C-664E-CDA1-7064-5E96E49D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5" y="1073021"/>
            <a:ext cx="3897246" cy="51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8194" name="Picture 2" descr="Энциклопедия - Fushigi Nippon - Загадочная Япония">
            <a:extLst>
              <a:ext uri="{FF2B5EF4-FFF2-40B4-BE49-F238E27FC236}">
                <a16:creationId xmlns:a16="http://schemas.microsoft.com/office/drawing/2014/main" id="{185CA4F0-103A-5405-DDDB-F586A7B3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4" y="2824307"/>
            <a:ext cx="3090498" cy="385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рирода Байкала | Политрих">
            <a:extLst>
              <a:ext uri="{FF2B5EF4-FFF2-40B4-BE49-F238E27FC236}">
                <a16:creationId xmlns:a16="http://schemas.microsoft.com/office/drawing/2014/main" id="{82CD979C-E3F4-8263-3A42-AB1857470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250" y="3764629"/>
            <a:ext cx="3011413" cy="291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Вищі спорові рослини Відділ Мохоподібні, або Бріофіти (маршанція, зозулин  льон, сфагнум) » Допомога учням">
            <a:extLst>
              <a:ext uri="{FF2B5EF4-FFF2-40B4-BE49-F238E27FC236}">
                <a16:creationId xmlns:a16="http://schemas.microsoft.com/office/drawing/2014/main" id="{1B152E54-ADF6-C1D0-F492-283017A5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97" y="3187669"/>
            <a:ext cx="5253427" cy="349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BF9CA-014D-35FA-0AFF-16165CFE0142}"/>
              </a:ext>
            </a:extLst>
          </p:cNvPr>
          <p:cNvSpPr txBox="1"/>
          <p:nvPr/>
        </p:nvSpPr>
        <p:spPr>
          <a:xfrm>
            <a:off x="1470333" y="467110"/>
            <a:ext cx="100529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48958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роду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політрих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України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8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видів.</a:t>
            </a:r>
            <a:r>
              <a:rPr lang="uk-UA" sz="1800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</a:t>
            </a:r>
            <a:r>
              <a:rPr lang="uk-UA" sz="18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характерний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політрих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звичайний – росте густими дернинами на вогких і сирих місцях у лісах,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 хвойних, на луках; поширений майже по всій Україні, особливо в лісових 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гірських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районах.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пряме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(20-40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густо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вкрите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цупкими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лінійно-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ланцетними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філоідами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Зозулин льон — багаторічна дводомна рослина. Антеридії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 розвиваються на верхівках стебел. Запліднення відбувається під час дощу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 в росі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навесні.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31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3794" name="Picture 2" descr="Polytrichum commune | Introduction to Bryophytes">
            <a:extLst>
              <a:ext uri="{FF2B5EF4-FFF2-40B4-BE49-F238E27FC236}">
                <a16:creationId xmlns:a16="http://schemas.microsoft.com/office/drawing/2014/main" id="{61C314B2-AE38-EA48-D9FB-3542450E8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87" y="331724"/>
            <a:ext cx="20383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Polytrichum sp. Capsule. Longitudinal section. 64X - Polytrichum sp. -  Bryophyta (Mosses) - Botany - Photos">
            <a:extLst>
              <a:ext uri="{FF2B5EF4-FFF2-40B4-BE49-F238E27FC236}">
                <a16:creationId xmlns:a16="http://schemas.microsoft.com/office/drawing/2014/main" id="{7D6B8277-A35A-8E6E-C0BA-FB760FF4E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3"/>
          <a:stretch/>
        </p:blipFill>
        <p:spPr bwMode="auto">
          <a:xfrm>
            <a:off x="4295967" y="380783"/>
            <a:ext cx="7697658" cy="586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Polytrichum commune | Introduction to Bryophytes">
            <a:extLst>
              <a:ext uri="{FF2B5EF4-FFF2-40B4-BE49-F238E27FC236}">
                <a16:creationId xmlns:a16="http://schemas.microsoft.com/office/drawing/2014/main" id="{9110623C-32EE-3928-B934-8121EDBE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7" y="2764193"/>
            <a:ext cx="38100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5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7170" name="Picture 2" descr="Политрих, или политрихум можжевельниковый — Polytrichum juniperinum">
            <a:extLst>
              <a:ext uri="{FF2B5EF4-FFF2-40B4-BE49-F238E27FC236}">
                <a16:creationId xmlns:a16="http://schemas.microsoft.com/office/drawing/2014/main" id="{C71E0CFE-36BE-297D-21EA-2D0CD11F8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6" y="1558211"/>
            <a:ext cx="8117634" cy="40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олітрих звичайний. Зозулин льон.">
            <a:extLst>
              <a:ext uri="{FF2B5EF4-FFF2-40B4-BE49-F238E27FC236}">
                <a16:creationId xmlns:a16="http://schemas.microsoft.com/office/drawing/2014/main" id="{4E0B1464-EBEB-F900-1517-FB4A447A7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69" y="177398"/>
            <a:ext cx="2155692" cy="650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37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8BD399-7E95-92FB-04C6-68F4CD324496}"/>
              </a:ext>
            </a:extLst>
          </p:cNvPr>
          <p:cNvSpPr txBox="1"/>
          <p:nvPr/>
        </p:nvSpPr>
        <p:spPr>
          <a:xfrm>
            <a:off x="609314" y="1076772"/>
            <a:ext cx="107488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Сфагнові,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«білі»,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об'єднують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зростають на заболочених ділянках лісу з бідними ґрунтами, на болотах. Ці мохи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здатні</a:t>
            </a:r>
            <a:r>
              <a:rPr lang="uk-UA" sz="1800" spc="2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поглинати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вологи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30-40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разів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більше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своєї</a:t>
            </a:r>
            <a:r>
              <a:rPr lang="uk-UA" sz="1800" spc="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ваги.</a:t>
            </a:r>
            <a:r>
              <a:rPr lang="uk-UA" sz="1800" spc="2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тому,</a:t>
            </a:r>
            <a:r>
              <a:rPr lang="uk-UA" sz="1800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листках сфагнуму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хлорофілоносних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мертві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водоносні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гіалінові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заповнені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повітрям.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утримувати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 сфагнуму живі і знаходяться у вологому середовищі, то зверху вони блідо-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зелені, а знизу - білі. Сфагнові мохи мають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листкостеблову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будову, і, на відміну 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зозулиного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льону,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однодомними,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тобто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знаходяться на верхівці однієї рослини. Там же після запліднення утворюються три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невеликі кулясті коробочки, у яких дозрівають спори. Там, де з'являється сфагнум,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заболочування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ґрунту.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Сфагнум - Wikiwand">
            <a:extLst>
              <a:ext uri="{FF2B5EF4-FFF2-40B4-BE49-F238E27FC236}">
                <a16:creationId xmlns:a16="http://schemas.microsoft.com/office/drawing/2014/main" id="{9FA5CA03-5CB3-2D48-F720-A419C4F2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52" y="4054148"/>
            <a:ext cx="3427446" cy="25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Сфагн, или сфагнум Гиргензона — Sphagnum girgensohnii">
            <a:extLst>
              <a:ext uri="{FF2B5EF4-FFF2-40B4-BE49-F238E27FC236}">
                <a16:creationId xmlns:a16="http://schemas.microsoft.com/office/drawing/2014/main" id="{91E1C866-FB4B-20B9-58F3-8BB05DD7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54" y="4040131"/>
            <a:ext cx="5197242" cy="259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77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0242" name="Picture 2" descr="Загальна характеристика мохів. Листостеблові мохи — урок. Біологія, 6 клас.">
            <a:extLst>
              <a:ext uri="{FF2B5EF4-FFF2-40B4-BE49-F238E27FC236}">
                <a16:creationId xmlns:a16="http://schemas.microsoft.com/office/drawing/2014/main" id="{E11DB8A1-779C-D899-6CB5-A9F2D606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8" y="1141103"/>
            <a:ext cx="6595577" cy="515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Сфагнум — Википедия">
            <a:extLst>
              <a:ext uri="{FF2B5EF4-FFF2-40B4-BE49-F238E27FC236}">
                <a16:creationId xmlns:a16="http://schemas.microsoft.com/office/drawing/2014/main" id="{7E871B7E-2F9E-93A0-CBBE-7DBBC4E35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88" y="204222"/>
            <a:ext cx="4381516" cy="292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Вищі спорові рослини Відділ Мохоподібні, або Бріофіти (маршанція, зозулин  льон, сфагнум) » Допомога учням">
            <a:extLst>
              <a:ext uri="{FF2B5EF4-FFF2-40B4-BE49-F238E27FC236}">
                <a16:creationId xmlns:a16="http://schemas.microsoft.com/office/drawing/2014/main" id="{8D84A10D-84AC-14F8-5F62-BF68C1D1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887" y="3169533"/>
            <a:ext cx="4381515" cy="33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05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phagnum moss structures and soil pore sizes. (a) Sphagnum lawn with... |  Download Scientific Diagram">
            <a:extLst>
              <a:ext uri="{FF2B5EF4-FFF2-40B4-BE49-F238E27FC236}">
                <a16:creationId xmlns:a16="http://schemas.microsoft.com/office/drawing/2014/main" id="{E29CE7F0-9E46-7A9D-E402-075BA318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53" y="765642"/>
            <a:ext cx="9242166" cy="575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51B9EC4-B21E-56A7-AC00-238686A40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evelopment of a method for protonema proliferation of peat moss (Sphagnum  squarrosum) through regeneration analysis - Zhao - 2019 - New Phytologist -  Wiley Online Library">
            <a:extLst>
              <a:ext uri="{FF2B5EF4-FFF2-40B4-BE49-F238E27FC236}">
                <a16:creationId xmlns:a16="http://schemas.microsoft.com/office/drawing/2014/main" id="{0C2B1189-5975-07A3-EBFA-38D58CE6E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69" y="538830"/>
            <a:ext cx="6888552" cy="588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E585A30-3C13-9F3B-FA97-E00DF8376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5846" name="Picture 6" descr="Class Sphagnopsida | Introduction to Bryophytes">
            <a:extLst>
              <a:ext uri="{FF2B5EF4-FFF2-40B4-BE49-F238E27FC236}">
                <a16:creationId xmlns:a16="http://schemas.microsoft.com/office/drawing/2014/main" id="{1A784411-CD40-3E04-5294-4F0C655F5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1" y="1295585"/>
            <a:ext cx="3317019" cy="51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12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BF684-AA65-4712-1705-EF394276A03C}"/>
              </a:ext>
            </a:extLst>
          </p:cNvPr>
          <p:cNvSpPr txBox="1"/>
          <p:nvPr/>
        </p:nvSpPr>
        <p:spPr>
          <a:xfrm>
            <a:off x="339012" y="1114088"/>
            <a:ext cx="11513975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Народногосподарське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значення.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9113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Беруть</a:t>
            </a:r>
            <a:r>
              <a:rPr lang="uk-UA" sz="1800" spc="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участь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кругообізі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енергії</a:t>
            </a:r>
            <a:r>
              <a:rPr lang="uk-UA" sz="1800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Землі,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являють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незамінний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компонент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біосфери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758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Першими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з’являються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незаселених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субстратах.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1526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Беруть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участь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створенні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особливих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біоценозів,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там,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майже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суцільно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покривають ґрунт (тундра).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520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Моховий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покрив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здатний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накопичувати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утримувати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радіоактивні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8575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зв’язку зі здатністю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вбирати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утримувати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велику кількість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відіграють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регулюванні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водного балансу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ландшафтів.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0637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Спричиняють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заболочування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територій.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2479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Сфагнові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джерело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промисловості. Торф використовується як паливо і як цінна хімічна сировина,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нього виготовляють віск, парафін, феноли, оцтову кислоту та ін. речовини. 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добриво,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підвищується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врожай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сільськогосподарських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культур,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поліпшується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структура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ґрунту.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торф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будівельного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термоізоляційного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матеріалу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трубопроводів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житлових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будівель.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 торфу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виготовляють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папір 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картон.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20637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сфагнові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антибіотичні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властивості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застосовуються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медицині.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1758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Використовуються для оцінки забруднення атмосфери.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Бріометри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коробочки с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ростучими на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1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" name="image1.png">
            <a:extLst>
              <a:ext uri="{FF2B5EF4-FFF2-40B4-BE49-F238E27FC236}">
                <a16:creationId xmlns:a16="http://schemas.microsoft.com/office/drawing/2014/main" id="{5B4465BC-65FF-0B9A-E6F5-F81C0F68187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2854" y="377189"/>
            <a:ext cx="7878445" cy="574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85E3023-D4F2-6D1E-CB08-E3EDA90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2865A-AB69-B435-A927-7062AD0005B4}"/>
              </a:ext>
            </a:extLst>
          </p:cNvPr>
          <p:cNvSpPr txBox="1"/>
          <p:nvPr/>
        </p:nvSpPr>
        <p:spPr>
          <a:xfrm>
            <a:off x="2493217" y="370505"/>
            <a:ext cx="7205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tabLst>
                <a:tab pos="747395" algn="l"/>
              </a:tabLst>
            </a:pPr>
            <a:r>
              <a:rPr lang="uk-UA" sz="4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 </a:t>
            </a:r>
            <a:r>
              <a:rPr lang="uk-UA" sz="4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endParaRPr lang="ru-UA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Загальна характеристика плаунів — урок. Біологія, 6 клас.">
            <a:extLst>
              <a:ext uri="{FF2B5EF4-FFF2-40B4-BE49-F238E27FC236}">
                <a16:creationId xmlns:a16="http://schemas.microsoft.com/office/drawing/2014/main" id="{562BF453-7383-2C5E-9AD8-1A1109C6E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6" y="1171379"/>
            <a:ext cx="5780703" cy="55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лаун булавовидный (Растения Тюменского района и Тюмени. Часть 1.) ·  iNaturalist">
            <a:extLst>
              <a:ext uri="{FF2B5EF4-FFF2-40B4-BE49-F238E27FC236}">
                <a16:creationId xmlns:a16="http://schemas.microsoft.com/office/drawing/2014/main" id="{C9ED0067-0C88-CA8D-7226-9C20385B0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807" y="1595535"/>
            <a:ext cx="5547897" cy="416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4338" name="Picture 2" descr="Плауни - YouTube">
            <a:extLst>
              <a:ext uri="{FF2B5EF4-FFF2-40B4-BE49-F238E27FC236}">
                <a16:creationId xmlns:a16="http://schemas.microsoft.com/office/drawing/2014/main" id="{8EF1F013-72D3-2D66-8CDC-BF87808A9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29" y="1018196"/>
            <a:ext cx="10264243" cy="577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019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4E3F01B-AD05-F314-E66C-3615B5267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01DEA3-C82A-F5A1-7855-589D6D41CE22}"/>
              </a:ext>
            </a:extLst>
          </p:cNvPr>
          <p:cNvSpPr txBox="1"/>
          <p:nvPr/>
        </p:nvSpPr>
        <p:spPr>
          <a:xfrm>
            <a:off x="419877" y="1166842"/>
            <a:ext cx="1094480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7473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Lycopodiophyta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 спорових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судинних рослин,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налічує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1000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 12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видів).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одна із найдавніших груп рослин. Викопні рештки 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відомі починаючи з силуру. Найбільшого розвитку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досягли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кам’яновугільному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палеозойської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багаточисельними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деревами: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лепідодендронами,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сигіляріями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карбоні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палеозойської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покладів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кам’яного вугілля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(лепідодендрони,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сигілярії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ін.).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представники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 – багаторічні 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кулі.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життєвому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спостерігається чітке чергування поколінь.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Переважає нестатеве покоління,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тобто спорофіт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Спорофіт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розчленований на: корінь; стебло;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іноді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лускоподібні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слабкодиференційовані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1-2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нерозгалуженими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жилками.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становлять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мікрофільну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лінію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еволюції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Тобто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мікрофілія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дрібні 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густо розміщені на стеблі.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чітко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виражених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вузлів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міжвузлів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 галузяться.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29" name="Rectangle 30728">
            <a:extLst>
              <a:ext uri="{FF2B5EF4-FFF2-40B4-BE49-F238E27FC236}">
                <a16:creationId xmlns:a16="http://schemas.microsoft.com/office/drawing/2014/main" id="{1C8B38D4-9D92-4608-A16B-260E8CC21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C9A405B-191C-856E-3FD7-35D4D7B1A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9423B-09F7-70FF-EBD6-3BED214DEC1A}"/>
              </a:ext>
            </a:extLst>
          </p:cNvPr>
          <p:cNvSpPr txBox="1"/>
          <p:nvPr/>
        </p:nvSpPr>
        <p:spPr>
          <a:xfrm>
            <a:off x="586273" y="1256705"/>
            <a:ext cx="11019453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розташовані або в пазухах, або з верхнього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видозмінених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(спорофілів).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Чергуючись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стерильними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листками, вони утворюють уздовж стебла спороносні зони або ж зібрані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колоски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Плауни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поділяють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 однодомні. У наших лісах поширений плаун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булавовидний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Спорофіт плауна — зелена рослина типової будови плаунів.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невеличкий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(близько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діаметрі)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підземний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безхлорофільний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двостатевий заросток, який вступає в симбіоз із грибами, розвивається дуже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повільно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живе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20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(наприклад,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плаунець-селягінела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якістю;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різностатеві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(статеве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дводомні 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 під оболонкою спори за рахунок її поживних речовин протягом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тижнів.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Запліднення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крапельно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-рідкому середовищі. Із зиготи розвивається спорофіт, на 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 спори, утворенню яких передує редукційний поділ. В основу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класифікації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покладено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особливості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D0CCD22-33FC-A700-E35F-F15DF9E6A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CB272-931C-4BFC-C88C-78D20D23B5B5}"/>
              </a:ext>
            </a:extLst>
          </p:cNvPr>
          <p:cNvSpPr txBox="1"/>
          <p:nvPr/>
        </p:nvSpPr>
        <p:spPr>
          <a:xfrm>
            <a:off x="1864414" y="159780"/>
            <a:ext cx="9929896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плаунів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добре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розвинене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вегетативне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розмноження.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території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України: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–"/>
              <a:tabLst>
                <a:tab pos="6584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булавовидний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–"/>
              <a:tabLst>
                <a:tab pos="6584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річний,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–"/>
              <a:tabLst>
                <a:tab pos="6584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баранець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звичайний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(плаун-баранець),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  <a:tabLst>
                <a:tab pos="75247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	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селагінела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сьогодні невелика. Спори плаунів, які мають 50%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невисихаючої олії, використовують у фармакології (як дитячу присипку),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металургії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витонченому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литті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(обсипають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формочок)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піротехніці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феєрверка).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Неперевершене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давніх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утворювачів вугілля.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плауни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 — рідкісні 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занесені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Червоної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книги.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8" name="Picture 4" descr="Плаун">
            <a:extLst>
              <a:ext uri="{FF2B5EF4-FFF2-40B4-BE49-F238E27FC236}">
                <a16:creationId xmlns:a16="http://schemas.microsoft.com/office/drawing/2014/main" id="{65733C38-E711-DA7F-CA8B-B2D30096E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43" y="3594150"/>
            <a:ext cx="5274671" cy="295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Плауны">
            <a:extLst>
              <a:ext uri="{FF2B5EF4-FFF2-40B4-BE49-F238E27FC236}">
                <a16:creationId xmlns:a16="http://schemas.microsoft.com/office/drawing/2014/main" id="{BD232171-E9A6-093A-40E0-963EC64A2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675" y="3605539"/>
            <a:ext cx="2826786" cy="294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B8446-37D5-31D0-DE55-F760DAFF8FD8}"/>
              </a:ext>
            </a:extLst>
          </p:cNvPr>
          <p:cNvSpPr txBox="1"/>
          <p:nvPr/>
        </p:nvSpPr>
        <p:spPr>
          <a:xfrm>
            <a:off x="298580" y="1132146"/>
            <a:ext cx="11672597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Lycopodіophyta</a:t>
            </a:r>
            <a:r>
              <a:rPr lang="uk-UA" sz="1800" i="1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поділяється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Плауновидні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Lycopodіopsіda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Іsoetopsіda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0215" algn="just">
              <a:tabLst>
                <a:tab pos="52451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Lycopodіopsіda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Астероксилові</a:t>
            </a:r>
            <a:r>
              <a:rPr lang="uk-UA" sz="1800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Asteroxіlales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Lycopodіales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Протолепідодендрові</a:t>
            </a:r>
            <a:r>
              <a:rPr lang="uk-UA" sz="1800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Protolepіdodendrales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450215" marR="1192530" algn="just">
              <a:spcAft>
                <a:spcPts val="0"/>
              </a:spcAft>
              <a:tabLst>
                <a:tab pos="704215" algn="l"/>
              </a:tabLst>
            </a:pP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b="0" i="1" kern="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Плауновидні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b="0" i="1" kern="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b="0" i="1" kern="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Лікоподіопсиди</a:t>
            </a:r>
            <a:r>
              <a:rPr lang="uk-UA" sz="1800" b="0" i="1" kern="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kern="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Lycopodiopsida</a:t>
            </a:r>
            <a:r>
              <a:rPr lang="uk-UA" sz="1800" b="0" i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b="1" kern="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Астероксилові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Asteroxylales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Протолепідодендрові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Protolepidodendrales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75565" indent="450215" algn="just">
              <a:spcBef>
                <a:spcPts val="10"/>
              </a:spcBef>
              <a:spcAft>
                <a:spcPts val="0"/>
              </a:spcAft>
            </a:pP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b="0" i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Плаунові</a:t>
            </a:r>
            <a:r>
              <a:rPr lang="uk-UA" sz="1800" b="0" i="1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Lycopodiales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b="1" i="1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DDD7CD-BB49-50FB-8179-262FEB82F193}"/>
              </a:ext>
            </a:extLst>
          </p:cNvPr>
          <p:cNvSpPr txBox="1"/>
          <p:nvPr/>
        </p:nvSpPr>
        <p:spPr>
          <a:xfrm>
            <a:off x="298580" y="4569595"/>
            <a:ext cx="113553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корінь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камбію.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розміром).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зібраних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нерідко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колосками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(термін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невдалий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помилковий). Листки без язичків.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двостатевий, у тропічних видів -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надземний,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однорічний,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підземний,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багаторічний, характеризується сапрофітним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напівсапрофітним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способом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численні,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дводжгутикові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родини Плаунові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Баранцеві.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118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7410" name="Picture 2" descr="Вищі спорові рослини, відділ Плауноподібні, або Лікоподіофіти (плаун  булавовидний) » Допомога учням">
            <a:extLst>
              <a:ext uri="{FF2B5EF4-FFF2-40B4-BE49-F238E27FC236}">
                <a16:creationId xmlns:a16="http://schemas.microsoft.com/office/drawing/2014/main" id="{67621ADB-2F9C-5359-E8C7-0C44108A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95" y="934221"/>
            <a:ext cx="5730815" cy="47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резентація &quot;Плауноподібні рослини&quot;">
            <a:extLst>
              <a:ext uri="{FF2B5EF4-FFF2-40B4-BE49-F238E27FC236}">
                <a16:creationId xmlns:a16="http://schemas.microsoft.com/office/drawing/2014/main" id="{856F4F0F-2378-888C-4693-90C8A4520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1" r="56484"/>
          <a:stretch/>
        </p:blipFill>
        <p:spPr bwMode="auto">
          <a:xfrm>
            <a:off x="84364" y="1482875"/>
            <a:ext cx="2901432" cy="41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Презентація &quot;Плауноподібні рослини&quot;">
            <a:extLst>
              <a:ext uri="{FF2B5EF4-FFF2-40B4-BE49-F238E27FC236}">
                <a16:creationId xmlns:a16="http://schemas.microsoft.com/office/drawing/2014/main" id="{8064F27B-8B88-FEA7-3AED-E982AD164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8" t="14828" r="2607" b="1492"/>
          <a:stretch/>
        </p:blipFill>
        <p:spPr bwMode="auto">
          <a:xfrm>
            <a:off x="2985796" y="1482875"/>
            <a:ext cx="3220129" cy="41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488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FAF10-889A-AE61-67AA-B69C7646075E}"/>
              </a:ext>
            </a:extLst>
          </p:cNvPr>
          <p:cNvSpPr txBox="1"/>
          <p:nvPr/>
        </p:nvSpPr>
        <p:spPr>
          <a:xfrm>
            <a:off x="429209" y="1204214"/>
            <a:ext cx="10935477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</a:t>
            </a:r>
            <a:r>
              <a:rPr lang="uk-UA" sz="1800" i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Плаунові</a:t>
            </a:r>
            <a:r>
              <a:rPr lang="uk-UA" sz="1800" i="1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Lycopodiaceae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i="1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кілька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родів.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Плаун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Lycopodium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має близько 400 видів, з яких більшість поширені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тропіках і субтропіках, але деякі види мають більш широкі ареали в областях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холодним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надземні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епіфітні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трав’янисті рослини з прямостоячими, сланкими, звисаючими,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повзучими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 лазячими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пагонами та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додатковими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коренями.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булавовидний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(L.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clavatum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поширений в хвойних лісах (частіше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соснових).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сланке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висхідними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вилчасто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-розгалуженими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розгалуженими коренями. Стебло та гілки густо вкриті дрібними листочками,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сидячими,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ланцетними,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краям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зубчастими,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шилоподібними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вістрями.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Вздовж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проходить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жилка.</a:t>
            </a:r>
            <a:r>
              <a:rPr lang="uk-UA" sz="1800" spc="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покриті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продиховим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апаратом.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Багатошаровий мезофіл складається з клітин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хлорофільними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зернами. 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ряди розділені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повітроносними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порожнинами.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5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2290" name="Picture 2" descr="Плаун годичный (Lycopodium annotinum L.) - лекарственное, ядовитое  растение. Описание, действие, применение, вещества, полезные свойства и  противопоказания. Лекарственная трава. Используют Трава, Семена. 5 фото |  🍀 Herbana.World">
            <a:extLst>
              <a:ext uri="{FF2B5EF4-FFF2-40B4-BE49-F238E27FC236}">
                <a16:creationId xmlns:a16="http://schemas.microsoft.com/office/drawing/2014/main" id="{08C53BB2-5DD9-C991-0B8F-CA5D9C03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04" y="1285195"/>
            <a:ext cx="5156459" cy="51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лаун - Фактосвіт">
            <a:extLst>
              <a:ext uri="{FF2B5EF4-FFF2-40B4-BE49-F238E27FC236}">
                <a16:creationId xmlns:a16="http://schemas.microsoft.com/office/drawing/2014/main" id="{8C4750CF-23EB-E214-6CF5-394A570F8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532" y="273018"/>
            <a:ext cx="4286250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9971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653B263-16C8-94FC-E53A-D99F14119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6866" name="Picture 2" descr="Different types of Stele found in Lycopodium">
            <a:extLst>
              <a:ext uri="{FF2B5EF4-FFF2-40B4-BE49-F238E27FC236}">
                <a16:creationId xmlns:a16="http://schemas.microsoft.com/office/drawing/2014/main" id="{B71ADFA9-CB8A-AEEB-F36A-EC9472BD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46" y="1287041"/>
            <a:ext cx="10380852" cy="486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50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BDE59F8-30C5-9AE5-D1E7-A184DA017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uk-UA" altLang="ru-UA"/>
            </a:br>
            <a:r>
              <a:rPr lang="en-US" altLang="ru-UA"/>
              <a:t> </a:t>
            </a:r>
            <a:endParaRPr lang="ru-RU" altLang="ru-UA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F344FDE-5B9E-3876-F67C-F8E0D7A6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1F13F-923B-205D-BE72-EA90A3472305}"/>
              </a:ext>
            </a:extLst>
          </p:cNvPr>
          <p:cNvSpPr txBox="1"/>
          <p:nvPr/>
        </p:nvSpPr>
        <p:spPr>
          <a:xfrm>
            <a:off x="371669" y="1474224"/>
            <a:ext cx="11448661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tabLst>
                <a:tab pos="761365" algn="l"/>
              </a:tabLst>
            </a:pP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правило,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мешканці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суходолу,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мешканці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водойм.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способом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живлення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автотрофи.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зовнішнім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виглядом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дуже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різноманітні.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загальних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рис: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тіло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диференційовано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(корінь,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листок),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ткані; органи розмноження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багатоклітинні.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 розвитку вищих рослин характерні дві фази, які чергуються одна з одною:</a:t>
            </a:r>
            <a:r>
              <a:rPr lang="uk-UA" sz="20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2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покоління,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якому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багатоклітинні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статеві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архегонії.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2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</a:t>
            </a:r>
            <a:r>
              <a:rPr lang="uk-UA" sz="2000" b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безстатеве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покоління, на якому утворюються органи безстатевого розмноження -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спорогонії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</a:t>
            </a:r>
            <a:r>
              <a:rPr lang="uk-UA" sz="20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20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шляхом</a:t>
            </a:r>
            <a:r>
              <a:rPr lang="uk-UA" sz="20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редукційного</a:t>
            </a:r>
            <a:r>
              <a:rPr lang="uk-UA" sz="2000" spc="2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поділу</a:t>
            </a:r>
            <a:r>
              <a:rPr lang="uk-UA" sz="2000" spc="2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20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гаплоїдні</a:t>
            </a:r>
            <a:r>
              <a:rPr lang="uk-UA" sz="20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спори.</a:t>
            </a:r>
            <a:r>
              <a:rPr lang="uk-UA" sz="20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2000" spc="2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2000" spc="2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 рослин</a:t>
            </a:r>
            <a:r>
              <a:rPr lang="uk-UA" sz="20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2000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бути</a:t>
            </a:r>
            <a:r>
              <a:rPr lang="uk-UA" sz="20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морфологічно</a:t>
            </a:r>
            <a:r>
              <a:rPr lang="uk-UA" sz="20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однакові</a:t>
            </a:r>
            <a:r>
              <a:rPr lang="uk-UA" sz="20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20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різні.</a:t>
            </a:r>
            <a:r>
              <a:rPr lang="uk-UA" sz="2000" spc="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Дрібніші</a:t>
            </a:r>
            <a:r>
              <a:rPr lang="uk-UA" sz="20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20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розмірами</a:t>
            </a:r>
            <a:r>
              <a:rPr lang="uk-UA" sz="20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20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</a:t>
            </a:r>
            <a:r>
              <a:rPr lang="uk-UA" sz="20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мікроспорами,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20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</a:t>
            </a:r>
            <a:r>
              <a:rPr lang="uk-UA" sz="20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мегаспорами.</a:t>
            </a:r>
            <a:endParaRPr lang="ru-UA" sz="20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  <a:tabLst>
                <a:tab pos="1369695" algn="l"/>
                <a:tab pos="2018665" algn="l"/>
                <a:tab pos="2746375" algn="l"/>
                <a:tab pos="3227705" algn="l"/>
                <a:tab pos="4491355" algn="l"/>
                <a:tab pos="5478145" algn="l"/>
                <a:tab pos="6372860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5235AAA-2CFC-6947-C7CA-CDB2270FB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7890" name="Picture 2" descr="Different types of Stele found in Lycopodium">
            <a:extLst>
              <a:ext uri="{FF2B5EF4-FFF2-40B4-BE49-F238E27FC236}">
                <a16:creationId xmlns:a16="http://schemas.microsoft.com/office/drawing/2014/main" id="{31D57C4F-9C22-6B18-EEE3-2451EBFE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7" y="934221"/>
            <a:ext cx="9715985" cy="556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45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2B53CE8-995B-9B4D-10D7-717D8430D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8914" name="Picture 2" descr="Lycopodium">
            <a:extLst>
              <a:ext uri="{FF2B5EF4-FFF2-40B4-BE49-F238E27FC236}">
                <a16:creationId xmlns:a16="http://schemas.microsoft.com/office/drawing/2014/main" id="{540F9AB1-6003-5C55-607F-9680CFB4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0" y="1408922"/>
            <a:ext cx="6808493" cy="471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ycopodium | Botany, Art, Character">
            <a:extLst>
              <a:ext uri="{FF2B5EF4-FFF2-40B4-BE49-F238E27FC236}">
                <a16:creationId xmlns:a16="http://schemas.microsoft.com/office/drawing/2014/main" id="{D6A6BE01-7176-AB79-768D-C23A5AAB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5" y="522113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12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19C49A-C586-9F50-8EA2-AC410FDFFE76}"/>
              </a:ext>
            </a:extLst>
          </p:cNvPr>
          <p:cNvSpPr txBox="1"/>
          <p:nvPr/>
        </p:nvSpPr>
        <p:spPr>
          <a:xfrm>
            <a:off x="180392" y="972703"/>
            <a:ext cx="118312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середині літа у плауна булавовидного з’являються 2 стробіли, рідше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1-3. Вони розміщуються на верхівках стебел. На осі стробіла черепитчасто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спорофіли,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плівчасті,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значно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дрібніші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35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листки, серцеподібні, закінчуються довгим, по краю зубчастим вістрям, при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достиганні набувають жовто-золотистого кольору. На верхньому боці біля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короткій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ніжці сидять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ниркоподібні,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одногніздні. В них розвивається велика кількість однакових дрібних спор.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округло-тетраедричної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жовте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забарвлення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оболонки: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зовнішня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екзина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(екзоспорій)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сітчаста,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потовщеннями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гранях, внутрішня - інтина (ендоспорій) - тоненька. Спори містять до 50 %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жирної олії, не змочуються дощовою водою, плаваючи на її поверхні (звідси і</a:t>
            </a:r>
            <a:r>
              <a:rPr lang="uk-UA" sz="1800" spc="-33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назва</a:t>
            </a:r>
            <a:r>
              <a:rPr lang="uk-UA" sz="1800" spc="5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„плаун”).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76030-9BC1-F5C6-5E07-4E1735C27B40}"/>
              </a:ext>
            </a:extLst>
          </p:cNvPr>
          <p:cNvSpPr txBox="1"/>
          <p:nvPr/>
        </p:nvSpPr>
        <p:spPr>
          <a:xfrm>
            <a:off x="180392" y="3596508"/>
            <a:ext cx="11831216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Спорангій має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трьохшарову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оболонку, внутрішній шар якої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тепетум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майже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повністю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руйнується,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вміст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розвитку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трьохшаровою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оболонкою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розміщується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археспорій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 з дощовою водою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вмиваються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через 5-7 років ті з них,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 потрапляють на глибину не більше 8-10 см, проростають, даючи початок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(заростку).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покритий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Знизу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збоків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відходять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3-5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гіфи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гриба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(ендотрофна мікориза). За ними розміщується шар вертикально видовжених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 (палісадний). Глибше розміщена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запасаюча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тканина, в клітинах якої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крохмал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Середина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зайнята паренхімою.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23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6386" name="Picture 2" descr="f Профільний рівень 10 клас 2018-2019 н.р., ВІДДІЛ ПЛАУНОПОДІБНІ, АБО  ЛІКОПОДІОФІТИ | БЛОГ">
            <a:extLst>
              <a:ext uri="{FF2B5EF4-FFF2-40B4-BE49-F238E27FC236}">
                <a16:creationId xmlns:a16="http://schemas.microsoft.com/office/drawing/2014/main" id="{50854F8A-264B-8031-2EEF-5BE3A2D0B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670" y="350579"/>
            <a:ext cx="7902737" cy="601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244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4C6C102-D83C-367C-44D5-EA5588762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109AD-7E2A-E4CF-81AF-D5C9656B6574}"/>
              </a:ext>
            </a:extLst>
          </p:cNvPr>
          <p:cNvSpPr txBox="1"/>
          <p:nvPr/>
        </p:nvSpPr>
        <p:spPr>
          <a:xfrm>
            <a:off x="119743" y="1028654"/>
            <a:ext cx="11952514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 –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двостатевий, тобто несе і антеридії, і архегонії.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 повністю занурені в тканини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 типову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черевце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шийка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виступає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поверхнею. Після запліднення зигота без періоду спокою проростає, ділиться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 однієї клітини формується підвісок, а інша - зародкова. Підвісок більше 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ділиться, зародкова клітина багаторазово ділиться і дає початок зародку.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підземний,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напівкулеподібне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тільце, яке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занурюється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забезпечує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живлення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зародка.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сформованого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помітне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стебельце,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стебельця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додатковий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корінь. Прориваючи тканину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зародок розвивається далі і 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4" name="Picture 4" descr="Тема 38. Відділ Хвощеподібні та Плауноподібні — Гипермаркет знаний">
            <a:extLst>
              <a:ext uri="{FF2B5EF4-FFF2-40B4-BE49-F238E27FC236}">
                <a16:creationId xmlns:a16="http://schemas.microsoft.com/office/drawing/2014/main" id="{2CCB4CC9-E1D5-3323-19F9-C47899EF6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74" y="4062353"/>
            <a:ext cx="49339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Загальна характеристика плаунів — урок. Біологія, 6 клас.">
            <a:extLst>
              <a:ext uri="{FF2B5EF4-FFF2-40B4-BE49-F238E27FC236}">
                <a16:creationId xmlns:a16="http://schemas.microsoft.com/office/drawing/2014/main" id="{FF7DBF96-5D35-4800-BF3B-C6454F053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383" y="3656339"/>
            <a:ext cx="2705878" cy="298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Вищі спорові рослини, відділ Плауноподібні, або Лікоподіофіти (плаун  булавовидний) » Допомога учням">
            <a:extLst>
              <a:ext uri="{FF2B5EF4-FFF2-40B4-BE49-F238E27FC236}">
                <a16:creationId xmlns:a16="http://schemas.microsoft.com/office/drawing/2014/main" id="{B30AB6DA-D7E2-E98E-3E45-5AD28B67A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800" y="3927934"/>
            <a:ext cx="3529024" cy="271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0295D45-E9A6-6E49-7D59-C642ED6C1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ECCACB-5A70-7D52-4214-D33BEE757B62}"/>
              </a:ext>
            </a:extLst>
          </p:cNvPr>
          <p:cNvSpPr txBox="1"/>
          <p:nvPr/>
        </p:nvSpPr>
        <p:spPr>
          <a:xfrm>
            <a:off x="408991" y="1122846"/>
            <a:ext cx="11374017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215" algn="just">
              <a:tabLst>
                <a:tab pos="71056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Ізоетопсиди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algn="just">
              <a:tabLst>
                <a:tab pos="71056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Іsoetopsіda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включає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Селагинеллові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Selagіnellales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Лепидодендрові</a:t>
            </a:r>
            <a:r>
              <a:rPr lang="uk-UA" sz="1800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Lepіdodendrales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Char char="•"/>
              <a:tabLst>
                <a:tab pos="5245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Іsoetales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Сюди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макроспори).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язичками.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одностатеві,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залишаючи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протягом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рахунок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поживних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Сюди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належать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Selaginellales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Лепідодендронові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Lepidodendrales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причому Лепідодендронові повністю вимерлі, 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зараз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Selaginellales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Плаунок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Selaginella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включає приблизно 700 видів. Більшість - невеликі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повзучі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прямостояче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Доросла рослина (спорофіт)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 зовнішнім виглядом дуже подібна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сланке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прямостоячим стеблом мають дрібні спірально розміщені листки однакового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8434" name="Picture 2" descr="Систематика вищих рослин - презентация онлайн">
            <a:extLst>
              <a:ext uri="{FF2B5EF4-FFF2-40B4-BE49-F238E27FC236}">
                <a16:creationId xmlns:a16="http://schemas.microsoft.com/office/drawing/2014/main" id="{4F019121-DC8E-DCE7-0F3A-7BC327518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11157" r="41660"/>
          <a:stretch/>
        </p:blipFill>
        <p:spPr bwMode="auto">
          <a:xfrm>
            <a:off x="6492486" y="382555"/>
            <a:ext cx="5320069" cy="60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Плауни і хвощі - Біологія. 6 клас. Костіков">
            <a:extLst>
              <a:ext uri="{FF2B5EF4-FFF2-40B4-BE49-F238E27FC236}">
                <a16:creationId xmlns:a16="http://schemas.microsoft.com/office/drawing/2014/main" id="{808105C4-9C49-26A4-EDB2-5AD11D21D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16"/>
          <a:stretch/>
        </p:blipFill>
        <p:spPr bwMode="auto">
          <a:xfrm>
            <a:off x="276807" y="1083233"/>
            <a:ext cx="5685453" cy="53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2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ydro-Responsive Curling of the Resurrection Plant Selaginella lepidophylla  | Scientific Reports">
            <a:extLst>
              <a:ext uri="{FF2B5EF4-FFF2-40B4-BE49-F238E27FC236}">
                <a16:creationId xmlns:a16="http://schemas.microsoft.com/office/drawing/2014/main" id="{8C9460F8-296B-CC2C-1E08-4286FB988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780" y="724230"/>
            <a:ext cx="7596155" cy="603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5C96648-DA5F-A5BF-8083-DC321C0DB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9940" name="Picture 4" descr="6.3.1: Lycopodiopsida - Biology LibreTexts">
            <a:extLst>
              <a:ext uri="{FF2B5EF4-FFF2-40B4-BE49-F238E27FC236}">
                <a16:creationId xmlns:a16="http://schemas.microsoft.com/office/drawing/2014/main" id="{654149AD-D167-AF87-DBF6-482089F1C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00" y="1156996"/>
            <a:ext cx="3732244" cy="559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137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C05ADF7-3CF2-8FFC-01F1-5E66D1D8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0962" name="Picture 2" descr="Three-dimensional functional gradients direct stem curling in the  resurrection plant Selaginella lepidophylla | Journal of The Royal Society  Interface">
            <a:extLst>
              <a:ext uri="{FF2B5EF4-FFF2-40B4-BE49-F238E27FC236}">
                <a16:creationId xmlns:a16="http://schemas.microsoft.com/office/drawing/2014/main" id="{ECC7FC3D-A0E1-1A0D-090A-0D525867D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98"/>
          <a:stretch/>
        </p:blipFill>
        <p:spPr bwMode="auto">
          <a:xfrm>
            <a:off x="3910951" y="1520890"/>
            <a:ext cx="7962731" cy="455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Lycophyta Selaginella strobilus Diagram | Quizlet">
            <a:extLst>
              <a:ext uri="{FF2B5EF4-FFF2-40B4-BE49-F238E27FC236}">
                <a16:creationId xmlns:a16="http://schemas.microsoft.com/office/drawing/2014/main" id="{D54AA23B-6D08-659B-C215-DAF503A6B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5" y="1195545"/>
            <a:ext cx="3408784" cy="538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203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BEC7A6D-BE77-2097-99E7-C8C844CD1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1988" name="Picture 4" descr="What can lycophytes teach us about plant evolution and development? Modern  perspectives on an ancient lineage">
            <a:extLst>
              <a:ext uri="{FF2B5EF4-FFF2-40B4-BE49-F238E27FC236}">
                <a16:creationId xmlns:a16="http://schemas.microsoft.com/office/drawing/2014/main" id="{7752A390-3DAD-959E-E981-858A988F9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519" y="1492606"/>
            <a:ext cx="5799268" cy="43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PLANT KINGDOM">
            <a:extLst>
              <a:ext uri="{FF2B5EF4-FFF2-40B4-BE49-F238E27FC236}">
                <a16:creationId xmlns:a16="http://schemas.microsoft.com/office/drawing/2014/main" id="{3DD38334-6F45-98C8-BC66-05B6D260F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2" y="1791675"/>
            <a:ext cx="5715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084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170E7F-B8D7-E71B-3543-AAFE47343811}"/>
              </a:ext>
            </a:extLst>
          </p:cNvPr>
          <p:cNvSpPr txBox="1"/>
          <p:nvPr/>
        </p:nvSpPr>
        <p:spPr>
          <a:xfrm>
            <a:off x="317241" y="1092341"/>
            <a:ext cx="11252719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  <a:tabLst>
                <a:tab pos="1369695" algn="l"/>
                <a:tab pos="2018665" algn="l"/>
                <a:tab pos="2746375" algn="l"/>
                <a:tab pos="3227705" algn="l"/>
                <a:tab pos="4491355" algn="l"/>
                <a:tab pos="5478145" algn="l"/>
                <a:tab pos="637286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Еволюції вищих рослин, крім мохоподібних, характерна тенденція до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переваги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вдосконалення спорофіта при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одночасній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редукції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1800" spc="2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3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походять</a:t>
            </a:r>
            <a:r>
              <a:rPr lang="uk-UA" sz="1800" spc="3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3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водоростей.</a:t>
            </a:r>
            <a:r>
              <a:rPr lang="uk-UA" sz="1800" spc="3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Ері</a:t>
            </a:r>
            <a:r>
              <a:rPr lang="uk-UA" sz="1800" spc="29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1800" spc="3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1800" spc="3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передувала</a:t>
            </a:r>
            <a:r>
              <a:rPr lang="uk-UA" sz="1800" spc="3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ера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водоростей.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Основними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передумовами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виходу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суходіл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події: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3723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прибережних частинах водойм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шару мулу,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 став основою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первісних ґрунтів;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6708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накопичення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повітрі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внаслідок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життєдіяльності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достатньої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кількості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кисню;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4295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навколо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озонового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шару,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став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надійним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захистом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організмів від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шкідливих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променів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Сонця,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arenR"/>
              <a:tabLst>
                <a:tab pos="77978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існування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великих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площах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суходолу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постійного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вологого</a:t>
            </a:r>
            <a:r>
              <a:rPr lang="uk-UA" sz="1800" spc="1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теплого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клімату.</a:t>
            </a:r>
            <a:endParaRPr lang="ru-UA" sz="1800" dirty="0">
              <a:effectLst/>
              <a:latin typeface="Bookman Old Style" panose="02050604050505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1CA976-2844-1C21-6067-32E66815C015}"/>
              </a:ext>
            </a:extLst>
          </p:cNvPr>
          <p:cNvSpPr txBox="1"/>
          <p:nvPr/>
        </p:nvSpPr>
        <p:spPr>
          <a:xfrm>
            <a:off x="429207" y="4562608"/>
            <a:ext cx="1114075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моменту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виходу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сушу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розвивались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напрямках: вони утворили дві великі еволюційні гілки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диплоїдну.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Мохоподібні,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життєвому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циклі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домінує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решта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переважає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диплоїдне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безстатеве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</a:t>
            </a:r>
            <a:r>
              <a:rPr lang="uk-UA" sz="1800" spc="3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налічують 300.000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5000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76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595CC7-48ED-972E-2E29-F452F9AB341A}"/>
              </a:ext>
            </a:extLst>
          </p:cNvPr>
          <p:cNvSpPr txBox="1"/>
          <p:nvPr/>
        </p:nvSpPr>
        <p:spPr>
          <a:xfrm>
            <a:off x="4460033" y="934221"/>
            <a:ext cx="7420947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видів, що мають сланке стебло, листки розміщені в два ряди. Кожний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 складається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двох тісно зближених листків.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 листки маленькі,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 – більші. Рослина має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дорзовентральну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будову. Біля основи листків 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плівчастий виріст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язичок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лігула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прикріплюються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розгалуженими коренями. Корені виникають або на стеблі, або на особливих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утворах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ризофорах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утворюються від стебла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екзогенно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корені на 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ендогенно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поодинокі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верхівках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вертикальних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Селагінели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гетероспорія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 двох типів – мікроспорангії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 мікроспорангіях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 всього 4 макроспори. Спорангії розміщені на верхньому боці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спорофілів, які зібрані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Спорофіли зовні подібні на вегетативні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добре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розвинений язичок.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60" name="Picture 4" descr="Селагинелла: виды, размножение и уход - Flowers.ua">
            <a:extLst>
              <a:ext uri="{FF2B5EF4-FFF2-40B4-BE49-F238E27FC236}">
                <a16:creationId xmlns:a16="http://schemas.microsoft.com/office/drawing/2014/main" id="{9935EFB1-0EB8-E66F-450A-1E47D46C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20" y="1745018"/>
            <a:ext cx="409575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612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CBFFE4C-69F8-35A4-DC97-1AECC9E27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5B89C4-DE27-CF56-A9EF-0A2167DBCFEF}"/>
              </a:ext>
            </a:extLst>
          </p:cNvPr>
          <p:cNvSpPr txBox="1"/>
          <p:nvPr/>
        </p:nvSpPr>
        <p:spPr>
          <a:xfrm>
            <a:off x="167951" y="934221"/>
            <a:ext cx="1168192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 мають ниркоподібну або обернено яйцеподібну форму, сидять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ніжці,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одягнуті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двошаровою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Вистилаючий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шар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тапетум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глибше,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спорогенної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зібрані на одному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розміщення їх буває різним.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Частіше мікроспорангії знаходяться у верхній частині, 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нижній частині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 розміщені вони в різних рядах – справа і зліва.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Відповідно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сильно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редукований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чоловічий заросток, який не залишає оболонки мікроспори. При першому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мала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проталіальна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Антеридіальна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початок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стінки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антеридія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2-4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спермагенні</a:t>
            </a:r>
            <a:r>
              <a:rPr lang="uk-UA" sz="1800" spc="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82" name="Picture 2" descr="Селагинелла: уход в домашних условиях за уникальным необычным растением">
            <a:extLst>
              <a:ext uri="{FF2B5EF4-FFF2-40B4-BE49-F238E27FC236}">
                <a16:creationId xmlns:a16="http://schemas.microsoft.com/office/drawing/2014/main" id="{FDEEA3FE-9278-C537-9A40-B5545BB1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735" y="3974983"/>
            <a:ext cx="4882922" cy="267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5EA8D2-EA31-B623-82EF-A19BA456FD1C}"/>
              </a:ext>
            </a:extLst>
          </p:cNvPr>
          <p:cNvSpPr txBox="1"/>
          <p:nvPr/>
        </p:nvSpPr>
        <p:spPr>
          <a:xfrm>
            <a:off x="320351" y="1148544"/>
            <a:ext cx="1155129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розкриваються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щілиною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(тріщиною)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силою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викидаються назовні. Далі розвиток чоловічого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відбувається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дводжгутикових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сперматозоїдів. Стінка антеридія розпливається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 плавають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загальній масі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плазми.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Макроспора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проростаючи,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 розвиток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відбувається на землі. При поділі ядра макроспори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перегородки,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багатоклітинний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покидає оболонки макроспори. У верхній частині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клітини посилено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діляться,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розривається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вип’ячується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назовні. 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зеленіють,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чином,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живитися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самостійно.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занурені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Шийка архегонія має лише 1-3 канальцеві клітини. Запліднення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дощу.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Запліднена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яйцеклітина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ділиться,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нижньої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 розвивається зародок, який складається з стебельця, листочків, ніжки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ризофора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 верхньої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частини розвивається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підвісок.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5565" indent="450215" algn="just">
              <a:spcBef>
                <a:spcPts val="10"/>
              </a:spcBef>
              <a:spcAft>
                <a:spcPts val="0"/>
              </a:spcAft>
            </a:pP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Isoëtales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b="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b="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Isoëtaceae</a:t>
            </a:r>
            <a:r>
              <a:rPr lang="uk-UA" sz="1800" b="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b="0" i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Isoëtes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нараховує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64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 зустрічаються на всіх континентах, особливо в Північній Америці.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Україні зустрічається 3 види, що ростуть в озерах під водою. Різноспорові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багатоджгутикові.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Молодильникові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потомки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Лепідодендронових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659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DE253A-E90B-ED6A-77EE-6C83150D0B42}"/>
              </a:ext>
            </a:extLst>
          </p:cNvPr>
          <p:cNvSpPr txBox="1"/>
          <p:nvPr/>
        </p:nvSpPr>
        <p:spPr>
          <a:xfrm>
            <a:off x="2600908" y="379836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uk-UA" sz="40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 </a:t>
            </a:r>
            <a:r>
              <a:rPr lang="uk-UA" sz="40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endParaRPr lang="ru-UA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Презентація &quot;Вищі спорові рослини.Плауни.Хвощі.&quot;">
            <a:extLst>
              <a:ext uri="{FF2B5EF4-FFF2-40B4-BE49-F238E27FC236}">
                <a16:creationId xmlns:a16="http://schemas.microsoft.com/office/drawing/2014/main" id="{E6BF358A-A5CF-6AA8-E2AA-01DC9CECE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8671" r="9627" b="6431"/>
          <a:stretch/>
        </p:blipFill>
        <p:spPr bwMode="auto">
          <a:xfrm>
            <a:off x="2043403" y="1087722"/>
            <a:ext cx="7725747" cy="563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050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1506" name="Picture 2" descr="Відділ Хвощеподібні - YouTube">
            <a:extLst>
              <a:ext uri="{FF2B5EF4-FFF2-40B4-BE49-F238E27FC236}">
                <a16:creationId xmlns:a16="http://schemas.microsoft.com/office/drawing/2014/main" id="{AAFFBB71-F5EF-E079-BFEF-CDA27B6B4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3" r="-1"/>
          <a:stretch/>
        </p:blipFill>
        <p:spPr bwMode="auto">
          <a:xfrm>
            <a:off x="2481942" y="395772"/>
            <a:ext cx="7707086" cy="60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532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2F3996-3B3C-A41A-4B5F-F830D1A7BC0B}"/>
              </a:ext>
            </a:extLst>
          </p:cNvPr>
          <p:cNvSpPr txBox="1"/>
          <p:nvPr/>
        </p:nvSpPr>
        <p:spPr>
          <a:xfrm>
            <a:off x="436983" y="604657"/>
            <a:ext cx="11318033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tabLst>
                <a:tab pos="71247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			Другу лінію еволюції, пов'язану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рініофітами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складає відділ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Equіsetophyta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Це прадавня група рослин, що з'явилася в девоні, досягла розквіту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карбоні, а на початку тріасу почала вимирати. На відміну від інших вищих спорових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характеризуються чітко вираженою метамерією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членистістью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пагонів.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Звідси їх друга назва - членисті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Artіculatae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 загальною структурою тіла 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нагадують насінні рослини ефедру 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казуарину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Далекий прототип такої структури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представляють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харові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водорості.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еволюційному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відношенні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являють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самостійну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мікролистну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мікрофільну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лінію еволюції </a:t>
            </a:r>
            <a:r>
              <a:rPr lang="uk-UA" sz="1800" u="sng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стелярних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Своєрідні їхні 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являють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видозмінені,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сильно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скорочені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гілочки.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об’єднані вони в одну родину Хвощові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Equisetaceae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та один рід – Хвощ. У флорі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зустрічається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9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arvense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лісовий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silvaticum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palustre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лучний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pratense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тощо.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 зустрічаються карликові рослини 5-15 см висотою й до 1 мм у діаметрі,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 зі стеблом у кілька метрів (у тропіках). Цікавим реліктом нашої флори 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 великий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telmateia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висота якого досягає 80 – 100 см. Він поширений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тінистих лісах Криму і Карпат. У рівнинній частині України він зустрічається рідше.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Найбільший серед хвощів хвощ гігантський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Е.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giganteum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росте як лазяча рослина в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тропічних лісах Південної Америки і досягає 10 – 12 м у висоту при товщині 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0,5 – 2 см. Серед давніх вимерлих рослин були дерева і кущі. Хвощеподібні 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спільні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риси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плауноподібними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відмінності.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хвощеподібні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розповсюджені на всіх материках, виключаючи Австралію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Нову Зеландію. 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зустріти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вологих лісах,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болотах і луках.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Часто поширені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кислих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824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922142-2A5F-10F3-539E-45C5BB279D71}"/>
              </a:ext>
            </a:extLst>
          </p:cNvPr>
          <p:cNvSpPr txBox="1"/>
          <p:nvPr/>
        </p:nvSpPr>
        <p:spPr>
          <a:xfrm>
            <a:off x="2369974" y="94466"/>
            <a:ext cx="9492343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Характерною рисою хвощеподібних є наявність у них своєрідних структур, що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несуть спорангії –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Кільця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утворюють на стеблі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 зони, що чергуються із вегетативними листками, або сидять на кінцях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осей,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утворюючи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спорангієфорів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стерильних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листків)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Переважна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хвощеподібних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деякі,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переважно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викопні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форми,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існуючих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представлене одно- або двостатевими недовговічними дуже маленькими зеленими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рослинами, розмірами в кілька міліметрів.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утворюються антеридії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архегонії.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антеридіях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багатоджгутикові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сперматозоїди,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архегоніях яйцеклітини. Запліднення відбувається при наявності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краплинно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-рідкої води, 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зиготи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 періоду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спокою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виростає нове безстатеве покоління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спорофіт.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530" name="Picture 2" descr="Хвощеподібні | Шкільний довідник">
            <a:extLst>
              <a:ext uri="{FF2B5EF4-FFF2-40B4-BE49-F238E27FC236}">
                <a16:creationId xmlns:a16="http://schemas.microsoft.com/office/drawing/2014/main" id="{3B21259C-893C-CBB4-4DB8-2B9523F0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5" y="1164406"/>
            <a:ext cx="1927756" cy="533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Хвощ польовий в Україні - що це таке | Агроэксперт-Трейд">
            <a:extLst>
              <a:ext uri="{FF2B5EF4-FFF2-40B4-BE49-F238E27FC236}">
                <a16:creationId xmlns:a16="http://schemas.microsoft.com/office/drawing/2014/main" id="{83CEA5B8-56B3-3F93-4ABE-8593B4A0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59" y="4135714"/>
            <a:ext cx="3620278" cy="23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Хвощ польовий корисні властивості і протипоказання фото">
            <a:extLst>
              <a:ext uri="{FF2B5EF4-FFF2-40B4-BE49-F238E27FC236}">
                <a16:creationId xmlns:a16="http://schemas.microsoft.com/office/drawing/2014/main" id="{53716738-E4B2-2F67-2DF6-1FF902824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992" y="4141728"/>
            <a:ext cx="3505978" cy="23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8831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AC6C191-9E05-4CF8-B98D-67623EBC3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E8E05D-A41F-3360-CE5C-2C6212EEEA5C}"/>
              </a:ext>
            </a:extLst>
          </p:cNvPr>
          <p:cNvSpPr txBox="1"/>
          <p:nvPr/>
        </p:nvSpPr>
        <p:spPr>
          <a:xfrm>
            <a:off x="2034073" y="97629"/>
            <a:ext cx="95156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Зовні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вкрите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складеним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витягнутих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потовщеними і насиченими кремнеземом стінками. В епідермісі є численні продихи,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 поздовжніми рядами (по схилах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і заглиблені в хлорофілоносну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тканину 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хлоренхіму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епідермісом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виступах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боріздках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залягає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механічна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(склеренхіма),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ребрах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хлорофілоносна.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механічною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корової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паренхіми.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паренхімою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пучків,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флоеми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слабко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розвинутої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ксилеми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побудованих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колатеральним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артростела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пучки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оточені перициклом і розміщені завжди проти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 судинними пучками (до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центра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міститься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центральна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Крім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неї,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всередині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кожного провідного пучка є менші порожнини,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 називаються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кардинальними.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якраз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ребер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боріздок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розмішені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валекулярні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порожнини,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виникають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паренхімі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кори.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порожнини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міжвузлях. У вузлах вони перериваються суцільною тканиною. Провідні елементи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ксилеми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трахеїди,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судини.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626" name="Picture 2" descr="Хвощ польовий (Equisetum arvense) — опис бур'яна: будова, розмноження">
            <a:extLst>
              <a:ext uri="{FF2B5EF4-FFF2-40B4-BE49-F238E27FC236}">
                <a16:creationId xmlns:a16="http://schemas.microsoft.com/office/drawing/2014/main" id="{5F62E4EA-30DD-7B4F-0B87-F6A440FE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570009"/>
            <a:ext cx="3893975" cy="219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orsetails">
            <a:extLst>
              <a:ext uri="{FF2B5EF4-FFF2-40B4-BE49-F238E27FC236}">
                <a16:creationId xmlns:a16="http://schemas.microsoft.com/office/drawing/2014/main" id="{B6AC6A22-3691-F42C-72BD-429807239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8556" b="37875"/>
          <a:stretch/>
        </p:blipFill>
        <p:spPr bwMode="auto">
          <a:xfrm>
            <a:off x="7113037" y="4309979"/>
            <a:ext cx="4319977" cy="245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7650" name="Picture 2" descr="Equisetaceae - an overview | ScienceDirect Topics">
            <a:extLst>
              <a:ext uri="{FF2B5EF4-FFF2-40B4-BE49-F238E27FC236}">
                <a16:creationId xmlns:a16="http://schemas.microsoft.com/office/drawing/2014/main" id="{0E18B113-A2F5-CF0C-F487-B789FD5D7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453" y="188677"/>
            <a:ext cx="5475546" cy="648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orsetail Equisetum Labeled">
            <a:extLst>
              <a:ext uri="{FF2B5EF4-FFF2-40B4-BE49-F238E27FC236}">
                <a16:creationId xmlns:a16="http://schemas.microsoft.com/office/drawing/2014/main" id="{1BE04164-75F5-BDB7-97BF-A6E9C410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27" y="1089617"/>
            <a:ext cx="4631673" cy="557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634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58F4660-7E8B-9EB7-45A3-BB2E98DDB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520FB-C7AA-E877-BFB4-2E3FF091B5F9}"/>
              </a:ext>
            </a:extLst>
          </p:cNvPr>
          <p:cNvSpPr txBox="1"/>
          <p:nvPr/>
        </p:nvSpPr>
        <p:spPr>
          <a:xfrm>
            <a:off x="2030394" y="0"/>
            <a:ext cx="9995210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3500" marR="1192530" indent="450215" algn="just">
              <a:spcAft>
                <a:spcPts val="0"/>
              </a:spcAft>
            </a:pP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			Відділ</a:t>
            </a:r>
            <a:r>
              <a:rPr lang="uk-UA" sz="1800" b="1" kern="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об’єднує</a:t>
            </a:r>
            <a:r>
              <a:rPr lang="uk-UA" sz="1800" b="1" kern="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b="1" kern="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kern="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класи:</a:t>
            </a:r>
            <a:endParaRPr lang="ru-UA" sz="1800" b="1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72161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Гієнієві</a:t>
            </a:r>
            <a:r>
              <a:rPr lang="uk-UA" sz="1800" spc="-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Hyenіopsіda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25552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Клинолистові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Sphenophyllopsіda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249936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Хвощевидні</a:t>
            </a:r>
            <a:r>
              <a:rPr lang="uk-UA" sz="1800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Equіsetopsіda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Hyensopsida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Вимерлі,</a:t>
            </a:r>
            <a:r>
              <a:rPr lang="uk-UA" sz="18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існували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девоні,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ботаніки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згодні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віднесенням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3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3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Сфенофілові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Sphenophyllopsida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3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Викопні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Геологічний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вік: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пізній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девон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пермський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Хвощовидні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Eguisetopsida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поділяють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Хвощові. До першого належать виключно викопні палеозойські форми.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викопні,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поєднувані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один рід</a:t>
            </a:r>
            <a:r>
              <a:rPr lang="uk-UA" sz="1800" spc="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DBC845-226F-689B-2002-24756C0B175C}"/>
              </a:ext>
            </a:extLst>
          </p:cNvPr>
          <p:cNvSpPr txBox="1"/>
          <p:nvPr/>
        </p:nvSpPr>
        <p:spPr>
          <a:xfrm>
            <a:off x="371670" y="3487848"/>
            <a:ext cx="1165393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 хвощеподібні не відіграють значної ролі у природі. Викопні хвощі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важливу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кам’яного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вугілля.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злісними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бур’янами (хвощ польовий). Проте одночасно той же х. польовий є лікарською,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фарбувальною та їстівною рослиною. Раніше в Євразії і Північній Америці вживали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їжу бульби і спороносні стебла хвоща польового після спеціальної обробки.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півночі хвощі можуть бути, наприклад, цінним кормом для оленів Серед хвощів 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отруйних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домашньої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худоби,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болотний.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пов’язане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наявністю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сапонінів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глікозидів й усіх частинах рослини. Ряд хвощів застосовують в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народній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медицині,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польовий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входить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державну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фармакопею.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-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сечогінним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засобом.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Знаходить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застосування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ветеринарії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загоювання</a:t>
            </a:r>
            <a:r>
              <a:rPr lang="uk-UA" sz="1800" spc="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ран).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Завдяки</a:t>
            </a:r>
            <a:r>
              <a:rPr lang="uk-UA" sz="1800" spc="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наявності</a:t>
            </a:r>
            <a:r>
              <a:rPr lang="uk-UA" sz="1800" spc="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кремнезему</a:t>
            </a:r>
            <a:r>
              <a:rPr lang="uk-UA" sz="1800" spc="3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3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подекуди використовується для чищення кухонного посуду, полірування різних дерев’яних 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металевих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виробів тощо.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6F036E2-DCF5-470D-733B-679A50A45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AE737-A70E-F6D3-739A-5900F08A0D21}"/>
              </a:ext>
            </a:extLst>
          </p:cNvPr>
          <p:cNvSpPr txBox="1"/>
          <p:nvPr/>
        </p:nvSpPr>
        <p:spPr>
          <a:xfrm>
            <a:off x="2460948" y="211885"/>
            <a:ext cx="76907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</a:pPr>
            <a:r>
              <a:rPr lang="uk-UA" sz="54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 Мохоподібні</a:t>
            </a:r>
            <a:endParaRPr lang="ru-UA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630FFF-895A-8C78-B55E-FAB37C648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9" y="1135215"/>
            <a:ext cx="7256334" cy="5339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Мхи и лишайники древние представители нашего мира | Огородники">
            <a:extLst>
              <a:ext uri="{FF2B5EF4-FFF2-40B4-BE49-F238E27FC236}">
                <a16:creationId xmlns:a16="http://schemas.microsoft.com/office/drawing/2014/main" id="{AD9C0C00-7E16-DDA0-16F4-0B6C6403C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172" y="4138729"/>
            <a:ext cx="4285448" cy="23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Мхи. Виды, места обитания, фото. Мхи в саду">
            <a:extLst>
              <a:ext uri="{FF2B5EF4-FFF2-40B4-BE49-F238E27FC236}">
                <a16:creationId xmlns:a16="http://schemas.microsoft.com/office/drawing/2014/main" id="{6825159F-2D1F-3682-B01F-26B79C569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8348542" y="1135215"/>
            <a:ext cx="2765020" cy="299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8674" name="Picture 2" descr="Сучасні уявлення про історичний розвиток бактерій, грибів, рослин -  презентація з біології">
            <a:extLst>
              <a:ext uri="{FF2B5EF4-FFF2-40B4-BE49-F238E27FC236}">
                <a16:creationId xmlns:a16="http://schemas.microsoft.com/office/drawing/2014/main" id="{1A309881-C9A9-331A-9880-4D0C429C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577" y="129915"/>
            <a:ext cx="8805182" cy="659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429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BC18C4-5463-7F63-0439-4E01272D3650}"/>
              </a:ext>
            </a:extLst>
          </p:cNvPr>
          <p:cNvSpPr txBox="1"/>
          <p:nvPr/>
        </p:nvSpPr>
        <p:spPr>
          <a:xfrm>
            <a:off x="158619" y="889844"/>
            <a:ext cx="117752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32512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(415-370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млн.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описані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дотепер,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чагарничками,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висотою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десятків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сантиметрів.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гілкувалися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 покриті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повторно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розгалуженими осями.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відміну від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гієнієвих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мали членисті, борознисті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висотою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вузлах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колотівками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6-9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розташовувалися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клиноподібні широкі, цільні або дихотомічно розгалужені вузькі листки. Деякі 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гетерофільні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листки;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вузькі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виконували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функцію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прикріплення,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були, очевидно, рослинами, що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лазять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кінцях гілок розташовувалися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зібрані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Клинолисти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(рід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Shenophyllum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густі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болотистих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лісах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кам'яновугільного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9700" name="Picture 4" descr="Ископаемые хвощевидные (класс гиениопсиды — Hyeniopsida) | это... Что такое  Ископаемые хвощевидные (класс гиениопсиды — Hyeniopsida)?">
            <a:extLst>
              <a:ext uri="{FF2B5EF4-FFF2-40B4-BE49-F238E27FC236}">
                <a16:creationId xmlns:a16="http://schemas.microsoft.com/office/drawing/2014/main" id="{601B9CA1-5EA9-DF3B-498A-84F22DFDC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45"/>
          <a:stretch/>
        </p:blipFill>
        <p:spPr bwMode="auto">
          <a:xfrm>
            <a:off x="2715209" y="3546454"/>
            <a:ext cx="6248205" cy="305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71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1746" name="Picture 2" descr="Отдел хвощевидные (Equisetophyta) - презентация онлайн">
            <a:extLst>
              <a:ext uri="{FF2B5EF4-FFF2-40B4-BE49-F238E27FC236}">
                <a16:creationId xmlns:a16="http://schemas.microsoft.com/office/drawing/2014/main" id="{C445B066-420C-5BB1-82AE-D60639B8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91" y="258451"/>
            <a:ext cx="8466538" cy="63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89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78BCCD-B9D4-8F2D-CF96-F03D2B3F3576}"/>
              </a:ext>
            </a:extLst>
          </p:cNvPr>
          <p:cNvSpPr txBox="1"/>
          <p:nvPr/>
        </p:nvSpPr>
        <p:spPr>
          <a:xfrm>
            <a:off x="410548" y="1134835"/>
            <a:ext cx="1155129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Разом з ними зростали представники збірного роду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Calamіtes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класу хвощові, по зовнішньому вигляду вони нагадували сучасні хвощі збільшені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десятки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могутніми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довгі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горизонтальні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кореневища, від яких відходили вертикальні пагони висотою 8-10 до 20 м і 0,5 м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діаметрі.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рясно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гілкувалися,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членисті,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розташовувалися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мутовчато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 одній колотівці було від 3 до 70 листків, що мали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довжину від 0,5 до 20 см. листи лінійні, цільні з однієї жилкою; на відміну 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 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фотосинтезуючими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мали камбій і наростали в товщину. В умовах вологого 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теплого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палеозою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вегетували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річних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кілець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Усередині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розвивалася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рахунок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руйнування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серцевини.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серцеподібні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промені.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Різноманітні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досягали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довжину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12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колотівок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стерильних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чергуються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спорангіофорами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гігроскопічні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нитки,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завдяки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розсіювалися.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Дослідник цих спор, американський палеоботанік Р. Бакстер описував, що 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млн.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раптом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заворушилися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мікроскопом, корячись швидким рухам своїх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коли Бакстер переніс спори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водного середовища в спиртове. Імовірно, під дією парів спирту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підсохнули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 сталі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скорочуватися,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стимулювали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рух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59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9B9F5-B7BA-F296-C9C7-B7D36A00956B}"/>
              </a:ext>
            </a:extLst>
          </p:cNvPr>
          <p:cNvSpPr txBox="1"/>
          <p:nvPr/>
        </p:nvSpPr>
        <p:spPr>
          <a:xfrm>
            <a:off x="7644973" y="128798"/>
            <a:ext cx="434184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разом з лепідодендронами 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сігілляріями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утворювали густі тропічні ліси,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відігравали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роль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рослинності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кам'яновугільний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утворенні ландшафтів Землі. До кінця палеозою, у пермському періоді, при різкій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зміні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каламіти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швидко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вимирати,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менш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спеціалізовані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пристосувалися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широко поширилися.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22" name="Picture 2" descr="Презентация на тему &quot;Хвощевидные&quot; - скачать бесплатно презентации по  Биологии">
            <a:extLst>
              <a:ext uri="{FF2B5EF4-FFF2-40B4-BE49-F238E27FC236}">
                <a16:creationId xmlns:a16="http://schemas.microsoft.com/office/drawing/2014/main" id="{9E825724-1402-D54D-B8F4-AE71B8116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26015" r="6788" b="6791"/>
          <a:stretch/>
        </p:blipFill>
        <p:spPr bwMode="auto">
          <a:xfrm>
            <a:off x="7772401" y="4208029"/>
            <a:ext cx="4214417" cy="242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Отдел хвощевидные (Equisetophyta) - презентация онлайн">
            <a:extLst>
              <a:ext uri="{FF2B5EF4-FFF2-40B4-BE49-F238E27FC236}">
                <a16:creationId xmlns:a16="http://schemas.microsoft.com/office/drawing/2014/main" id="{CA4C1BA2-792F-A826-1229-5598D4E14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6" y="1013938"/>
            <a:ext cx="7498877" cy="561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549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054F3E-AA17-FB6A-D7D4-FFC71DE42626}"/>
              </a:ext>
            </a:extLst>
          </p:cNvPr>
          <p:cNvSpPr txBox="1"/>
          <p:nvPr/>
        </p:nvSpPr>
        <p:spPr>
          <a:xfrm>
            <a:off x="548951" y="1166842"/>
            <a:ext cx="110940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0215" algn="just">
              <a:tabLst>
                <a:tab pos="26733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Хвощові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Equisetales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Характерна</a:t>
            </a:r>
            <a:r>
              <a:rPr lang="uk-UA" sz="1800" spc="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особливість</a:t>
            </a:r>
            <a:r>
              <a:rPr lang="uk-UA" sz="1800" spc="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моноподіальне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галуження,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мутовчасте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розчленування стебла, у вузлах кільцями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мутовчато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розчленовані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гілочки.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шилоподібні,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розташовані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кільцями.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 характеру надземних пагонів види хвощів можна розбити на 2 групи.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усі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надземні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однотипні: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вічнозелені,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живуть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помірному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кліматі більше одного сезону, тобто перезимовують і розвивають верхівкові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другої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групи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хвощів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двох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типів: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буруваті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зелені,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 вегетативні, зелені. Розвиток спороносних і вегетативних пагонів у видів другої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групи йде по-різному. Наприклад, у хвоща польового спороносні пагони з'являються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першими,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буруваті,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гіллясті,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товстіше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відмирають. У хвоща лісового й хвоща лугового спороносні 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з'являються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весною,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одночасно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Спочатку обидва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блідо-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рожеві,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зеленіють,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функціонує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вегетативний.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прирічкового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спочатку нічим не відрізняються від вегетативних пагонів, потім на них з'являється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60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5602" name="Picture 2" descr="Тема 38. Відділ Хвощеподібні та Плауноподібні — Гипермаркет знаний">
            <a:extLst>
              <a:ext uri="{FF2B5EF4-FFF2-40B4-BE49-F238E27FC236}">
                <a16:creationId xmlns:a16="http://schemas.microsoft.com/office/drawing/2014/main" id="{146C5A1D-ACD1-B573-30DE-7FBC4B34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28" y="1571883"/>
            <a:ext cx="8049502" cy="428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Відділ Хвощеподібні та Плауноподібні. Повні уроки — Гипермаркет знаний">
            <a:extLst>
              <a:ext uri="{FF2B5EF4-FFF2-40B4-BE49-F238E27FC236}">
                <a16:creationId xmlns:a16="http://schemas.microsoft.com/office/drawing/2014/main" id="{31791633-A566-AD75-AC8F-A7CF24AD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" y="1320040"/>
            <a:ext cx="3464766" cy="493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563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A4510-DD90-94E8-F884-14108BE4431B}"/>
              </a:ext>
            </a:extLst>
          </p:cNvPr>
          <p:cNvSpPr txBox="1"/>
          <p:nvPr/>
        </p:nvSpPr>
        <p:spPr>
          <a:xfrm>
            <a:off x="354562" y="1083511"/>
            <a:ext cx="1148287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Розглянемо особливості будови і життєвий цикл хвощів на прикладі 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польового.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Навесні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коричневі,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негіллясті,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соковиті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порожнисті стебла (до 50 см.). На верхівці такого стебла утворюється спороносний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колосок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стробіл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видозмінених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спорангіофорів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мають форму шестикутного щитка з ніжкою в центрі, який 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5-10 мішкоподібних спорангіїв із спорами. Спори хвощів мають своєрідний вигляд.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них є стрічкоподібні вирости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елатери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розширені на кінцях і прикріплені 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екзини в одній точці, дуже гігроскопічні, сприяють розсіюванню спор. Спори 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морфологічно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однакові,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фізіологічно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різноспоровість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понад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200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багатоджгутикових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сперматозоїдів,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жіночому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яйцеклітинами.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93685F-77D6-8F92-576B-0C03B7B487A0}"/>
              </a:ext>
            </a:extLst>
          </p:cNvPr>
          <p:cNvSpPr txBox="1"/>
          <p:nvPr/>
        </p:nvSpPr>
        <p:spPr>
          <a:xfrm>
            <a:off x="270587" y="4073542"/>
            <a:ext cx="11650825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вигляд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зеленої,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багатократно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розсіченої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пластинки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розміром 0,1-0,9 см. Запліднення здійснюється у вологу погоду. Після злиття гамет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гине,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зиготи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дорослу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рослину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спорофіт.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дозрівання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розсіювання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весняні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гинуть,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влітку на цьому ж кореневищі розвиваються світло-зелені пагони вегетативні, які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виконують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функцію фотосинтезу.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чином,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хвоща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польового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представлений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антеридіями 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архегоніями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недовговічне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498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3554" name="Picture 2" descr="Вищі спорові рослини. Відділ Хвощеподібні » Biology/Биология/Біологія">
            <a:extLst>
              <a:ext uri="{FF2B5EF4-FFF2-40B4-BE49-F238E27FC236}">
                <a16:creationId xmlns:a16="http://schemas.microsoft.com/office/drawing/2014/main" id="{717D9236-CA13-18CF-09E5-8BA29C62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51" y="523928"/>
            <a:ext cx="7452438" cy="596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252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026" name="Picture 2" descr="Відділ Папоротеподібні - YouTube">
            <a:extLst>
              <a:ext uri="{FF2B5EF4-FFF2-40B4-BE49-F238E27FC236}">
                <a16:creationId xmlns:a16="http://schemas.microsoft.com/office/drawing/2014/main" id="{9E9A4555-635E-FBD0-5A11-A417D9AE4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3"/>
          <a:stretch/>
        </p:blipFill>
        <p:spPr bwMode="auto">
          <a:xfrm>
            <a:off x="2846070" y="285498"/>
            <a:ext cx="7928610" cy="62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16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EEB422B-1AE2-D3D8-662C-58F0F53F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078" name="Picture 6" descr="Мохоподібні — опис, характеристика, цікаві факти">
            <a:extLst>
              <a:ext uri="{FF2B5EF4-FFF2-40B4-BE49-F238E27FC236}">
                <a16:creationId xmlns:a16="http://schemas.microsoft.com/office/drawing/2014/main" id="{2CB14DFF-63B2-9A61-9710-DD0F38115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96542"/>
            <a:ext cx="97536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35A25D-D425-33C4-564F-7AA10B2E3F08}"/>
              </a:ext>
            </a:extLst>
          </p:cNvPr>
          <p:cNvSpPr txBox="1"/>
          <p:nvPr/>
        </p:nvSpPr>
        <p:spPr>
          <a:xfrm>
            <a:off x="660918" y="1341830"/>
            <a:ext cx="10870164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tabLst>
                <a:tab pos="252095" algn="l"/>
              </a:tabLst>
            </a:pP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b="1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Папоротеподібні.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Третю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лінію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еволюції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пов'язану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рініофітами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становить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Polypodіophyta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Це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крупнолистна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макрофільна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лінія еволюції, представники якої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виявилися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життєздатними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продовжують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домінувати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наш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З'явившись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девоні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палеозойської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досягли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розквіту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мезозої,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 відігравали велику роль у рослинності Землі. Потім палеозойські папороті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вимерли, а мезозойські збереглися, і поступово пристосовуючись до різних умов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середовища, вони досягли великої морфологічної й екологічної різноманітності.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цей час налічується близько 300 родів і 10.000 видів папоротей, що займають серед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спорових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місце.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Розповсюджені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досить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широко,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найбільша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різноманітність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спостерігається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тропічних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рясно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виростають не тільки на ґрунті під деревами, але і як епіфіти на стовбурах і гілках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дерев. Багато тропічних видів представлені деревами, іноді до 25 м висотою й 50 см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діаметрі або довгими ліанами до 30 м довжиною, деякі навпаки мають малюсінькі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розміри. У помірному й холодному кліматі виростають винятково трав'янисті види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 мають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дорзовентральну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симетрію.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19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050" name="Picture 2" descr="Презентація &quot;Папоротеподібні рослини&quot;">
            <a:extLst>
              <a:ext uri="{FF2B5EF4-FFF2-40B4-BE49-F238E27FC236}">
                <a16:creationId xmlns:a16="http://schemas.microsoft.com/office/drawing/2014/main" id="{44B6BDF7-1786-F00D-1EA4-23E97066E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920" y="217169"/>
            <a:ext cx="8564880" cy="64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1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074" name="Picture 2" descr="Презентація &quot;Папоротеподібні рослини&quot;">
            <a:extLst>
              <a:ext uri="{FF2B5EF4-FFF2-40B4-BE49-F238E27FC236}">
                <a16:creationId xmlns:a16="http://schemas.microsoft.com/office/drawing/2014/main" id="{D0569616-E996-16DC-867F-65CF12EE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770" y="165735"/>
            <a:ext cx="8702040" cy="65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912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BDE59F8-30C5-9AE5-D1E7-A184DA017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uk-UA" altLang="ru-UA"/>
            </a:br>
            <a:r>
              <a:rPr lang="en-US" altLang="ru-UA"/>
              <a:t> </a:t>
            </a:r>
            <a:endParaRPr lang="ru-RU" altLang="ru-UA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F344FDE-5B9E-3876-F67C-F8E0D7A6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31F13F-923B-205D-BE72-EA90A3472305}"/>
              </a:ext>
            </a:extLst>
          </p:cNvPr>
          <p:cNvSpPr txBox="1"/>
          <p:nvPr/>
        </p:nvSpPr>
        <p:spPr>
          <a:xfrm>
            <a:off x="2099387" y="225980"/>
            <a:ext cx="991688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Прямостояче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деревоподібних папоротей,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 несе на верхівці крону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стовбуром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його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основи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численне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повітряне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коріння,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надає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стовбурові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стійкість.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витке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повзуче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</a:t>
            </a:r>
            <a:r>
              <a:rPr lang="uk-UA" sz="1800" u="sng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sng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 може бути з усіх боків покрите коріннями й листками й тоді воно буде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радіальним;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якщо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коріння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утворилося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нижній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стороні,</a:t>
            </a:r>
            <a:r>
              <a:rPr lang="uk-UA" sz="1800" spc="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верхній то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буде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мати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дорзовентральну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наростають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верхівкою,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вказує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стеблове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походження.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поверхні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кількості, рідше вони поодинокі, частіше спорангії зібрані в купки - соруси, одягнуті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покривалом,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індузієм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 зростатися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звані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містяться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спеціальних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утворах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спорокарпіях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  <a:tabLst>
                <a:tab pos="1369695" algn="l"/>
                <a:tab pos="2018665" algn="l"/>
                <a:tab pos="2746375" algn="l"/>
                <a:tab pos="3227705" algn="l"/>
                <a:tab pos="4491355" algn="l"/>
                <a:tab pos="5478145" algn="l"/>
                <a:tab pos="6372860" algn="l"/>
              </a:tabLst>
            </a:pP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 descr="Папоротеподібні — Вікіпедія">
            <a:extLst>
              <a:ext uri="{FF2B5EF4-FFF2-40B4-BE49-F238E27FC236}">
                <a16:creationId xmlns:a16="http://schemas.microsoft.com/office/drawing/2014/main" id="{57678A00-F9F7-A120-5C34-3FBC7AC4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846" y="3899452"/>
            <a:ext cx="4453074" cy="273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Дистанційний курс - Ботаніка: &quot;Папоротеподібні&quot;">
            <a:extLst>
              <a:ext uri="{FF2B5EF4-FFF2-40B4-BE49-F238E27FC236}">
                <a16:creationId xmlns:a16="http://schemas.microsoft.com/office/drawing/2014/main" id="{F8E7AD39-1599-EC12-0D38-BB029ACC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830" y="3653067"/>
            <a:ext cx="4840800" cy="297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170E7F-B8D7-E71B-3543-AAFE47343811}"/>
              </a:ext>
            </a:extLst>
          </p:cNvPr>
          <p:cNvSpPr txBox="1"/>
          <p:nvPr/>
        </p:nvSpPr>
        <p:spPr>
          <a:xfrm>
            <a:off x="5094513" y="187272"/>
            <a:ext cx="6848671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виникають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спороносних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(спорофілах).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можуть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утворюватись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групи клітин листка, як епідермальних, так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субепідермальних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 такому випадку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багатошарова.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притаманні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давнім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папоротям.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однієї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поверхневої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одношарову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будова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властива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сучасних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папоротей. Зрілі спорангії відкриваються при допомозі спеціальних пристосувань,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 розвиваються на їх стінках (кільця різної будови, групи клітин з нерівномірно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потовщеними стінками).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більшості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домінуючим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поколінням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спорофіт, який ми перш за все спостерігаємо. Майже у всіх папоротей спорофіт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багаторічний, лише у небагатьох спеціалізованих форм – однорічний (наприклад: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цератоптерис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це водні або болотні папороті). Спорофіт папоротеподібних має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корені. Немає їх у деяких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гіменофілових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у роду сальвінія, внаслідок редукції.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додаткові,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іноді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Папоротеподібні_6 клас - Жабіна Людмила | Library | Formative">
            <a:extLst>
              <a:ext uri="{FF2B5EF4-FFF2-40B4-BE49-F238E27FC236}">
                <a16:creationId xmlns:a16="http://schemas.microsoft.com/office/drawing/2014/main" id="{FBA5CC48-656A-6577-6B77-DC791ACEA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3" y="3121090"/>
            <a:ext cx="4640425" cy="34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626B349-805F-DCD4-D117-4306B2D6A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62" y="934221"/>
            <a:ext cx="2967028" cy="203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415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841390-292B-72B6-5065-59CAD3B7EC83}"/>
              </a:ext>
            </a:extLst>
          </p:cNvPr>
          <p:cNvSpPr txBox="1"/>
          <p:nvPr/>
        </p:nvSpPr>
        <p:spPr>
          <a:xfrm>
            <a:off x="223935" y="1028343"/>
            <a:ext cx="11775232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утворили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запаси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кам’яного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вугілля. Сучасні папороті беруть участь в утворенні ландшафтів. Утворюють значну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органічну масу. Багато сучасних видів культивують як оранжерейні, кімнатні 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садово-паркові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декоративні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адіант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венерин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волос,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нефролепіс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птеріс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аспленій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страусове перо). Молоді листки деяких видів уживають в їжу в свіжому,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солоному та маринованому вигляді (орляк звичайний).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Тропічну водну папороть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азолу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використовують як азотне добриво на рисових полях. Із кореневища щитника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чоловічого отримували ліки проти паразитичних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червів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оселяються в організмі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людини і тварин. Крім того, відвари та настоянки з листків щитника чоловічого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знеболювальний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протизапальний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засіб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загоювання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 Папоротеподібні підрозділяють на 7 класів, з них 4 класи - викопні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нині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живучі.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Будова папоротеподібних - Dovidka.biz.ua">
            <a:extLst>
              <a:ext uri="{FF2B5EF4-FFF2-40B4-BE49-F238E27FC236}">
                <a16:creationId xmlns:a16="http://schemas.microsoft.com/office/drawing/2014/main" id="{B5456C0F-0DF4-8686-FE2E-B39A54BD2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945" y="4163584"/>
            <a:ext cx="3634586" cy="254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586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3335B-ED6F-F4C7-7DFC-3FCDBAA6EA95}"/>
              </a:ext>
            </a:extLst>
          </p:cNvPr>
          <p:cNvSpPr txBox="1"/>
          <p:nvPr/>
        </p:nvSpPr>
        <p:spPr>
          <a:xfrm>
            <a:off x="2057400" y="0"/>
            <a:ext cx="952982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викопних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Аневрофітопсіди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Aneurophytopsіda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Птілофітон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Ptіlophyton</a:t>
            </a:r>
            <a:r>
              <a:rPr lang="uk-UA" sz="1800" i="1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Protopterіdіum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Археоптерідопсіди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Archaeopterіdopsіda</a:t>
            </a:r>
            <a:r>
              <a:rPr lang="uk-UA" sz="1800" spc="-3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Археоптерис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Archaeopteris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Кладоксилопсіди</a:t>
            </a:r>
            <a:r>
              <a:rPr lang="uk-UA" sz="1800" spc="-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Cladoxylopsіda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Кладоксилон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Cladoxylon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Зігоптеридиопсіди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Zygopterіdіopsіda</a:t>
            </a:r>
            <a:r>
              <a:rPr lang="uk-UA" sz="1800" i="1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Зігоптерис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Zygopterіs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 Викопні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Папоротеподібні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трав'янистими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й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деревними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рослинами,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які</a:t>
            </a:r>
            <a:r>
              <a:rPr lang="uk-UA" sz="1800" spc="1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дуже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відрізнялися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 descr="НАСІННІ ПАПОРОТІ – Станіславівський Натураліст">
            <a:extLst>
              <a:ext uri="{FF2B5EF4-FFF2-40B4-BE49-F238E27FC236}">
                <a16:creationId xmlns:a16="http://schemas.microsoft.com/office/drawing/2014/main" id="{80E37FE0-40DF-6350-DEFA-03E14B50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6" y="3027096"/>
            <a:ext cx="4944894" cy="33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евонское вымирание | Пикабу">
            <a:extLst>
              <a:ext uri="{FF2B5EF4-FFF2-40B4-BE49-F238E27FC236}">
                <a16:creationId xmlns:a16="http://schemas.microsoft.com/office/drawing/2014/main" id="{EC56F0D4-A5EF-CD27-E42C-DB832930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00" y="3027096"/>
            <a:ext cx="6060557" cy="339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231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7FBD04-F1B5-EE2D-9594-478250CD2411}"/>
              </a:ext>
            </a:extLst>
          </p:cNvPr>
          <p:cNvSpPr txBox="1"/>
          <p:nvPr/>
        </p:nvSpPr>
        <p:spPr>
          <a:xfrm>
            <a:off x="2051180" y="144539"/>
            <a:ext cx="100319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Аневрофітопсіди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Дуже прадавня група рослин, геологічна природа якої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відома з кінця раннього до середини пізнього девону (400-375 мільйонів років тому).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справжніх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"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плоскогілки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".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Спорангии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верхівкові,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поодинокі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 зібрані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пучки.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Picture 2" descr="Окаменелости растений - презентация онлайн">
            <a:extLst>
              <a:ext uri="{FF2B5EF4-FFF2-40B4-BE49-F238E27FC236}">
                <a16:creationId xmlns:a16="http://schemas.microsoft.com/office/drawing/2014/main" id="{15E0CEA0-15F4-78BA-0AB2-DE69ABEBC1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98"/>
          <a:stretch/>
        </p:blipFill>
        <p:spPr bwMode="auto">
          <a:xfrm>
            <a:off x="2205990" y="1418720"/>
            <a:ext cx="8835390" cy="529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0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464A6-0926-CBCE-7DFE-72D37A76A27A}"/>
              </a:ext>
            </a:extLst>
          </p:cNvPr>
          <p:cNvSpPr txBox="1"/>
          <p:nvPr/>
        </p:nvSpPr>
        <p:spPr>
          <a:xfrm>
            <a:off x="2046230" y="229403"/>
            <a:ext cx="100742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Археоптерідопсіди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відомі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відкладень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кінця середнього девону (390-360 млн.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тому).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справжні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цільною,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вильчасто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пальчасто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перисторозсіченою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пластинкою. Спорангії великі, розташовані одно- або дворядно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окремих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перисторозсічених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спорофілах,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чергувалися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стерильними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листками. Відома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різноспоровість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Археоптерис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вимерла деревоподібна рослина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папоротевидним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листками. Він розмножувався, мабуть, </a:t>
            </a:r>
            <a:r>
              <a:rPr lang="uk-UA" sz="1800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Скам'янілі рештки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виявлені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відкладеннях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пізнього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девону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раннього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кам'яновугільного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періодів.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 descr="Окаменелости растений презентация, доклад">
            <a:extLst>
              <a:ext uri="{FF2B5EF4-FFF2-40B4-BE49-F238E27FC236}">
                <a16:creationId xmlns:a16="http://schemas.microsoft.com/office/drawing/2014/main" id="{9685CBDB-2A6B-F5D9-EF03-72A67F48C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1"/>
          <a:stretch/>
        </p:blipFill>
        <p:spPr bwMode="auto">
          <a:xfrm>
            <a:off x="3570923" y="2349767"/>
            <a:ext cx="7184707" cy="42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127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BE62B58-5393-BD15-B4AB-A91961B93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D36860-CC01-2FC6-5E78-8CE83523C6EB}"/>
              </a:ext>
            </a:extLst>
          </p:cNvPr>
          <p:cNvSpPr txBox="1"/>
          <p:nvPr/>
        </p:nvSpPr>
        <p:spPr>
          <a:xfrm>
            <a:off x="2080727" y="148393"/>
            <a:ext cx="99930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Кладоксилопсіди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Cladoxylopsida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— вимерлий клас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папоротеподібних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рослин.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Існував з кінця раннього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девону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раннього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карбону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Походять від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псилофітів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очевидно, це була сліпа гілка еволюції. Це були невеликі рослини заввишки до 2 м,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кладоксилон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u="none" strike="noStrike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Wattieza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сягали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якихось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спеціальних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пристосувань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розкривання.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Провідна система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актиностела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Листки дихотомічно розгалужені.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Кладоксилопсіди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u="none" strike="noStrike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камбію</a:t>
            </a:r>
            <a:r>
              <a:rPr lang="uk-UA" sz="1800" u="none" strike="noStrike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і,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наслідок,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утворювали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вторинної</a:t>
            </a:r>
            <a:r>
              <a:rPr lang="uk-UA" sz="1800" spc="-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деревини.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Picture 2" descr="Los árboles más antiguos del planeta eran más complejos de lo que se  pensaba - Infobae">
            <a:extLst>
              <a:ext uri="{FF2B5EF4-FFF2-40B4-BE49-F238E27FC236}">
                <a16:creationId xmlns:a16="http://schemas.microsoft.com/office/drawing/2014/main" id="{783D4D1C-BBCB-C0A3-E77C-296070568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580" y="2261729"/>
            <a:ext cx="7928610" cy="445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ow the first trees grew so tall with hollow cores – new research">
            <a:extLst>
              <a:ext uri="{FF2B5EF4-FFF2-40B4-BE49-F238E27FC236}">
                <a16:creationId xmlns:a16="http://schemas.microsoft.com/office/drawing/2014/main" id="{F900FDD5-58DA-7091-4393-EF0B88B89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" y="3120587"/>
            <a:ext cx="3190240" cy="35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841390-292B-72B6-5065-59CAD3B7EC83}"/>
              </a:ext>
            </a:extLst>
          </p:cNvPr>
          <p:cNvSpPr txBox="1"/>
          <p:nvPr/>
        </p:nvSpPr>
        <p:spPr>
          <a:xfrm>
            <a:off x="223935" y="1028343"/>
            <a:ext cx="117752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земній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кулі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цей</a:t>
            </a:r>
            <a:r>
              <a:rPr lang="uk-UA" sz="1800" spc="1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відділ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об'єднує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35</a:t>
            </a:r>
            <a:r>
              <a:rPr lang="uk-UA" sz="1800" spc="2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тисяч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рослин,</a:t>
            </a:r>
            <a:r>
              <a:rPr lang="uk-UA" sz="1800" spc="1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зокрема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Україні</a:t>
            </a:r>
            <a:r>
              <a:rPr lang="uk-UA" sz="1800" spc="2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600.</a:t>
            </a:r>
            <a:r>
              <a:rPr lang="uk-UA" sz="1800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мохоподібних</a:t>
            </a:r>
            <a:r>
              <a:rPr lang="uk-UA" sz="1800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27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2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 розміри від міліметра до декількох сантиметрів. Найбільших розмірів сягає водяний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фонтіналіс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до 60 см, а також деякі мохи-епіфіти, які поселяються на поверхні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мохоподібних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холодному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кліматі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півкуль.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Ростуть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ґрунті,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піску,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стовбурах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дерев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(епіфіти),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болотах, є серед них і водяні рослини. Зустрічаються мохоподібні навіть у сухих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степах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пустелях,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чимало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тропіках.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Можемо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побачити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вздовж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асфальтових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доріжок,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дахах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фундаментах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будинків,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але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царством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мохів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уважають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тундру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високогір'я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тропіків.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901E8-39D2-EA14-0D39-8689EDEFE928}"/>
              </a:ext>
            </a:extLst>
          </p:cNvPr>
          <p:cNvSpPr txBox="1"/>
          <p:nvPr/>
        </p:nvSpPr>
        <p:spPr>
          <a:xfrm>
            <a:off x="350675" y="3707788"/>
            <a:ext cx="11490649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Україні, з понад 70 видів маршанції, поширений один вид - маршанція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звичайна. Вона часто зустрічається на сирих і болотистих місцях, вогких скелях.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Поширена по всій лісовій зоні. Це невеличка сланка дводомна рослина, 2-10 см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завдовжки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1-2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завширшки,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темно-зеленим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(зверху),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розгалуженим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пластинчастим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таломом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Верхня частина слані має дрібний сітчастий рисунок. В центрі кожної ділянки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виділяється блискуча пляма з темною крапкою в середині – продих з продиховою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щілиною.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слані також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можна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бачити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виводкові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кошики,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 вигляд невеликих келихоподібних виростів. На їх дні утворюються виводкові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тільця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таллідії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на мініатюрних ніжках. Піж час дощу їх змиває вода, і, потрапивши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вогку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землю,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 проростають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слань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маршанції.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737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DBF9CA-014D-35FA-0AFF-16165CFE0142}"/>
              </a:ext>
            </a:extLst>
          </p:cNvPr>
          <p:cNvSpPr txBox="1"/>
          <p:nvPr/>
        </p:nvSpPr>
        <p:spPr>
          <a:xfrm>
            <a:off x="2039725" y="140539"/>
            <a:ext cx="99160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Зігоптеридиопсіди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більш просунута група. Відомі з пізнього девону до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пермі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хоча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розквіт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їх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карбоні.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гілка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ставала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"листком",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продовжувала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зростати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досить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розкривалися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верхівковою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поздовжньою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тріщиною.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Розташовувались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поодиноко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утворювали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примітивні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верхівкові соруси. Зазвичай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6" name="Picture 2" descr="Stephanie Tarvin (@SETarvin) / Twitter">
            <a:extLst>
              <a:ext uri="{FF2B5EF4-FFF2-40B4-BE49-F238E27FC236}">
                <a16:creationId xmlns:a16="http://schemas.microsoft.com/office/drawing/2014/main" id="{6F02A85B-EAAF-2962-9B61-BD170619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209" y="1872005"/>
            <a:ext cx="6755571" cy="47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zygopteris - 3D model by primal.cgi (@primal.cgi) [ccb6ed2]">
            <a:extLst>
              <a:ext uri="{FF2B5EF4-FFF2-40B4-BE49-F238E27FC236}">
                <a16:creationId xmlns:a16="http://schemas.microsoft.com/office/drawing/2014/main" id="{03F9731B-A918-94D8-56A7-B50100397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r="22100"/>
          <a:stretch/>
        </p:blipFill>
        <p:spPr bwMode="auto">
          <a:xfrm>
            <a:off x="236220" y="1873323"/>
            <a:ext cx="4735830" cy="472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807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0567E4-B52B-EB9E-4383-0D3E09E95C8A}"/>
              </a:ext>
            </a:extLst>
          </p:cNvPr>
          <p:cNvSpPr txBox="1"/>
          <p:nvPr/>
        </p:nvSpPr>
        <p:spPr>
          <a:xfrm>
            <a:off x="2515766" y="727988"/>
            <a:ext cx="60975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Вужачкові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Ophіoglossopsіda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Мараттиеві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Marattіopsіda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Полиподиопсіди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Polypodіopsіda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ECEF0F-B22B-2479-BD70-C2B7514288A3}"/>
              </a:ext>
            </a:extLst>
          </p:cNvPr>
          <p:cNvSpPr txBox="1"/>
          <p:nvPr/>
        </p:nvSpPr>
        <p:spPr>
          <a:xfrm>
            <a:off x="2115716" y="194584"/>
            <a:ext cx="6897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tabLst>
                <a:tab pos="25209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сучасних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відносять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наступні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класи: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Вищі спорові рослини | Тест з біології – «На Урок»">
            <a:extLst>
              <a:ext uri="{FF2B5EF4-FFF2-40B4-BE49-F238E27FC236}">
                <a16:creationId xmlns:a16="http://schemas.microsoft.com/office/drawing/2014/main" id="{9F0D58D4-9F3F-0E95-4009-8264E597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78" y="1862908"/>
            <a:ext cx="3665220" cy="488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Червона книга України. Гронянка півмісяцева (ключ-трава) Botrychium lunaria  (L.) Sw.">
            <a:extLst>
              <a:ext uri="{FF2B5EF4-FFF2-40B4-BE49-F238E27FC236}">
                <a16:creationId xmlns:a16="http://schemas.microsoft.com/office/drawing/2014/main" id="{616A928E-08C6-A686-4B26-1E868650C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67" y="1862908"/>
            <a:ext cx="6137888" cy="488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285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7A6DFA-61C5-9AD9-E2BB-89044FADB6C8}"/>
              </a:ext>
            </a:extLst>
          </p:cNvPr>
          <p:cNvSpPr txBox="1"/>
          <p:nvPr/>
        </p:nvSpPr>
        <p:spPr>
          <a:xfrm>
            <a:off x="279918" y="1416784"/>
            <a:ext cx="1136468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Офіоглосопсіди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вужачкові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Ophioglossopsida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походять,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очевидно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аневрофітопсид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Невеликі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 рослини, звичайно наземні, рідше епіфіти. Спорофіти більш або менш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м’ясисті,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позбавлені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механічних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тканин.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частіше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коротке,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просте.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Характерна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диморфність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 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багатошарову стінку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ознака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примітивності,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кільця,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сорусів.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двостатеві,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м’ясисті,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мікоризні,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дихотомічно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неправильно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розгалужені.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класу належить лише один порядок – Вужачкові 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Ophioglossales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 однією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родиною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Ophioglossасеае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 включає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254635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Вужачка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Ophioglossum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що об’єднує близько 45 видів, поширених майже по всій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земній кулі, особливо в тропіках; у нашій флорі є тільки один вид – в. звичайна 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O.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vulgatum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30353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Гронянка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Botrychium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складається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36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властивих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смузі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північної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півкулі;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України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відомі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чотири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яких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найчастіше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трапляється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virginianum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ключ-трава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B.</a:t>
            </a:r>
            <a:r>
              <a:rPr lang="uk-UA" sz="1800" i="1" spc="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lunaria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25463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Гельмінтостахіс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Helmintostachys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з одним видом, що росте в лісах тропічної Азії 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Австралії.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 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864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6386" name="Picture 2" descr="Plants of the adder's tongue fern Ophioglossum vulgatum L., showing... |  Download Scientific Diagram">
            <a:extLst>
              <a:ext uri="{FF2B5EF4-FFF2-40B4-BE49-F238E27FC236}">
                <a16:creationId xmlns:a16="http://schemas.microsoft.com/office/drawing/2014/main" id="{C4644710-D1EE-E2F2-0259-93A07A776F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4" r="14438"/>
          <a:stretch/>
        </p:blipFill>
        <p:spPr bwMode="auto">
          <a:xfrm>
            <a:off x="167177" y="1570375"/>
            <a:ext cx="3521160" cy="498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Botrychium lunaria (Moonwort) - The Alpine Flora of Zermatt, Switzerland">
            <a:extLst>
              <a:ext uri="{FF2B5EF4-FFF2-40B4-BE49-F238E27FC236}">
                <a16:creationId xmlns:a16="http://schemas.microsoft.com/office/drawing/2014/main" id="{AAA7090A-84D4-3E04-7A23-B2753AE9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11" y="1520190"/>
            <a:ext cx="3773618" cy="50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elminthostachys zeylanica - Wikipedia">
            <a:extLst>
              <a:ext uri="{FF2B5EF4-FFF2-40B4-BE49-F238E27FC236}">
                <a16:creationId xmlns:a16="http://schemas.microsoft.com/office/drawing/2014/main" id="{1707AC98-71AB-655A-3A48-E0411D3E7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23" y="1520190"/>
            <a:ext cx="4104391" cy="50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774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8BD399-7E95-92FB-04C6-68F4CD324496}"/>
              </a:ext>
            </a:extLst>
          </p:cNvPr>
          <p:cNvSpPr txBox="1"/>
          <p:nvPr/>
        </p:nvSpPr>
        <p:spPr>
          <a:xfrm>
            <a:off x="609314" y="1076772"/>
            <a:ext cx="10748866" cy="5186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Маратиопсіди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Marattiopsida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імовірно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зигоптеридопсид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досить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великих.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являють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собою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дорзовентральні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кореневища або товсті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бульбоподібні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стовбури. В стеблах, як і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інших вегетативних органах, наявні великі лізигенні слизові ходи, що є однією 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особливостей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маратиопсід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закручені.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рослини. Сучасні представники зустрічаються тільки в тропіках, часто вирощують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оранжереях.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досить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багатошарову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стінку.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вздовж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жилок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соруси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або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синангії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Індузія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немає.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 класу входить один 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Маратієві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Marattiales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який включає одну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сучасну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Marattiaceae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Налічує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 родів,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200 видів.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Angiopteris</a:t>
            </a:r>
            <a:r>
              <a:rPr lang="uk-UA" sz="1800" i="1" spc="2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2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100</a:t>
            </a:r>
            <a:r>
              <a:rPr lang="uk-UA" sz="18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видів,</a:t>
            </a:r>
            <a:r>
              <a:rPr lang="uk-UA" sz="1800" spc="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властивих</a:t>
            </a:r>
            <a:r>
              <a:rPr lang="uk-UA" sz="1800" spc="2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переважно</a:t>
            </a:r>
            <a:r>
              <a:rPr lang="uk-UA" sz="18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тропічній</a:t>
            </a:r>
            <a:r>
              <a:rPr lang="uk-UA" sz="1800" spc="2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Південно-Східної Азії,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Австралії і Полінезії.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1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Marattiа</a:t>
            </a:r>
            <a:r>
              <a:rPr lang="uk-UA" sz="1800" i="1" spc="1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налічує</a:t>
            </a:r>
            <a:r>
              <a:rPr lang="uk-UA" sz="1800" spc="1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близько</a:t>
            </a:r>
            <a:r>
              <a:rPr lang="uk-UA" sz="1800" spc="1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60</a:t>
            </a:r>
            <a:r>
              <a:rPr lang="uk-UA" sz="1800" spc="1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видів,</a:t>
            </a:r>
            <a:r>
              <a:rPr lang="uk-UA" sz="1800" spc="16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поширених</a:t>
            </a:r>
            <a:r>
              <a:rPr lang="uk-UA" sz="1800" spc="1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вологих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тропічних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лісах</a:t>
            </a:r>
            <a:r>
              <a:rPr lang="uk-UA" sz="1800" spc="1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обох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півкуль.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1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Danaea</a:t>
            </a:r>
            <a:r>
              <a:rPr lang="uk-UA" sz="1800" i="1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32</a:t>
            </a:r>
            <a:r>
              <a:rPr lang="uk-UA" sz="1800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види,</a:t>
            </a:r>
            <a:r>
              <a:rPr lang="uk-UA" sz="1800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властивих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флорі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тропічної</a:t>
            </a:r>
            <a:r>
              <a:rPr lang="uk-UA" sz="1800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Америки.</a:t>
            </a:r>
            <a:r>
              <a:rPr lang="uk-UA" sz="1800" spc="1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Інші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</a:t>
            </a:r>
            <a:r>
              <a:rPr lang="uk-UA" sz="1800" spc="1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налічують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всього 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кілька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231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ngiopteris - Wikipedia">
            <a:extLst>
              <a:ext uri="{FF2B5EF4-FFF2-40B4-BE49-F238E27FC236}">
                <a16:creationId xmlns:a16="http://schemas.microsoft.com/office/drawing/2014/main" id="{187F59F3-2388-E538-AD2E-8CA805B48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7" r="-2" b="4467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anaea crispa Endrés &amp; Rchb.f. | Plants of the World Online | Kew Science">
            <a:extLst>
              <a:ext uri="{FF2B5EF4-FFF2-40B4-BE49-F238E27FC236}">
                <a16:creationId xmlns:a16="http://schemas.microsoft.com/office/drawing/2014/main" id="{35EF82CB-5372-46FC-9395-E28F50B8D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8" r="-2" b="5542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Чёрный папоротник - Велес Центр">
            <a:extLst>
              <a:ext uri="{FF2B5EF4-FFF2-40B4-BE49-F238E27FC236}">
                <a16:creationId xmlns:a16="http://schemas.microsoft.com/office/drawing/2014/main" id="{5B8DE092-8727-C4F7-9EF7-139732614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r="-1" b="5394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669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531A15-FC47-B2DF-1F9F-FADD00E328C4}"/>
              </a:ext>
            </a:extLst>
          </p:cNvPr>
          <p:cNvSpPr txBox="1"/>
          <p:nvPr/>
        </p:nvSpPr>
        <p:spPr>
          <a:xfrm>
            <a:off x="2227685" y="168530"/>
            <a:ext cx="6097554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Polypodіopsіda</a:t>
            </a:r>
            <a:r>
              <a:rPr lang="uk-UA" sz="1800" spc="3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ділиться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3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підкласи: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Поліподіїди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Polypodііdae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Марсилеїди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Marsіleіdae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SzPts val="1400"/>
              <a:buFont typeface="Times New Roman" panose="02020603050405020304" pitchFamily="18" charset="0"/>
              <a:buAutoNum type="arabicPeriod"/>
              <a:tabLst>
                <a:tab pos="519430" algn="l"/>
                <a:tab pos="520065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Сальвініїди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Salvіnііdae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A0427-03A8-B6F4-FD82-F20BC1528B3F}"/>
              </a:ext>
            </a:extLst>
          </p:cNvPr>
          <p:cNvSpPr txBox="1"/>
          <p:nvPr/>
        </p:nvSpPr>
        <p:spPr>
          <a:xfrm>
            <a:off x="1632856" y="2642208"/>
            <a:ext cx="10403633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Поліподіопсиди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наймолодша,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найрізноманітніша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найчисельніша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папоротеподібних, що налічує 270 родів, біля 10 000 видів. Імовірно походять 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зігоптеридопсід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помірної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багаторічні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розсіченими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(іноді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цілісними)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відходять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підземного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видозміненого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пагона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— кореневища. У ґрунт від кореневища відходять додаткові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Провідні елементи стебла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драбинчасті трахеїди, нерідко є судини. 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дуже різноманітні, як за розмірами (від декількох мм до 30 м) так і за формою,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жилкуванням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щільністю.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равликоподібно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закручені,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наростає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процесі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розкручується.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виглядають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нижньому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листкової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пластинки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розміщені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бурі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горбочки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купки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укритих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покривальцем.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дозріванні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лопаються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кільцю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(своєрідний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утвір,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допомагає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розсіюванню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розсіюються.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сприятливих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умовах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виростає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(заросток).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8" descr="Разновидности папоротников - TheFlowers">
            <a:extLst>
              <a:ext uri="{FF2B5EF4-FFF2-40B4-BE49-F238E27FC236}">
                <a16:creationId xmlns:a16="http://schemas.microsoft.com/office/drawing/2014/main" id="{3EF6F6DE-8008-BDCD-78C4-39036138E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56" y="168530"/>
            <a:ext cx="3797558" cy="22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887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51B9EC4-B21E-56A7-AC00-238686A40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24F825-71F0-52DF-3394-43658A64BBC0}"/>
              </a:ext>
            </a:extLst>
          </p:cNvPr>
          <p:cNvSpPr txBox="1"/>
          <p:nvPr/>
        </p:nvSpPr>
        <p:spPr>
          <a:xfrm>
            <a:off x="6928839" y="297373"/>
            <a:ext cx="5066366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різноспорові папороті.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мають однодомні зелені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 фіти різної форми, різноспорові — дводомні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 різноспорових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спостерігається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значне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спрощення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(редукція)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заростків,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особливо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чоловічих,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мікроскопічні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розміри.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втрачають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здатність до самостійного життя і живлення. У лісової рослини щитника чоловічого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однодомний,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серцеподібної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ризоїдами,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жіночі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органи,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запліднення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обов’язково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потрібна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заплідненої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яйцеклітини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(зиготи)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нову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зелену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рослину —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 лісах України зустрічається ще папороть-орляк,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безщитник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жіночий тощо, 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річках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—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водяна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папороть-сальвінія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плавуча.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554" name="Picture 2" descr="Безщитник жіночий — Вікіпедія">
            <a:extLst>
              <a:ext uri="{FF2B5EF4-FFF2-40B4-BE49-F238E27FC236}">
                <a16:creationId xmlns:a16="http://schemas.microsoft.com/office/drawing/2014/main" id="{57634138-3BB2-4E0F-4E62-C3776C94C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2" y="1618238"/>
            <a:ext cx="3123803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Щитник чоловічий — Вікіпедія">
            <a:extLst>
              <a:ext uri="{FF2B5EF4-FFF2-40B4-BE49-F238E27FC236}">
                <a16:creationId xmlns:a16="http://schemas.microsoft.com/office/drawing/2014/main" id="{37C29962-C71C-CA55-8A35-A689E576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4" y="1618239"/>
            <a:ext cx="3287199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3465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9458" name="Picture 2" descr="Презентація на тему: &quot;Папороті. Хвощі. Плауни&quot;">
            <a:extLst>
              <a:ext uri="{FF2B5EF4-FFF2-40B4-BE49-F238E27FC236}">
                <a16:creationId xmlns:a16="http://schemas.microsoft.com/office/drawing/2014/main" id="{75B71007-2258-3BFB-DDB7-01B007795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10" y="272891"/>
            <a:ext cx="8416290" cy="631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9726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E585A30-3C13-9F3B-FA97-E00DF8376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CDB65A-0462-FB32-9CD0-63C2B29AC9E1}"/>
              </a:ext>
            </a:extLst>
          </p:cNvPr>
          <p:cNvSpPr txBox="1"/>
          <p:nvPr/>
        </p:nvSpPr>
        <p:spPr>
          <a:xfrm>
            <a:off x="371669" y="1297470"/>
            <a:ext cx="1144866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Чоловіча папороть (щитник чоловічий) -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Dryopterus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filix-mas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Багаторічна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трав’яниста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розвинуте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кореневище.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прикореневі,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великі,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двічіперисторозсічені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називаються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вайями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молодому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віці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спірально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закручені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спіраль,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ростуть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вважаються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гомологами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стебла.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Розмножується папороть вегетативно, безстатево (спорами) і статевим способом.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другій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половині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літа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нижній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стороні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листка</a:t>
            </a:r>
            <a:r>
              <a:rPr lang="uk-UA" sz="1800" spc="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спорангії.</a:t>
            </a:r>
            <a:r>
              <a:rPr lang="uk-UA" sz="1800" spc="9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Вони</a:t>
            </a:r>
            <a:r>
              <a:rPr lang="uk-UA" sz="1800" spc="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зібрані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соруси. В спорангіях дозрівають спори;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висипаються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розносяться вітром. Під час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 спор відбувається редукційний поділ. Спора має дві оболонки екзину 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інтину.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сприятливих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умовах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двостатевий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(заросток),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округло-серцевидну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форму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(площею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1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см</a:t>
            </a:r>
            <a:r>
              <a:rPr lang="uk-UA" sz="1800" baseline="30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2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Кріпиться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субстрату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ризоїдами.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нижній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стороні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тут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(всередині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(ближче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краю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виїмкою). Розкриваються антеридії під час дощу або рясної роси; сперматозоїди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штопороподібно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закручені з пучком джгутиків на передньому кінці проникають 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архегоній і запліднюють яйцеклітину. Запліднена яйцеклітина проростає в 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який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утворення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кореня</a:t>
            </a:r>
            <a:r>
              <a:rPr lang="uk-UA" sz="1800" spc="3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2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асимілюючих</a:t>
            </a:r>
            <a:r>
              <a:rPr lang="uk-UA" sz="1800" spc="2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органів,</a:t>
            </a:r>
            <a:r>
              <a:rPr lang="uk-UA" sz="1800" spc="2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живиться</a:t>
            </a:r>
            <a:r>
              <a:rPr lang="uk-UA" sz="1800" spc="27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</a:t>
            </a:r>
            <a:r>
              <a:rPr lang="uk-UA" sz="1800" spc="28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рахунок</a:t>
            </a:r>
            <a:r>
              <a:rPr lang="uk-UA" sz="1800" spc="26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пізніше заросток відмирає. Отже, в циклі розвитку переважає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недовговічний.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48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104" name="Picture 8" descr="Відділ Мохоподібні - презентация онлайн">
            <a:extLst>
              <a:ext uri="{FF2B5EF4-FFF2-40B4-BE49-F238E27FC236}">
                <a16:creationId xmlns:a16="http://schemas.microsoft.com/office/drawing/2014/main" id="{BCD4E2A0-27F0-FFFB-934F-6728E92B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989" y="1131959"/>
            <a:ext cx="9638522" cy="54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7428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4338" name="Picture 2" descr="Відділ Папоротеподібні (Polypodiophyta) - Електронний гербарій вищих рослин  України.">
            <a:extLst>
              <a:ext uri="{FF2B5EF4-FFF2-40B4-BE49-F238E27FC236}">
                <a16:creationId xmlns:a16="http://schemas.microsoft.com/office/drawing/2014/main" id="{7DFFF077-1F60-3DF5-1730-23A279B65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07" y="229313"/>
            <a:ext cx="9066847" cy="639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Вищі спорові рослини відділ папоротеподібні, або поліподіофіти (щитник  чоловічий) » Допомога учням">
            <a:extLst>
              <a:ext uri="{FF2B5EF4-FFF2-40B4-BE49-F238E27FC236}">
                <a16:creationId xmlns:a16="http://schemas.microsoft.com/office/drawing/2014/main" id="{116901FB-12A4-0940-EA73-75C8625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2" y="2141375"/>
            <a:ext cx="2580666" cy="314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2459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0482" name="Picture 2" descr="Презентація на тему: &quot;Папороті. Хвощі. Плауни&quot;">
            <a:extLst>
              <a:ext uri="{FF2B5EF4-FFF2-40B4-BE49-F238E27FC236}">
                <a16:creationId xmlns:a16="http://schemas.microsoft.com/office/drawing/2014/main" id="{3B538C76-FE03-204D-E454-2493AFD3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10" y="200025"/>
            <a:ext cx="86106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1154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2BF684-AA65-4712-1705-EF394276A03C}"/>
              </a:ext>
            </a:extLst>
          </p:cNvPr>
          <p:cNvSpPr txBox="1"/>
          <p:nvPr/>
        </p:nvSpPr>
        <p:spPr>
          <a:xfrm>
            <a:off x="1927757" y="102637"/>
            <a:ext cx="1007762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Сальвініїди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Salviniidae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Сальвінієві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Salviniales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Сальвінія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Salvinia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Сальвінія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плаваюча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S.</a:t>
            </a:r>
            <a:r>
              <a:rPr lang="uk-UA" sz="1800" i="1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natans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типовим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представником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різноспорових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папоротей. Це невеличка однорічна рослина, що вільно плаває на поверхні води.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Стебло тонке, горизонтальне, розгалужене. Листки розміщені на стеблі кільцями по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 листки, два з них виконують асиміляційну функцію і підтримують рослину 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поверхні води, третій розсічений на ниткоподібні частки і виконує функцію коренів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зрівноважує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рослину</a:t>
            </a:r>
            <a:r>
              <a:rPr lang="uk-UA" sz="1800" spc="-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Сальвіня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характеризується наявністю двох типів спор: мікро- і мегаспор, 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утворюються в мікро- (утворюється 64 мікроспори)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мегаспорангіях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одна мегаспора), розміщених в кулястих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спорокарпіях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 мікроспор розвиваються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чоловічі заростки, які несуть тільки антеридії, а з мегаспор утворюються жіночі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заростки,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що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несуть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63FD50-6C7B-000B-5196-1215E1838196}"/>
              </a:ext>
            </a:extLst>
          </p:cNvPr>
          <p:cNvSpPr txBox="1"/>
          <p:nvPr/>
        </p:nvSpPr>
        <p:spPr>
          <a:xfrm>
            <a:off x="339012" y="3718679"/>
            <a:ext cx="1175968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відрізняються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тільки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наявністю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різноспоровості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але і розвитком заростків. У різноспорових папоротей (сальвінії)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проростання спор і розвиток заростків відбувається у самому ж спорангії, а не поза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ним, як це проходить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Тому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гаметофіт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 різноспорових папоротей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сильно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редукований,</a:t>
            </a:r>
            <a:r>
              <a:rPr lang="uk-UA" sz="1800" spc="1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чоловічий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1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при</a:t>
            </a:r>
            <a:r>
              <a:rPr lang="uk-UA" sz="1800" spc="10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проростанні</a:t>
            </a:r>
            <a:r>
              <a:rPr lang="uk-UA" sz="1800" spc="8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мікроспори.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результаті перших поділів мікроспори утворюється 3 клітини, далі нижня клітина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ділиться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дрібну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ризоїдальну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вегетативну.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Остання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розростається</a:t>
            </a:r>
            <a:r>
              <a:rPr lang="uk-UA" sz="1800" spc="1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виносить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дві</a:t>
            </a:r>
            <a:r>
              <a:rPr lang="uk-UA" sz="1800" spc="1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верхні</a:t>
            </a:r>
            <a:r>
              <a:rPr lang="uk-UA" sz="1800" spc="1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клітини</a:t>
            </a:r>
            <a:r>
              <a:rPr lang="uk-UA" sz="1800" spc="1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через</a:t>
            </a:r>
            <a:r>
              <a:rPr lang="uk-UA" sz="1800" spc="14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розрив</a:t>
            </a:r>
            <a:r>
              <a:rPr lang="uk-UA" sz="1800" spc="1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оболонки</a:t>
            </a:r>
            <a:r>
              <a:rPr lang="uk-UA" sz="1800" spc="14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мікроспорангія</a:t>
            </a:r>
            <a:r>
              <a:rPr lang="uk-UA" sz="1800" spc="-33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 поверхню. Обидві верхні клітини діляться і кожна з них утворює по одному дуже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спрощеному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антеридію.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виділяється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спермагенна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клітина,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результаті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поділу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4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багатоджгутикових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Сперматозоїди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звільняються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-3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плаваючи</a:t>
            </a:r>
            <a:r>
              <a:rPr lang="uk-UA" sz="1800" spc="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</a:t>
            </a:r>
            <a:r>
              <a:rPr lang="uk-UA" sz="1800" spc="-2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воді,</a:t>
            </a:r>
            <a:r>
              <a:rPr lang="uk-UA" sz="1800" spc="1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переміщуються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</a:t>
            </a:r>
            <a:r>
              <a:rPr lang="uk-UA" sz="1800" spc="-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жіночих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251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1508" name="Picture 4" descr="Вивчити особливості будови та розмноження різноспорових папоротей на  прикладі сальвінії плаваючої.">
            <a:extLst>
              <a:ext uri="{FF2B5EF4-FFF2-40B4-BE49-F238E27FC236}">
                <a16:creationId xmlns:a16="http://schemas.microsoft.com/office/drawing/2014/main" id="{9D28D9C0-AFC9-2ACA-96CE-B3915781E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22" y="697230"/>
            <a:ext cx="9968266" cy="57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628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85E3023-D4F2-6D1E-CB08-E3EDA90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48CF5C-806D-025A-ADB6-6070AA5D39E5}"/>
              </a:ext>
            </a:extLst>
          </p:cNvPr>
          <p:cNvSpPr txBox="1"/>
          <p:nvPr/>
        </p:nvSpPr>
        <p:spPr>
          <a:xfrm>
            <a:off x="1927757" y="223301"/>
            <a:ext cx="10217021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Мегаспора, проростаючи, утворює жіночий заросток, який також не залишає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мегаспорангій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При проростанні ядро мегаспори ділиться, утворюючи дві клітини: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маленьку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верхівкову,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нижню,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базальну.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верхньої</a:t>
            </a:r>
            <a:r>
              <a:rPr lang="uk-UA" sz="1800" spc="35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утворюється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заросток,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нижня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розростається,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заповнюється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поживними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речовинами</a:t>
            </a:r>
            <a:r>
              <a:rPr lang="uk-UA" sz="1800" spc="35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для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розвитку зародка. Заросток складається із зелених клітин, він розриває оболонку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мегаспорангія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виходить на поверхню у вигляді пластинки, на ній розвивається 3-5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архегоніїв.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600"/>
              </a:spcAf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Після запліднення із зиготи розвивається невеликий зародок, який довгий час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пов’язаний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заростком.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Із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зародка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поступово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розвивається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доросла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рослина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spc="5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спорофіт.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Сальвінієві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походять</a:t>
            </a:r>
            <a:r>
              <a:rPr lang="uk-UA" sz="1800" spc="-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від</a:t>
            </a:r>
            <a:r>
              <a:rPr lang="uk-UA" sz="1800" spc="1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рівноспорових</a:t>
            </a:r>
            <a:r>
              <a:rPr lang="uk-UA" sz="1800" spc="-2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папоротей.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Вищі спорові рослини відділ папоротеподібні, або поліподіофіти (щитник  чоловічий) » Допомога учням">
            <a:extLst>
              <a:ext uri="{FF2B5EF4-FFF2-40B4-BE49-F238E27FC236}">
                <a16:creationId xmlns:a16="http://schemas.microsoft.com/office/drawing/2014/main" id="{4D85CF95-ABD2-3B39-FA7B-80CE7C65F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793" y="3266664"/>
            <a:ext cx="6627010" cy="345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2532" name="Picture 4" descr="Презентація до уроку: &quot;Папороті&quot;">
            <a:extLst>
              <a:ext uri="{FF2B5EF4-FFF2-40B4-BE49-F238E27FC236}">
                <a16:creationId xmlns:a16="http://schemas.microsoft.com/office/drawing/2014/main" id="{D20FEC42-06F6-67D3-5E3E-DF39833F3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1036364"/>
            <a:ext cx="9879330" cy="55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138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5124" name="Picture 4" descr="Родина Маршанцієві (Marchantiaceae) - Електронний гербарій вищих рослин  України.">
            <a:extLst>
              <a:ext uri="{FF2B5EF4-FFF2-40B4-BE49-F238E27FC236}">
                <a16:creationId xmlns:a16="http://schemas.microsoft.com/office/drawing/2014/main" id="{ACF83340-D6FB-9A1D-BDDF-0F38BC10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60" y="3469328"/>
            <a:ext cx="4263507" cy="320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Маршанция — Википедия">
            <a:extLst>
              <a:ext uri="{FF2B5EF4-FFF2-40B4-BE49-F238E27FC236}">
                <a16:creationId xmlns:a16="http://schemas.microsoft.com/office/drawing/2014/main" id="{AFAC0632-A205-3DA9-A511-37D7A06B7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060" y="142618"/>
            <a:ext cx="3224894" cy="31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Маршанция многообразная: описание с фото, где растет, свойства">
            <a:extLst>
              <a:ext uri="{FF2B5EF4-FFF2-40B4-BE49-F238E27FC236}">
                <a16:creationId xmlns:a16="http://schemas.microsoft.com/office/drawing/2014/main" id="{37592596-DED7-F058-CE59-028D8C4CE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18" y="1464219"/>
            <a:ext cx="6352105" cy="508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569009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6914</Words>
  <Application>Microsoft Office PowerPoint</Application>
  <PresentationFormat>Широкоэкранный</PresentationFormat>
  <Paragraphs>171</Paragraphs>
  <Slides>87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95" baseType="lpstr">
      <vt:lpstr>Arial</vt:lpstr>
      <vt:lpstr>Bookman Old Style</vt:lpstr>
      <vt:lpstr>Calibri</vt:lpstr>
      <vt:lpstr>Symbol</vt:lpstr>
      <vt:lpstr>Times New Roman</vt:lpstr>
      <vt:lpstr>Trade Gothic Next Cond</vt:lpstr>
      <vt:lpstr>Trade Gothic Next Light</vt:lpstr>
      <vt:lpstr>PortalVTI</vt:lpstr>
      <vt:lpstr>Загальний огляд Мохоподібних, Хвощеподібних, Плауноподібних, папоротєподібних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12</cp:revision>
  <dcterms:created xsi:type="dcterms:W3CDTF">2022-09-18T07:22:36Z</dcterms:created>
  <dcterms:modified xsi:type="dcterms:W3CDTF">2024-01-08T08:18:31Z</dcterms:modified>
</cp:coreProperties>
</file>