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notesMasterIdLst>
    <p:notesMasterId r:id="rId18"/>
  </p:notesMasterIdLst>
  <p:sldIdLst>
    <p:sldId id="256" r:id="rId2"/>
    <p:sldId id="257" r:id="rId3"/>
    <p:sldId id="259" r:id="rId4"/>
    <p:sldId id="284" r:id="rId5"/>
    <p:sldId id="283" r:id="rId6"/>
    <p:sldId id="282" r:id="rId7"/>
    <p:sldId id="285" r:id="rId8"/>
    <p:sldId id="286" r:id="rId9"/>
    <p:sldId id="260" r:id="rId10"/>
    <p:sldId id="274" r:id="rId11"/>
    <p:sldId id="280" r:id="rId12"/>
    <p:sldId id="287" r:id="rId13"/>
    <p:sldId id="289" r:id="rId14"/>
    <p:sldId id="291" r:id="rId15"/>
    <p:sldId id="292" r:id="rId16"/>
    <p:sldId id="28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D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11" autoAdjust="0"/>
    <p:restoredTop sz="94660"/>
  </p:normalViewPr>
  <p:slideViewPr>
    <p:cSldViewPr snapToGrid="0">
      <p:cViewPr>
        <p:scale>
          <a:sx n="88" d="100"/>
          <a:sy n="88" d="100"/>
        </p:scale>
        <p:origin x="-126"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817BD9-FE61-420E-8F48-67DB8C42880F}" type="datetimeFigureOut">
              <a:rPr lang="ru-UA" smtClean="0"/>
              <a:t>19.12.2021</a:t>
            </a:fld>
            <a:endParaRPr lang="ru-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95521F-5DF8-416B-B6FE-33876C05932B}" type="slidenum">
              <a:rPr lang="ru-UA" smtClean="0"/>
              <a:t>‹#›</a:t>
            </a:fld>
            <a:endParaRPr lang="ru-UA"/>
          </a:p>
        </p:txBody>
      </p:sp>
    </p:spTree>
    <p:extLst>
      <p:ext uri="{BB962C8B-B14F-4D97-AF65-F5344CB8AC3E}">
        <p14:creationId xmlns:p14="http://schemas.microsoft.com/office/powerpoint/2010/main" val="2279980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UA" dirty="0"/>
          </a:p>
        </p:txBody>
      </p:sp>
      <p:sp>
        <p:nvSpPr>
          <p:cNvPr id="4" name="Номер слайда 3"/>
          <p:cNvSpPr>
            <a:spLocks noGrp="1"/>
          </p:cNvSpPr>
          <p:nvPr>
            <p:ph type="sldNum" sz="quarter" idx="5"/>
          </p:nvPr>
        </p:nvSpPr>
        <p:spPr/>
        <p:txBody>
          <a:bodyPr/>
          <a:lstStyle/>
          <a:p>
            <a:fld id="{1995521F-5DF8-416B-B6FE-33876C05932B}" type="slidenum">
              <a:rPr lang="ru-UA" smtClean="0"/>
              <a:t>11</a:t>
            </a:fld>
            <a:endParaRPr lang="ru-UA"/>
          </a:p>
        </p:txBody>
      </p:sp>
    </p:spTree>
    <p:extLst>
      <p:ext uri="{BB962C8B-B14F-4D97-AF65-F5344CB8AC3E}">
        <p14:creationId xmlns:p14="http://schemas.microsoft.com/office/powerpoint/2010/main" val="8635842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UA" dirty="0"/>
          </a:p>
        </p:txBody>
      </p:sp>
      <p:sp>
        <p:nvSpPr>
          <p:cNvPr id="4" name="Номер слайда 3"/>
          <p:cNvSpPr>
            <a:spLocks noGrp="1"/>
          </p:cNvSpPr>
          <p:nvPr>
            <p:ph type="sldNum" sz="quarter" idx="5"/>
          </p:nvPr>
        </p:nvSpPr>
        <p:spPr/>
        <p:txBody>
          <a:bodyPr/>
          <a:lstStyle/>
          <a:p>
            <a:fld id="{1995521F-5DF8-416B-B6FE-33876C05932B}" type="slidenum">
              <a:rPr lang="ru-UA" smtClean="0"/>
              <a:t>16</a:t>
            </a:fld>
            <a:endParaRPr lang="ru-UA"/>
          </a:p>
        </p:txBody>
      </p:sp>
    </p:spTree>
    <p:extLst>
      <p:ext uri="{BB962C8B-B14F-4D97-AF65-F5344CB8AC3E}">
        <p14:creationId xmlns:p14="http://schemas.microsoft.com/office/powerpoint/2010/main" val="1972525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304800"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82220" y="5353963"/>
            <a:ext cx="11631168"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914400" y="1600200"/>
            <a:ext cx="103632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828800" y="3556001"/>
            <a:ext cx="85344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14F97C1-9614-4B39-974F-3B9B49849869}" type="datetimeFigureOut">
              <a:rPr lang="ru-RU" smtClean="0"/>
              <a:t>19.12.2021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14F97C1-9614-4B39-974F-3B9B49849869}" type="datetimeFigureOut">
              <a:rPr lang="ru-RU" smtClean="0"/>
              <a:t>19.12.2021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B14F97C1-9614-4B39-974F-3B9B49849869}" type="datetimeFigureOut">
              <a:rPr lang="ru-RU" smtClean="0"/>
              <a:t>19.12.2021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dirty="0"/>
          </a:p>
        </p:txBody>
      </p:sp>
      <p:grpSp>
        <p:nvGrpSpPr>
          <p:cNvPr id="15" name="Group 14"/>
          <p:cNvGrpSpPr>
            <a:grpSpLocks noChangeAspect="1"/>
          </p:cNvGrpSpPr>
          <p:nvPr/>
        </p:nvGrpSpPr>
        <p:grpSpPr bwMode="hidden">
          <a:xfrm>
            <a:off x="282220" y="714191"/>
            <a:ext cx="11631168"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8839200" y="1447801"/>
            <a:ext cx="27432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600" y="1447800"/>
            <a:ext cx="80264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14F97C1-9614-4B39-974F-3B9B49849869}" type="datetimeFigureOut">
              <a:rPr lang="ru-RU" smtClean="0"/>
              <a:t>19.12.2021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dirty="0"/>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304800" y="228600"/>
            <a:ext cx="11594592"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8063251" y="4203592"/>
            <a:ext cx="383523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3492427" y="4075290"/>
            <a:ext cx="7392687"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3771637" y="4087562"/>
            <a:ext cx="729064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7479319" y="4074175"/>
            <a:ext cx="4410667"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82220" y="4058555"/>
            <a:ext cx="11631168"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920043" y="2463560"/>
            <a:ext cx="103632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823153" y="1437449"/>
            <a:ext cx="8556979"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19.12.2021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14F97C1-9614-4B39-974F-3B9B49849869}" type="datetimeFigureOut">
              <a:rPr lang="ru-RU" smtClean="0"/>
              <a:t>19.12.2021</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5C6168F1-F037-49CF-9C25-A8D7A79186EA}" type="slidenum">
              <a:rPr lang="ru-RU" smtClean="0"/>
              <a:t>‹#›</a:t>
            </a:fld>
            <a:endParaRPr lang="ru-RU" dirty="0"/>
          </a:p>
        </p:txBody>
      </p:sp>
      <p:sp>
        <p:nvSpPr>
          <p:cNvPr id="9" name="Content Placeholder 8"/>
          <p:cNvSpPr>
            <a:spLocks noGrp="1"/>
          </p:cNvSpPr>
          <p:nvPr>
            <p:ph sz="quarter" idx="13"/>
          </p:nvPr>
        </p:nvSpPr>
        <p:spPr>
          <a:xfrm>
            <a:off x="902207" y="2679192"/>
            <a:ext cx="5096256"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6193536" y="2679192"/>
            <a:ext cx="5096256"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902208" y="2678114"/>
            <a:ext cx="5096256"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903110" y="3429001"/>
            <a:ext cx="5093407"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97600" y="2678113"/>
            <a:ext cx="5096256"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93367" y="3429001"/>
            <a:ext cx="5096256"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14F97C1-9614-4B39-974F-3B9B49849869}" type="datetimeFigureOut">
              <a:rPr lang="ru-RU" smtClean="0"/>
              <a:t>19.12.2021</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5C6168F1-F037-49CF-9C25-A8D7A79186EA}"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14F97C1-9614-4B39-974F-3B9B49849869}" type="datetimeFigureOut">
              <a:rPr lang="ru-RU" smtClean="0"/>
              <a:t>19.12.2021</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5C6168F1-F037-49CF-9C25-A8D7A79186EA}"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82220" y="714191"/>
            <a:ext cx="11631168"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B14F97C1-9614-4B39-974F-3B9B49849869}" type="datetimeFigureOut">
              <a:rPr lang="ru-RU" smtClean="0"/>
              <a:t>19.12.2021</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5C6168F1-F037-49CF-9C25-A8D7A79186EA}"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B14F97C1-9614-4B39-974F-3B9B49849869}" type="datetimeFigureOut">
              <a:rPr lang="ru-RU" smtClean="0"/>
              <a:t>19.12.2021</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5C6168F1-F037-49CF-9C25-A8D7A79186EA}" type="slidenum">
              <a:rPr lang="ru-RU" smtClean="0"/>
              <a:t>‹#›</a:t>
            </a:fld>
            <a:endParaRPr lang="ru-RU" dirty="0"/>
          </a:p>
        </p:txBody>
      </p:sp>
      <p:sp>
        <p:nvSpPr>
          <p:cNvPr id="4" name="Text Placeholder 3"/>
          <p:cNvSpPr>
            <a:spLocks noGrp="1"/>
          </p:cNvSpPr>
          <p:nvPr>
            <p:ph type="body" sz="half" idx="2"/>
          </p:nvPr>
        </p:nvSpPr>
        <p:spPr>
          <a:xfrm>
            <a:off x="1219200" y="3581401"/>
            <a:ext cx="44704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82220" y="714191"/>
            <a:ext cx="11631168"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1219200" y="2286000"/>
            <a:ext cx="44704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202616" y="1828800"/>
            <a:ext cx="5205435"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304800"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82220" y="5353963"/>
            <a:ext cx="11631168"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6498874" y="338667"/>
            <a:ext cx="5083527"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6491112" y="2785533"/>
            <a:ext cx="5091289"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14F97C1-9614-4B39-974F-3B9B49849869}" type="datetimeFigureOut">
              <a:rPr lang="ru-RU" smtClean="0"/>
              <a:t>19.12.2021</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5C6168F1-F037-49CF-9C25-A8D7A79186EA}" type="slidenum">
              <a:rPr lang="ru-RU" smtClean="0"/>
              <a:t>‹#›</a:t>
            </a:fld>
            <a:endParaRPr lang="ru-RU" dirty="0"/>
          </a:p>
        </p:txBody>
      </p:sp>
      <p:sp>
        <p:nvSpPr>
          <p:cNvPr id="3" name="Picture Placeholder 2"/>
          <p:cNvSpPr>
            <a:spLocks noGrp="1"/>
          </p:cNvSpPr>
          <p:nvPr>
            <p:ph type="pic" idx="1"/>
          </p:nvPr>
        </p:nvSpPr>
        <p:spPr>
          <a:xfrm>
            <a:off x="1117600" y="1371600"/>
            <a:ext cx="475488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304800" y="228600"/>
            <a:ext cx="11594592"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82220" y="1679429"/>
            <a:ext cx="11631168"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609600" y="338328"/>
            <a:ext cx="109728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6884896" y="6250165"/>
            <a:ext cx="5048920" cy="365125"/>
          </a:xfrm>
          <a:prstGeom prst="rect">
            <a:avLst/>
          </a:prstGeom>
        </p:spPr>
        <p:txBody>
          <a:bodyPr vert="horz" lIns="91440" tIns="45720" rIns="91440" bIns="45720" rtlCol="0" anchor="ctr"/>
          <a:lstStyle>
            <a:lvl1pPr algn="r">
              <a:defRPr sz="1000">
                <a:solidFill>
                  <a:schemeClr val="tx2"/>
                </a:solidFill>
              </a:defRPr>
            </a:lvl1pPr>
          </a:lstStyle>
          <a:p>
            <a:fld id="{B14F97C1-9614-4B39-974F-3B9B49849869}" type="datetimeFigureOut">
              <a:rPr lang="ru-RU" smtClean="0"/>
              <a:t>19.12.2021</a:t>
            </a:fld>
            <a:endParaRPr lang="ru-RU" dirty="0"/>
          </a:p>
        </p:txBody>
      </p:sp>
      <p:sp>
        <p:nvSpPr>
          <p:cNvPr id="5" name="Footer Placeholder 4"/>
          <p:cNvSpPr>
            <a:spLocks noGrp="1"/>
          </p:cNvSpPr>
          <p:nvPr>
            <p:ph type="ftr" sz="quarter" idx="3"/>
          </p:nvPr>
        </p:nvSpPr>
        <p:spPr>
          <a:xfrm>
            <a:off x="258185" y="6250165"/>
            <a:ext cx="5048921" cy="365125"/>
          </a:xfrm>
          <a:prstGeom prst="rect">
            <a:avLst/>
          </a:prstGeom>
        </p:spPr>
        <p:txBody>
          <a:bodyPr vert="horz" lIns="91440" tIns="45720" rIns="91440" bIns="45720" rtlCol="0" anchor="ctr"/>
          <a:lstStyle>
            <a:lvl1pPr algn="l">
              <a:defRPr sz="1000">
                <a:solidFill>
                  <a:schemeClr val="tx2"/>
                </a:solidFill>
              </a:defRPr>
            </a:lvl1pPr>
          </a:lstStyle>
          <a:p>
            <a:endParaRPr lang="ru-RU" dirty="0"/>
          </a:p>
        </p:txBody>
      </p:sp>
      <p:sp>
        <p:nvSpPr>
          <p:cNvPr id="6" name="Slide Number Placeholder 5"/>
          <p:cNvSpPr>
            <a:spLocks noGrp="1"/>
          </p:cNvSpPr>
          <p:nvPr>
            <p:ph type="sldNum" sz="quarter" idx="4"/>
          </p:nvPr>
        </p:nvSpPr>
        <p:spPr>
          <a:xfrm>
            <a:off x="5321451" y="6250164"/>
            <a:ext cx="1549101" cy="365125"/>
          </a:xfrm>
          <a:prstGeom prst="rect">
            <a:avLst/>
          </a:prstGeom>
        </p:spPr>
        <p:txBody>
          <a:bodyPr vert="horz" lIns="91440" tIns="45720" rIns="91440" bIns="45720" rtlCol="0" anchor="ctr"/>
          <a:lstStyle>
            <a:lvl1pPr algn="ctr">
              <a:defRPr sz="1000">
                <a:solidFill>
                  <a:schemeClr val="tx2"/>
                </a:solidFill>
              </a:defRPr>
            </a:lvl1pPr>
          </a:lstStyle>
          <a:p>
            <a:fld id="{5C6168F1-F037-49CF-9C25-A8D7A79186EA}" type="slidenum">
              <a:rPr lang="ru-RU" smtClean="0"/>
              <a:t>‹#›</a:t>
            </a:fld>
            <a:endParaRPr lang="ru-RU" dirty="0"/>
          </a:p>
        </p:txBody>
      </p:sp>
      <p:sp>
        <p:nvSpPr>
          <p:cNvPr id="3" name="Text Placeholder 2"/>
          <p:cNvSpPr>
            <a:spLocks noGrp="1"/>
          </p:cNvSpPr>
          <p:nvPr>
            <p:ph type="body" idx="1"/>
          </p:nvPr>
        </p:nvSpPr>
        <p:spPr>
          <a:xfrm>
            <a:off x="1162757" y="2675467"/>
            <a:ext cx="9877777"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mfa.gov.ua/mizhnarodni-vidnosini/spivrobitnictvo-ukrayini-z-mizhnarodnimi-finansovimi-instituciyami"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www.ufin.com.ua/inf_dov-mfo.ht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85617" y="386303"/>
            <a:ext cx="6818568" cy="1584011"/>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normAutofit/>
          </a:bodyPr>
          <a:lstStyle/>
          <a:p>
            <a:pPr>
              <a:lnSpc>
                <a:spcPct val="115000"/>
              </a:lnSpc>
              <a:spcAft>
                <a:spcPts val="1000"/>
              </a:spcAft>
            </a:pPr>
            <a:r>
              <a:rPr lang="ru-RU" sz="2400" b="1" i="1" dirty="0">
                <a:solidFill>
                  <a:schemeClr val="accent2"/>
                </a:solidFill>
                <a:latin typeface="Cambria" panose="02040503050406030204" pitchFamily="18" charset="0"/>
              </a:rPr>
              <a:t>ДИСЦИПЛІНА ЗА ВИБОРОМ СТУДЕНТА: </a:t>
            </a:r>
            <a:r>
              <a:rPr lang="ru-RU" sz="2400" b="1" i="1" dirty="0">
                <a:solidFill>
                  <a:srgbClr val="FF0000"/>
                </a:solidFill>
                <a:latin typeface="Cambria" panose="02040503050406030204" pitchFamily="18" charset="0"/>
              </a:rPr>
              <a:t/>
            </a:r>
            <a:br>
              <a:rPr lang="ru-RU" sz="2400" b="1" i="1" dirty="0">
                <a:solidFill>
                  <a:srgbClr val="FF0000"/>
                </a:solidFill>
                <a:latin typeface="Cambria" panose="02040503050406030204" pitchFamily="18" charset="0"/>
              </a:rPr>
            </a:br>
            <a:r>
              <a:rPr lang="uk-UA" sz="2400" b="1" i="1" dirty="0">
                <a:solidFill>
                  <a:srgbClr val="7030A0"/>
                </a:solidFill>
                <a:latin typeface="Times New Roman"/>
                <a:ea typeface="Times New Roman"/>
                <a:cs typeface="Times New Roman"/>
              </a:rPr>
              <a:t>Міжнародні банківські інституції</a:t>
            </a:r>
            <a:r>
              <a:rPr lang="ru-RU" sz="2000" b="1" i="1" dirty="0">
                <a:solidFill>
                  <a:srgbClr val="7030A0"/>
                </a:solidFill>
                <a:latin typeface="Calibri"/>
                <a:ea typeface="Calibri"/>
                <a:cs typeface="Times New Roman"/>
              </a:rPr>
              <a:t/>
            </a:r>
            <a:br>
              <a:rPr lang="ru-RU" sz="2000" b="1" i="1" dirty="0">
                <a:solidFill>
                  <a:srgbClr val="7030A0"/>
                </a:solidFill>
                <a:latin typeface="Calibri"/>
                <a:ea typeface="Calibri"/>
                <a:cs typeface="Times New Roman"/>
              </a:rPr>
            </a:br>
            <a:endParaRPr lang="ru-RU" sz="2400" b="1" i="1" dirty="0">
              <a:solidFill>
                <a:srgbClr val="7030A0"/>
              </a:solidFill>
              <a:latin typeface="Cambria" panose="02040503050406030204" pitchFamily="18" charset="0"/>
            </a:endParaRPr>
          </a:p>
        </p:txBody>
      </p:sp>
      <p:sp>
        <p:nvSpPr>
          <p:cNvPr id="3" name="Подзаголовок 2"/>
          <p:cNvSpPr>
            <a:spLocks noGrp="1"/>
          </p:cNvSpPr>
          <p:nvPr>
            <p:ph type="subTitle" idx="1"/>
          </p:nvPr>
        </p:nvSpPr>
        <p:spPr>
          <a:xfrm>
            <a:off x="381370" y="3167744"/>
            <a:ext cx="8000254" cy="2351314"/>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2500" lnSpcReduction="10000"/>
          </a:bodyPr>
          <a:lstStyle/>
          <a:p>
            <a:pPr algn="l">
              <a:spcBef>
                <a:spcPts val="0"/>
              </a:spcBef>
            </a:pPr>
            <a:r>
              <a:rPr lang="uk-UA" sz="2400" b="1" i="1" dirty="0">
                <a:solidFill>
                  <a:schemeClr val="tx1"/>
                </a:solidFill>
                <a:latin typeface="Cambria" panose="02040503050406030204" pitchFamily="18" charset="0"/>
              </a:rPr>
              <a:t>розробник дисципліни, лектор:</a:t>
            </a:r>
          </a:p>
          <a:p>
            <a:pPr algn="l">
              <a:spcBef>
                <a:spcPts val="0"/>
              </a:spcBef>
            </a:pPr>
            <a:r>
              <a:rPr lang="uk-UA" sz="2400" i="1" dirty="0" smtClean="0">
                <a:solidFill>
                  <a:schemeClr val="tx1"/>
                </a:solidFill>
                <a:latin typeface="Cambria" panose="02040503050406030204" pitchFamily="18" charset="0"/>
              </a:rPr>
              <a:t>Фатюха Вікторія Володимирівна</a:t>
            </a:r>
          </a:p>
          <a:p>
            <a:pPr algn="l">
              <a:spcBef>
                <a:spcPts val="0"/>
              </a:spcBef>
            </a:pPr>
            <a:r>
              <a:rPr lang="uk-UA" sz="2400" i="1" dirty="0" smtClean="0">
                <a:solidFill>
                  <a:schemeClr val="tx1"/>
                </a:solidFill>
                <a:latin typeface="Cambria" panose="02040503050406030204" pitchFamily="18" charset="0"/>
              </a:rPr>
              <a:t>к.е.н</a:t>
            </a:r>
            <a:r>
              <a:rPr lang="uk-UA" sz="2400" i="1" dirty="0">
                <a:solidFill>
                  <a:schemeClr val="tx1"/>
                </a:solidFill>
                <a:latin typeface="Cambria" panose="02040503050406030204" pitchFamily="18" charset="0"/>
              </a:rPr>
              <a:t>., </a:t>
            </a:r>
            <a:r>
              <a:rPr lang="uk-UA" sz="2400" i="1" dirty="0" smtClean="0">
                <a:solidFill>
                  <a:schemeClr val="tx1"/>
                </a:solidFill>
                <a:latin typeface="Cambria" panose="02040503050406030204" pitchFamily="18" charset="0"/>
              </a:rPr>
              <a:t>доцент </a:t>
            </a:r>
          </a:p>
          <a:p>
            <a:pPr algn="l">
              <a:spcBef>
                <a:spcPts val="0"/>
              </a:spcBef>
            </a:pPr>
            <a:r>
              <a:rPr lang="uk-UA" sz="2400" i="1" dirty="0" smtClean="0">
                <a:solidFill>
                  <a:schemeClr val="tx1"/>
                </a:solidFill>
                <a:latin typeface="Cambria" panose="02040503050406030204" pitchFamily="18" charset="0"/>
              </a:rPr>
              <a:t>Доцент кафедри </a:t>
            </a:r>
            <a:r>
              <a:rPr lang="uk-UA" sz="2400" i="1" dirty="0">
                <a:solidFill>
                  <a:schemeClr val="tx1"/>
                </a:solidFill>
                <a:latin typeface="Cambria" panose="02040503050406030204" pitchFamily="18" charset="0"/>
              </a:rPr>
              <a:t>інформаційної економіки, підприємництва та фінансів</a:t>
            </a:r>
          </a:p>
          <a:p>
            <a:pPr algn="l">
              <a:spcBef>
                <a:spcPts val="0"/>
              </a:spcBef>
            </a:pPr>
            <a:r>
              <a:rPr lang="uk-UA" sz="2400" i="1" dirty="0">
                <a:solidFill>
                  <a:schemeClr val="tx1"/>
                </a:solidFill>
                <a:latin typeface="Cambria" panose="02040503050406030204" pitchFamily="18" charset="0"/>
              </a:rPr>
              <a:t>Інженерний </a:t>
            </a:r>
            <a:r>
              <a:rPr lang="uk-UA" sz="2400" i="1" dirty="0" smtClean="0">
                <a:solidFill>
                  <a:schemeClr val="tx1"/>
                </a:solidFill>
                <a:latin typeface="Cambria" panose="02040503050406030204" pitchFamily="18" charset="0"/>
              </a:rPr>
              <a:t>навчально-науковий </a:t>
            </a:r>
            <a:r>
              <a:rPr lang="uk-UA" sz="2400" i="1" dirty="0">
                <a:solidFill>
                  <a:schemeClr val="tx1"/>
                </a:solidFill>
                <a:latin typeface="Cambria" panose="02040503050406030204" pitchFamily="18" charset="0"/>
              </a:rPr>
              <a:t>інститут</a:t>
            </a:r>
          </a:p>
          <a:p>
            <a:pPr algn="l">
              <a:spcBef>
                <a:spcPts val="0"/>
              </a:spcBef>
            </a:pPr>
            <a:r>
              <a:rPr lang="uk-UA" sz="2400" i="1" dirty="0">
                <a:solidFill>
                  <a:schemeClr val="tx1"/>
                </a:solidFill>
                <a:latin typeface="Cambria" panose="02040503050406030204" pitchFamily="18" charset="0"/>
              </a:rPr>
              <a:t> Запорізького національного університету</a:t>
            </a:r>
          </a:p>
          <a:p>
            <a:pPr algn="l">
              <a:spcBef>
                <a:spcPts val="0"/>
              </a:spcBef>
            </a:pPr>
            <a:endParaRPr lang="uk-UA" sz="2400" i="1" dirty="0">
              <a:solidFill>
                <a:schemeClr val="tx1"/>
              </a:solidFill>
              <a:latin typeface="Cambria" panose="02040503050406030204" pitchFamily="18" charset="0"/>
            </a:endParaRPr>
          </a:p>
          <a:p>
            <a:pPr algn="l">
              <a:spcBef>
                <a:spcPts val="0"/>
              </a:spcBef>
            </a:pPr>
            <a:endParaRPr lang="uk-UA" sz="2400" dirty="0">
              <a:latin typeface="Cambria" panose="02040503050406030204" pitchFamily="18" charset="0"/>
            </a:endParaRPr>
          </a:p>
          <a:p>
            <a:pPr algn="l">
              <a:spcBef>
                <a:spcPts val="0"/>
              </a:spcBef>
            </a:pPr>
            <a:endParaRPr lang="ru-RU" sz="2400" dirty="0">
              <a:latin typeface="Cambria" panose="02040503050406030204" pitchFamily="18"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88087" y="239486"/>
            <a:ext cx="3809999" cy="5475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0446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a:extLst>
              <a:ext uri="{FF2B5EF4-FFF2-40B4-BE49-F238E27FC236}">
                <a16:creationId xmlns:a16="http://schemas.microsoft.com/office/drawing/2014/main" xmlns="" id="{4B7FA532-FEF8-4DDD-A7AC-A89196B97E2C}"/>
              </a:ext>
            </a:extLst>
          </p:cNvPr>
          <p:cNvSpPr>
            <a:spLocks noGrp="1"/>
          </p:cNvSpPr>
          <p:nvPr>
            <p:ph idx="1"/>
          </p:nvPr>
        </p:nvSpPr>
        <p:spPr>
          <a:xfrm>
            <a:off x="154983" y="1968285"/>
            <a:ext cx="11732217" cy="4574029"/>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2500"/>
          </a:bodyPr>
          <a:lstStyle/>
          <a:p>
            <a:pPr>
              <a:spcBef>
                <a:spcPts val="0"/>
              </a:spcBef>
              <a:buFont typeface="Wingdings" panose="05000000000000000000" pitchFamily="2" charset="2"/>
              <a:buChar char="ü"/>
            </a:pPr>
            <a:r>
              <a:rPr lang="uk-UA" sz="2400" i="1" dirty="0">
                <a:latin typeface="Cambria" panose="02040503050406030204" pitchFamily="18" charset="0"/>
                <a:ea typeface="Cambria" panose="02040503050406030204" pitchFamily="18" charset="0"/>
              </a:rPr>
              <a:t>Міжнародний банк реконструкції і розвитку (МБРР) створений у 1945 р. через укладення 28-и країнами Угоди в Бреттон-Вудсі для надання допомоги європейським державам у відтворенні економіки після Другої світової війни. МБРР є спеціалізованою установою ООН, міждержавним  інвестиційним інститутом, основною кредитною установою Світового банку. До його складу входить 180 держав, що є членами МВФ. МБРР є координатором політики економічної допомоги промислово розвинутих країн країнам, що розвиваються, із середнім рівнем доходів на душу населення. Найбіднішим країнам МБРР може надати безвідсотковий кредит. Усі позики банку мають бути повернені. Джерелами ресурсів банку крім акціонерного капіталу є розміщення облігаційних позик, переважно, на ринку США, і кошти, отримані від продажу облігацій.</a:t>
            </a:r>
          </a:p>
          <a:p>
            <a:pPr>
              <a:spcBef>
                <a:spcPts val="0"/>
              </a:spcBef>
              <a:buFont typeface="Wingdings" panose="05000000000000000000" pitchFamily="2" charset="2"/>
              <a:buChar char="ü"/>
            </a:pPr>
            <a:r>
              <a:rPr lang="uk-UA" sz="2400" i="1" dirty="0">
                <a:latin typeface="Cambria" panose="02040503050406030204" pitchFamily="18" charset="0"/>
                <a:ea typeface="Cambria" panose="02040503050406030204" pitchFamily="18" charset="0"/>
              </a:rPr>
              <a:t>Позики МБРР надаються, як правило, на 15–20 років з відстроченням платежів за основною сумою позики від трьох до п’яти років, під гарантії урядів країн-членів, під відсоткову ставку, що змінюється кожні 6 місяців.</a:t>
            </a:r>
          </a:p>
          <a:p>
            <a:pPr marL="0" indent="0">
              <a:spcBef>
                <a:spcPts val="0"/>
              </a:spcBef>
              <a:buNone/>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buFont typeface="Wingdings" panose="05000000000000000000" pitchFamily="2" charset="2"/>
              <a:buChar char="ü"/>
            </a:pPr>
            <a:endParaRPr lang="ru-UA" sz="2400" i="1" dirty="0">
              <a:latin typeface="Cambria" panose="02040503050406030204" pitchFamily="18" charset="0"/>
              <a:ea typeface="Cambria" panose="02040503050406030204" pitchFamily="18" charset="0"/>
            </a:endParaRPr>
          </a:p>
        </p:txBody>
      </p:sp>
      <p:sp>
        <p:nvSpPr>
          <p:cNvPr id="2" name="Заголовок 1"/>
          <p:cNvSpPr>
            <a:spLocks noGrp="1"/>
          </p:cNvSpPr>
          <p:nvPr>
            <p:ph type="title"/>
          </p:nvPr>
        </p:nvSpPr>
        <p:spPr>
          <a:xfrm>
            <a:off x="677334" y="435430"/>
            <a:ext cx="10915952" cy="1114401"/>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uk-UA" sz="2800" b="1" i="1" dirty="0">
                <a:solidFill>
                  <a:schemeClr val="tx1"/>
                </a:solidFill>
                <a:latin typeface="Cambria" panose="02040503050406030204" pitchFamily="18" charset="0"/>
              </a:rPr>
              <a:t>5</a:t>
            </a:r>
            <a:r>
              <a:rPr lang="uk-UA" sz="2800" b="1" i="1" dirty="0" smtClean="0">
                <a:solidFill>
                  <a:schemeClr val="tx1"/>
                </a:solidFill>
                <a:latin typeface="Cambria" panose="02040503050406030204" pitchFamily="18" charset="0"/>
              </a:rPr>
              <a:t>. </a:t>
            </a:r>
            <a:r>
              <a:rPr lang="ru-RU" sz="2800" b="1" i="1" dirty="0" smtClean="0">
                <a:solidFill>
                  <a:schemeClr val="tx1"/>
                </a:solidFill>
                <a:latin typeface="Cambria" panose="02040503050406030204" pitchFamily="18" charset="0"/>
              </a:rPr>
              <a:t>Функції </a:t>
            </a:r>
            <a:r>
              <a:rPr lang="ru-RU" sz="2800" b="1" i="1" dirty="0">
                <a:solidFill>
                  <a:schemeClr val="tx1"/>
                </a:solidFill>
                <a:latin typeface="Cambria" panose="02040503050406030204" pitchFamily="18" charset="0"/>
              </a:rPr>
              <a:t>та принципи діяльності Міжнародного банку реконструкції та розвитку (МБРР)</a:t>
            </a:r>
            <a:endParaRPr lang="uk-UA" sz="2800" b="1" i="1" dirty="0">
              <a:solidFill>
                <a:schemeClr val="tx1"/>
              </a:solidFill>
              <a:latin typeface="Cambria" panose="02040503050406030204" pitchFamily="18" charset="0"/>
            </a:endParaRPr>
          </a:p>
        </p:txBody>
      </p:sp>
    </p:spTree>
    <p:extLst>
      <p:ext uri="{BB962C8B-B14F-4D97-AF65-F5344CB8AC3E}">
        <p14:creationId xmlns:p14="http://schemas.microsoft.com/office/powerpoint/2010/main" val="562873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a:extLst>
              <a:ext uri="{FF2B5EF4-FFF2-40B4-BE49-F238E27FC236}">
                <a16:creationId xmlns:a16="http://schemas.microsoft.com/office/drawing/2014/main" xmlns="" id="{62A00236-BCC9-42EF-9462-2C347B8E771A}"/>
              </a:ext>
            </a:extLst>
          </p:cNvPr>
          <p:cNvSpPr>
            <a:spLocks noGrp="1"/>
          </p:cNvSpPr>
          <p:nvPr>
            <p:ph idx="1"/>
          </p:nvPr>
        </p:nvSpPr>
        <p:spPr>
          <a:xfrm>
            <a:off x="365759" y="1859798"/>
            <a:ext cx="11390812" cy="4541002"/>
          </a:xfrm>
          <a:gradFill>
            <a:gsLst>
              <a:gs pos="6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85000" lnSpcReduction="20000"/>
          </a:bodyPr>
          <a:lstStyle/>
          <a:p>
            <a:pPr>
              <a:spcBef>
                <a:spcPts val="0"/>
              </a:spcBef>
              <a:buFont typeface="Wingdings" panose="05000000000000000000" pitchFamily="2" charset="2"/>
              <a:buChar char="ü"/>
            </a:pPr>
            <a:r>
              <a:rPr lang="uk-UA" sz="2600" i="1" dirty="0">
                <a:latin typeface="Cambria" panose="02040503050406030204" pitchFamily="18" charset="0"/>
                <a:ea typeface="Cambria" panose="02040503050406030204" pitchFamily="18" charset="0"/>
              </a:rPr>
              <a:t>Європейський банк реконструкції та розвитку (ЄБРР) (</a:t>
            </a:r>
            <a:r>
              <a:rPr lang="en-US" sz="2600" i="1" dirty="0">
                <a:latin typeface="Cambria" panose="02040503050406030204" pitchFamily="18" charset="0"/>
                <a:ea typeface="Cambria" panose="02040503050406030204" pitchFamily="18" charset="0"/>
              </a:rPr>
              <a:t>European Bank for Reconstruction and Development) </a:t>
            </a:r>
            <a:r>
              <a:rPr lang="uk-UA" sz="2600" i="1" dirty="0">
                <a:latin typeface="Cambria" panose="02040503050406030204" pitchFamily="18" charset="0"/>
                <a:ea typeface="Cambria" panose="02040503050406030204" pitchFamily="18" charset="0"/>
              </a:rPr>
              <a:t>утворений у 1991 р. (штаб-квартира у Лондоні) з метою сприяння реформам у країнах Центральної і Східної Європи у зв’язку з переходом країн цього регіону до орієнтованої на ринок економіки (включно з демонополізацією і приватизацією), активного інтегрування економік цих країн у міжнародні господарські зв’язки. Засновниками банку є 40 країн і дві міжнародні організації (Європейське Економічне Співтовариство і Європейський інвестиційний банк).67 У створенні банку брав участь колишній СРСР, членом банку є нині Україна. ЄБРР працює лише на комерційних засадах, надаючи допомогу в розвитку підприємницької діяльності, всіляко заохочуючи екологічну діяльність та енергозбереження, висуваючи природоохоронні вимоги до проектів, що фінансуються, є розпорядником фондів, які створено для посилення безпеки АЕС у регіоні. ЄБРР є не лише кредитором, а й інвестором, а також здійснює консалтингову діяльність і надає технічну допомогу (консультації, курси банкірів та менеджерів, допомога в організації систем розподілу продовольства), залучаючи ресурси створених у країнах ЄС спеціальних фондів, міжнародних організацій, оскільки окремих коштів для цього не має.</a:t>
            </a:r>
          </a:p>
          <a:p>
            <a:pPr>
              <a:lnSpc>
                <a:spcPct val="12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p:txBody>
      </p:sp>
      <p:sp>
        <p:nvSpPr>
          <p:cNvPr id="2" name="Заголовок 1"/>
          <p:cNvSpPr>
            <a:spLocks noGrp="1"/>
          </p:cNvSpPr>
          <p:nvPr>
            <p:ph type="title"/>
          </p:nvPr>
        </p:nvSpPr>
        <p:spPr>
          <a:xfrm>
            <a:off x="677333" y="377371"/>
            <a:ext cx="10937723" cy="1248229"/>
          </a:xfrm>
          <a:gradFill>
            <a:gsLst>
              <a:gs pos="58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ru-RU" sz="2800" b="1" i="1" dirty="0">
                <a:solidFill>
                  <a:schemeClr val="tx1"/>
                </a:solidFill>
                <a:latin typeface="Cambria" panose="02040503050406030204" pitchFamily="18" charset="0"/>
              </a:rPr>
              <a:t>6</a:t>
            </a:r>
            <a:r>
              <a:rPr lang="ru-RU" sz="2800" b="1" i="1" dirty="0" smtClean="0">
                <a:solidFill>
                  <a:schemeClr val="tx1"/>
                </a:solidFill>
                <a:latin typeface="Cambria" panose="02040503050406030204" pitchFamily="18" charset="0"/>
              </a:rPr>
              <a:t>. Функції </a:t>
            </a:r>
            <a:r>
              <a:rPr lang="ru-RU" sz="2800" b="1" i="1" dirty="0">
                <a:solidFill>
                  <a:schemeClr val="tx1"/>
                </a:solidFill>
                <a:latin typeface="Cambria" panose="02040503050406030204" pitchFamily="18" charset="0"/>
              </a:rPr>
              <a:t>та принципи діяльності Європейського банку реконструкції та розвитку (ЄБРР)</a:t>
            </a:r>
            <a:endParaRPr lang="uk-UA" sz="2800" b="1" i="1" dirty="0">
              <a:solidFill>
                <a:schemeClr val="tx1"/>
              </a:solidFill>
              <a:latin typeface="Cambria" panose="02040503050406030204" pitchFamily="18" charset="0"/>
            </a:endParaRPr>
          </a:p>
        </p:txBody>
      </p:sp>
    </p:spTree>
    <p:extLst>
      <p:ext uri="{BB962C8B-B14F-4D97-AF65-F5344CB8AC3E}">
        <p14:creationId xmlns:p14="http://schemas.microsoft.com/office/powerpoint/2010/main" val="3451108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a:extLst>
              <a:ext uri="{FF2B5EF4-FFF2-40B4-BE49-F238E27FC236}">
                <a16:creationId xmlns:a16="http://schemas.microsoft.com/office/drawing/2014/main" xmlns="" id="{4B7FA532-FEF8-4DDD-A7AC-A89196B97E2C}"/>
              </a:ext>
            </a:extLst>
          </p:cNvPr>
          <p:cNvSpPr>
            <a:spLocks noGrp="1"/>
          </p:cNvSpPr>
          <p:nvPr>
            <p:ph idx="1"/>
          </p:nvPr>
        </p:nvSpPr>
        <p:spPr>
          <a:xfrm>
            <a:off x="154983" y="1968285"/>
            <a:ext cx="11677788" cy="4639344"/>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25000" lnSpcReduction="20000"/>
          </a:bodyPr>
          <a:lstStyle/>
          <a:p>
            <a:pPr>
              <a:spcBef>
                <a:spcPts val="0"/>
              </a:spcBef>
              <a:buFont typeface="Wingdings" panose="05000000000000000000" pitchFamily="2" charset="2"/>
              <a:buChar char="ü"/>
            </a:pPr>
            <a:r>
              <a:rPr lang="uk-UA" sz="5600" i="1" dirty="0">
                <a:solidFill>
                  <a:schemeClr val="tx1"/>
                </a:solidFill>
                <a:latin typeface="Cambria" panose="02040503050406030204" pitchFamily="18" charset="0"/>
                <a:ea typeface="Cambria" panose="02040503050406030204" pitchFamily="18" charset="0"/>
              </a:rPr>
              <a:t> Банк міжнародних розрахунків (БМР) (</a:t>
            </a:r>
            <a:r>
              <a:rPr lang="en-US" sz="5600" i="1" dirty="0">
                <a:solidFill>
                  <a:schemeClr val="tx1"/>
                </a:solidFill>
                <a:latin typeface="Cambria" panose="02040503050406030204" pitchFamily="18" charset="0"/>
                <a:ea typeface="Cambria" panose="02040503050406030204" pitchFamily="18" charset="0"/>
              </a:rPr>
              <a:t>Bank for International Settlement – BIS) </a:t>
            </a:r>
            <a:r>
              <a:rPr lang="uk-UA" sz="5600" i="1" dirty="0">
                <a:solidFill>
                  <a:schemeClr val="tx1"/>
                </a:solidFill>
                <a:latin typeface="Cambria" panose="02040503050406030204" pitchFamily="18" charset="0"/>
                <a:ea typeface="Cambria" panose="02040503050406030204" pitchFamily="18" charset="0"/>
              </a:rPr>
              <a:t>заснований під час реалізації плану Юнга у 1930 р. на підставі міжурядової Гаазької угоди, підписаної Бельгією, Великою Британією, Німеччиною, Італією, Францією, Японією, та Конвенції цих країн зі Швейцарією, на території якої функціонує банк. Основна мета його створення полягала у врегулюванні проблем платежів Німеччини. Сьогодні БМР є однією з перших кредитних установ регіонального типу, міждержавним банком, де проводяться комерційні операції для центральних банків 49 країн з організацією валютного співробітництва. </a:t>
            </a:r>
            <a:endParaRPr lang="uk-UA" sz="5600" i="1" dirty="0" smtClean="0">
              <a:solidFill>
                <a:schemeClr val="tx1"/>
              </a:solidFill>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r>
              <a:rPr lang="uk-UA" sz="5600" i="1" dirty="0" smtClean="0">
                <a:solidFill>
                  <a:schemeClr val="tx1"/>
                </a:solidFill>
                <a:latin typeface="Cambria" panose="02040503050406030204" pitchFamily="18" charset="0"/>
                <a:ea typeface="Cambria" panose="02040503050406030204" pitchFamily="18" charset="0"/>
              </a:rPr>
              <a:t>Міжнародну </a:t>
            </a:r>
            <a:r>
              <a:rPr lang="uk-UA" sz="5600" i="1" dirty="0">
                <a:solidFill>
                  <a:schemeClr val="tx1"/>
                </a:solidFill>
                <a:latin typeface="Cambria" panose="02040503050406030204" pitchFamily="18" charset="0"/>
                <a:ea typeface="Cambria" panose="02040503050406030204" pitchFamily="18" charset="0"/>
              </a:rPr>
              <a:t>фінансову корпорацію (МФК) (</a:t>
            </a:r>
            <a:r>
              <a:rPr lang="en-US" sz="5600" i="1" dirty="0">
                <a:solidFill>
                  <a:schemeClr val="tx1"/>
                </a:solidFill>
                <a:latin typeface="Cambria" panose="02040503050406030204" pitchFamily="18" charset="0"/>
                <a:ea typeface="Cambria" panose="02040503050406030204" pitchFamily="18" charset="0"/>
              </a:rPr>
              <a:t>International Finance Corporation, IFC) </a:t>
            </a:r>
            <a:r>
              <a:rPr lang="uk-UA" sz="5600" i="1" dirty="0">
                <a:solidFill>
                  <a:schemeClr val="tx1"/>
                </a:solidFill>
                <a:latin typeface="Cambria" panose="02040503050406030204" pitchFamily="18" charset="0"/>
                <a:ea typeface="Cambria" panose="02040503050406030204" pitchFamily="18" charset="0"/>
              </a:rPr>
              <a:t>створено в 1956 р. за ініціативою США. МФК є однією з організацій Групи Світового банку і найбільшою установою у сфері глобального розвитку, особливо у галузі промисловості. МФК працює лише з приватним сектором 100 країн, що розвиваються, з метою сприяння економічному розвиткові країн – членів Корпорації шляхом підтримки приватного підприємництва, особливо в найменш розвинутих регіонах, надаючи кредити (від 1 млн до 100 млн дол. США) строком від 5 до 15 років високорентабельним приватним підприємствам із пільговим періодом до 4 років. </a:t>
            </a:r>
            <a:endParaRPr lang="uk-UA" sz="5600" i="1" dirty="0" smtClean="0">
              <a:solidFill>
                <a:schemeClr val="tx1"/>
              </a:solidFill>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r>
              <a:rPr lang="uk-UA" sz="5600" i="1" dirty="0">
                <a:solidFill>
                  <a:schemeClr val="tx1"/>
                </a:solidFill>
                <a:latin typeface="Cambria" panose="02040503050406030204" pitchFamily="18" charset="0"/>
                <a:ea typeface="Cambria" panose="02040503050406030204" pitchFamily="18" charset="0"/>
              </a:rPr>
              <a:t>Міжнародну асоціацію розвитку (МАР) (</a:t>
            </a:r>
            <a:r>
              <a:rPr lang="en-US" sz="5600" i="1" dirty="0">
                <a:solidFill>
                  <a:schemeClr val="tx1"/>
                </a:solidFill>
                <a:latin typeface="Cambria" panose="02040503050406030204" pitchFamily="18" charset="0"/>
                <a:ea typeface="Cambria" panose="02040503050406030204" pitchFamily="18" charset="0"/>
              </a:rPr>
              <a:t>International Development Association, IDA) </a:t>
            </a:r>
            <a:r>
              <a:rPr lang="uk-UA" sz="5600" i="1" dirty="0">
                <a:solidFill>
                  <a:schemeClr val="tx1"/>
                </a:solidFill>
                <a:latin typeface="Cambria" panose="02040503050406030204" pitchFamily="18" charset="0"/>
                <a:ea typeface="Cambria" panose="02040503050406030204" pitchFamily="18" charset="0"/>
              </a:rPr>
              <a:t>засновано в 1960 р., коли з’ясувалося, що за межами діяльності МБРР залишається велика кількість країн, які розвиваються, для котрих ринкові, хоч і дещо полегшені, умови кредитування МБРР є неприйнятними. Тому метою діяльності МАР є надання фінансової допомоги на пільгових умовах урядам найбідніших країн і країн, що розвиваються (спочатку з ВВП на одну особу 925 дол. США, а з 2007 р. – 1025 дол. США на рік), які не в змозі вчасно й у повному обсязі розрахуватися за кредитами, наданими МБРР. З 1961 р. МАР є спеціалізованою установою ООН із місцезнаходженням у м. Вашингтоні (США). До складу МАР входять 170 країн: 26 більш економічно розвинутих і 144 менш економічно розвинутих країн. Обов’язковою умовою вступу до цієї організації є членство в МБРР і МВФ. Членство в МАР відкрите для всіх членів </a:t>
            </a:r>
            <a:r>
              <a:rPr lang="uk-UA" sz="5600" i="1" dirty="0" smtClean="0">
                <a:solidFill>
                  <a:schemeClr val="tx1"/>
                </a:solidFill>
                <a:latin typeface="Cambria" panose="02040503050406030204" pitchFamily="18" charset="0"/>
                <a:ea typeface="Cambria" panose="02040503050406030204" pitchFamily="18" charset="0"/>
              </a:rPr>
              <a:t>МБРР.</a:t>
            </a:r>
            <a:endParaRPr lang="uk-UA" sz="5600" i="1" dirty="0">
              <a:solidFill>
                <a:schemeClr val="tx1"/>
              </a:solidFill>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r>
              <a:rPr lang="uk-UA" sz="5600" i="1" dirty="0" smtClean="0">
                <a:solidFill>
                  <a:schemeClr val="tx1"/>
                </a:solidFill>
                <a:latin typeface="Cambria" panose="02040503050406030204" pitchFamily="18" charset="0"/>
                <a:ea typeface="Cambria" panose="02040503050406030204" pitchFamily="18" charset="0"/>
              </a:rPr>
              <a:t>Структура</a:t>
            </a:r>
            <a:r>
              <a:rPr lang="uk-UA" sz="5600" i="1" dirty="0">
                <a:solidFill>
                  <a:schemeClr val="tx1"/>
                </a:solidFill>
                <a:latin typeface="Cambria" panose="02040503050406030204" pitchFamily="18" charset="0"/>
                <a:ea typeface="Cambria" panose="02040503050406030204" pitchFamily="18" charset="0"/>
              </a:rPr>
              <a:t>, принципи організації та дії міжнародних інституцій великою мірою визначаються особливостями часу, а тому </a:t>
            </a:r>
            <a:r>
              <a:rPr lang="uk-UA" sz="5600" i="1" dirty="0" smtClean="0">
                <a:solidFill>
                  <a:schemeClr val="tx1"/>
                </a:solidFill>
                <a:latin typeface="Cambria" panose="02040503050406030204" pitchFamily="18" charset="0"/>
                <a:ea typeface="Cambria" panose="02040503050406030204" pitchFamily="18" charset="0"/>
              </a:rPr>
              <a:t>не залишаються </a:t>
            </a:r>
            <a:r>
              <a:rPr lang="uk-UA" sz="5600" i="1" dirty="0">
                <a:solidFill>
                  <a:schemeClr val="tx1"/>
                </a:solidFill>
                <a:latin typeface="Cambria" panose="02040503050406030204" pitchFamily="18" charset="0"/>
                <a:ea typeface="Cambria" panose="02040503050406030204" pitchFamily="18" charset="0"/>
              </a:rPr>
              <a:t>незмінними й постійно трансформуються. </a:t>
            </a:r>
            <a:r>
              <a:rPr lang="uk-UA" sz="5600" i="1" dirty="0" smtClean="0">
                <a:solidFill>
                  <a:schemeClr val="tx1"/>
                </a:solidFill>
                <a:latin typeface="Cambria" panose="02040503050406030204" pitchFamily="18" charset="0"/>
                <a:ea typeface="Cambria" panose="02040503050406030204" pitchFamily="18" charset="0"/>
              </a:rPr>
              <a:t>Яскравою тенденцією </a:t>
            </a:r>
            <a:r>
              <a:rPr lang="uk-UA" sz="5600" i="1" dirty="0">
                <a:solidFill>
                  <a:schemeClr val="tx1"/>
                </a:solidFill>
                <a:latin typeface="Cambria" panose="02040503050406030204" pitchFamily="18" charset="0"/>
                <a:ea typeface="Cambria" panose="02040503050406030204" pitchFamily="18" charset="0"/>
              </a:rPr>
              <a:t>в такій трансформації, поряд зі згаданою регіоналізацією міжнародної фінансової інфраструктури, є її роздержавлення, яке виявляється в суттєвому зростанні протягом останніх років ролі та вагомості недержавних міжнародних організацій у функціонуванні світової фінансової системи.</a:t>
            </a:r>
          </a:p>
          <a:p>
            <a:pPr>
              <a:spcBef>
                <a:spcPts val="0"/>
              </a:spcBef>
              <a:buFont typeface="Wingdings" panose="05000000000000000000" pitchFamily="2" charset="2"/>
              <a:buChar char="ü"/>
            </a:pPr>
            <a:endParaRPr lang="uk-UA" sz="26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buFont typeface="Wingdings" panose="05000000000000000000" pitchFamily="2" charset="2"/>
              <a:buChar char="ü"/>
            </a:pPr>
            <a:endParaRPr lang="ru-UA" sz="2400" i="1" dirty="0">
              <a:latin typeface="Cambria" panose="02040503050406030204" pitchFamily="18" charset="0"/>
              <a:ea typeface="Cambria" panose="02040503050406030204" pitchFamily="18" charset="0"/>
            </a:endParaRPr>
          </a:p>
        </p:txBody>
      </p:sp>
      <p:sp>
        <p:nvSpPr>
          <p:cNvPr id="2" name="Заголовок 1"/>
          <p:cNvSpPr>
            <a:spLocks noGrp="1"/>
          </p:cNvSpPr>
          <p:nvPr>
            <p:ph type="title"/>
          </p:nvPr>
        </p:nvSpPr>
        <p:spPr>
          <a:xfrm>
            <a:off x="677333" y="435430"/>
            <a:ext cx="10796209" cy="1069813"/>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uk-UA" sz="2800" b="1" i="1" dirty="0">
                <a:solidFill>
                  <a:schemeClr val="tx1"/>
                </a:solidFill>
                <a:latin typeface="Cambria" panose="02040503050406030204" pitchFamily="18" charset="0"/>
              </a:rPr>
              <a:t>7</a:t>
            </a:r>
            <a:r>
              <a:rPr lang="uk-UA" sz="2800" b="1" i="1" dirty="0" smtClean="0">
                <a:solidFill>
                  <a:schemeClr val="tx1"/>
                </a:solidFill>
                <a:latin typeface="Cambria" panose="02040503050406030204" pitchFamily="18" charset="0"/>
              </a:rPr>
              <a:t>. </a:t>
            </a:r>
            <a:r>
              <a:rPr lang="ru-RU" sz="2800" b="1" i="1" dirty="0" smtClean="0">
                <a:solidFill>
                  <a:schemeClr val="tx1"/>
                </a:solidFill>
                <a:latin typeface="Cambria" panose="02040503050406030204" pitchFamily="18" charset="0"/>
              </a:rPr>
              <a:t>Структура</a:t>
            </a:r>
            <a:r>
              <a:rPr lang="ru-RU" sz="2800" b="1" i="1" dirty="0">
                <a:solidFill>
                  <a:schemeClr val="tx1"/>
                </a:solidFill>
                <a:latin typeface="Cambria" panose="02040503050406030204" pitchFamily="18" charset="0"/>
              </a:rPr>
              <a:t>, принципи організації та дії інших міжнародних інституцій</a:t>
            </a:r>
            <a:endParaRPr lang="uk-UA" sz="2800" b="1" i="1" dirty="0">
              <a:solidFill>
                <a:schemeClr val="tx1"/>
              </a:solidFill>
              <a:latin typeface="Cambria" panose="02040503050406030204" pitchFamily="18" charset="0"/>
            </a:endParaRPr>
          </a:p>
        </p:txBody>
      </p:sp>
    </p:spTree>
    <p:extLst>
      <p:ext uri="{BB962C8B-B14F-4D97-AF65-F5344CB8AC3E}">
        <p14:creationId xmlns:p14="http://schemas.microsoft.com/office/powerpoint/2010/main" val="10513349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a:extLst>
              <a:ext uri="{FF2B5EF4-FFF2-40B4-BE49-F238E27FC236}">
                <a16:creationId xmlns:a16="http://schemas.microsoft.com/office/drawing/2014/main" xmlns="" id="{4B7FA532-FEF8-4DDD-A7AC-A89196B97E2C}"/>
              </a:ext>
            </a:extLst>
          </p:cNvPr>
          <p:cNvSpPr>
            <a:spLocks noGrp="1"/>
          </p:cNvSpPr>
          <p:nvPr>
            <p:ph idx="1"/>
          </p:nvPr>
        </p:nvSpPr>
        <p:spPr>
          <a:xfrm>
            <a:off x="154983" y="1968285"/>
            <a:ext cx="11449188" cy="4563144"/>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lnSpcReduction="10000"/>
          </a:bodyPr>
          <a:lstStyle/>
          <a:p>
            <a:pPr>
              <a:lnSpc>
                <a:spcPct val="100000"/>
              </a:lnSpc>
              <a:spcBef>
                <a:spcPts val="0"/>
              </a:spcBef>
              <a:buFont typeface="Wingdings" panose="05000000000000000000" pitchFamily="2" charset="2"/>
              <a:buChar char="ü"/>
            </a:pPr>
            <a:r>
              <a:rPr lang="uk-UA" sz="2400" i="1" dirty="0">
                <a:solidFill>
                  <a:schemeClr val="tx1"/>
                </a:solidFill>
                <a:latin typeface="Cambria" panose="02040503050406030204" pitchFamily="18" charset="0"/>
                <a:ea typeface="Cambria" panose="02040503050406030204" pitchFamily="18" charset="0"/>
              </a:rPr>
              <a:t>Україна сьогодні співпрацює з основними суб’єктами фінансової глобалізації – провідними міжнародними фінансовими організаціями (МФО). Співпраця з МВФ є необхідною умовою вступу </a:t>
            </a:r>
            <a:r>
              <a:rPr lang="uk-UA" sz="2400" i="1" dirty="0" smtClean="0">
                <a:solidFill>
                  <a:schemeClr val="tx1"/>
                </a:solidFill>
                <a:latin typeface="Cambria" panose="02040503050406030204" pitchFamily="18" charset="0"/>
                <a:ea typeface="Cambria" panose="02040503050406030204" pitchFamily="18" charset="0"/>
              </a:rPr>
              <a:t>до більшості </a:t>
            </a:r>
            <a:r>
              <a:rPr lang="uk-UA" sz="2400" i="1" dirty="0">
                <a:solidFill>
                  <a:schemeClr val="tx1"/>
                </a:solidFill>
                <a:latin typeface="Cambria" panose="02040503050406030204" pitchFamily="18" charset="0"/>
                <a:ea typeface="Cambria" panose="02040503050406030204" pitchFamily="18" charset="0"/>
              </a:rPr>
              <a:t>інших МФО. Україна не входить до засновників цих організацій і не належить до розвинутих країн, а тому виступає отримувачем фінансової допомоги на умовах і за правилами, що визначені установчими документами МФО, які, на жаль, не </a:t>
            </a:r>
            <a:r>
              <a:rPr lang="uk-UA" sz="2400" i="1" dirty="0" smtClean="0">
                <a:solidFill>
                  <a:schemeClr val="tx1"/>
                </a:solidFill>
                <a:latin typeface="Cambria" panose="02040503050406030204" pitchFamily="18" charset="0"/>
                <a:ea typeface="Cambria" panose="02040503050406030204" pitchFamily="18" charset="0"/>
              </a:rPr>
              <a:t>завжди можна </a:t>
            </a:r>
            <a:r>
              <a:rPr lang="uk-UA" sz="2400" i="1" dirty="0">
                <a:solidFill>
                  <a:schemeClr val="tx1"/>
                </a:solidFill>
                <a:latin typeface="Cambria" panose="02040503050406030204" pitchFamily="18" charset="0"/>
                <a:ea typeface="Cambria" panose="02040503050406030204" pitchFamily="18" charset="0"/>
              </a:rPr>
              <a:t>виконати повною мірою. В Україні кожна з МФО використовує різні форми та механізми співпраці, спрямовані на досягнення конкретних цілей співробітництва. Тому й </a:t>
            </a:r>
            <a:r>
              <a:rPr lang="uk-UA" sz="2400" i="1" dirty="0" smtClean="0">
                <a:solidFill>
                  <a:schemeClr val="tx1"/>
                </a:solidFill>
                <a:latin typeface="Cambria" panose="02040503050406030204" pitchFamily="18" charset="0"/>
                <a:ea typeface="Cambria" panose="02040503050406030204" pitchFamily="18" charset="0"/>
              </a:rPr>
              <a:t>спостерігаються особливості </a:t>
            </a:r>
            <a:r>
              <a:rPr lang="uk-UA" sz="2400" i="1" dirty="0">
                <a:solidFill>
                  <a:schemeClr val="tx1"/>
                </a:solidFill>
                <a:latin typeface="Cambria" panose="02040503050406030204" pitchFamily="18" charset="0"/>
                <a:ea typeface="Cambria" panose="02040503050406030204" pitchFamily="18" charset="0"/>
              </a:rPr>
              <a:t>співпраці МФО з Україною. </a:t>
            </a:r>
            <a:endParaRPr lang="uk-UA" sz="2400" i="1" dirty="0" smtClean="0">
              <a:solidFill>
                <a:schemeClr val="tx1"/>
              </a:solidFill>
              <a:latin typeface="Cambria" panose="02040503050406030204" pitchFamily="18" charset="0"/>
              <a:ea typeface="Cambria" panose="02040503050406030204" pitchFamily="18" charset="0"/>
            </a:endParaRPr>
          </a:p>
          <a:p>
            <a:pPr>
              <a:lnSpc>
                <a:spcPct val="100000"/>
              </a:lnSpc>
              <a:spcBef>
                <a:spcPts val="0"/>
              </a:spcBef>
              <a:buFont typeface="Wingdings" panose="05000000000000000000" pitchFamily="2" charset="2"/>
              <a:buChar char="ü"/>
            </a:pPr>
            <a:r>
              <a:rPr lang="uk-UA" sz="2400" i="1" dirty="0">
                <a:solidFill>
                  <a:schemeClr val="tx1"/>
                </a:solidFill>
                <a:latin typeface="Cambria" panose="02040503050406030204" pitchFamily="18" charset="0"/>
                <a:ea typeface="Cambria" panose="02040503050406030204" pitchFamily="18" charset="0"/>
              </a:rPr>
              <a:t>Наразі  Україна співпрацює із такими фінансовими інституціями –МВФ (з  1992 р.), ЄБРР (із 1992 р), МБРР (із 1992 р.), Міжнародна фінансова корпорація (із 1994 р.), Міжнародна асоціація розвитку (з 2004 р</a:t>
            </a:r>
            <a:r>
              <a:rPr lang="uk-UA" sz="2400" i="1" dirty="0" smtClean="0">
                <a:solidFill>
                  <a:schemeClr val="tx1"/>
                </a:solidFill>
                <a:latin typeface="Cambria" panose="02040503050406030204" pitchFamily="18" charset="0"/>
                <a:ea typeface="Cambria" panose="02040503050406030204" pitchFamily="18" charset="0"/>
              </a:rPr>
              <a:t>.).</a:t>
            </a:r>
          </a:p>
          <a:p>
            <a:pPr>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buFont typeface="Wingdings" panose="05000000000000000000" pitchFamily="2" charset="2"/>
              <a:buChar char="ü"/>
            </a:pPr>
            <a:endParaRPr lang="ru-UA" sz="2400" i="1" dirty="0">
              <a:latin typeface="Cambria" panose="02040503050406030204" pitchFamily="18" charset="0"/>
              <a:ea typeface="Cambria" panose="02040503050406030204" pitchFamily="18" charset="0"/>
            </a:endParaRPr>
          </a:p>
        </p:txBody>
      </p:sp>
      <p:sp>
        <p:nvSpPr>
          <p:cNvPr id="2" name="Заголовок 1"/>
          <p:cNvSpPr>
            <a:spLocks noGrp="1"/>
          </p:cNvSpPr>
          <p:nvPr>
            <p:ph type="title"/>
          </p:nvPr>
        </p:nvSpPr>
        <p:spPr>
          <a:xfrm>
            <a:off x="677333" y="435430"/>
            <a:ext cx="10720009" cy="1069813"/>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uk-UA" sz="2800" b="1" i="1" dirty="0">
                <a:solidFill>
                  <a:schemeClr val="tx1"/>
                </a:solidFill>
                <a:latin typeface="Cambria" panose="02040503050406030204" pitchFamily="18" charset="0"/>
              </a:rPr>
              <a:t>8</a:t>
            </a:r>
            <a:r>
              <a:rPr lang="uk-UA" sz="2800" b="1" i="1" dirty="0" smtClean="0">
                <a:solidFill>
                  <a:schemeClr val="tx1"/>
                </a:solidFill>
                <a:latin typeface="Cambria" panose="02040503050406030204" pitchFamily="18" charset="0"/>
              </a:rPr>
              <a:t>. Характеристика співробітництва України з міжнародними фінансовими організаціями (МФО)</a:t>
            </a:r>
            <a:endParaRPr lang="uk-UA" sz="2800" b="1" i="1" dirty="0">
              <a:solidFill>
                <a:schemeClr val="tx1"/>
              </a:solidFill>
              <a:latin typeface="Cambria" panose="02040503050406030204" pitchFamily="18" charset="0"/>
            </a:endParaRPr>
          </a:p>
        </p:txBody>
      </p:sp>
    </p:spTree>
    <p:extLst>
      <p:ext uri="{BB962C8B-B14F-4D97-AF65-F5344CB8AC3E}">
        <p14:creationId xmlns:p14="http://schemas.microsoft.com/office/powerpoint/2010/main" val="2582276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0371" y="2015732"/>
            <a:ext cx="11680372" cy="4602782"/>
          </a:xfrm>
        </p:spPr>
        <p:txBody>
          <a:bodyPr>
            <a:noAutofit/>
          </a:bodyPr>
          <a:lstStyle/>
          <a:p>
            <a:pPr marL="0" indent="0">
              <a:buNone/>
            </a:pPr>
            <a:r>
              <a:rPr lang="uk-UA" sz="1400" b="1" i="1" dirty="0" smtClean="0">
                <a:solidFill>
                  <a:schemeClr val="tx1"/>
                </a:solidFill>
                <a:latin typeface="Cambria" pitchFamily="18" charset="0"/>
                <a:ea typeface="Cambria" pitchFamily="18" charset="0"/>
              </a:rPr>
              <a:t>МВФ.</a:t>
            </a:r>
            <a:r>
              <a:rPr lang="uk-UA" sz="1400" i="1" dirty="0" smtClean="0">
                <a:solidFill>
                  <a:schemeClr val="tx1"/>
                </a:solidFill>
                <a:latin typeface="Cambria" pitchFamily="18" charset="0"/>
                <a:ea typeface="Cambria" pitchFamily="18" charset="0"/>
              </a:rPr>
              <a:t> Україна стала членом МВФ відповідно до Закону України «Про вступ України до Міжнародного валютного фонду, Міжнародного банку реконструкції та розвитку, Міжнародної фінансової корпорації, Міжнародної асоціації розвитку та Багатостороннього агентства по гарантіях інвестицій» від 3 червня 1992 р. Україна з 1994 р. активно співпрацює з МВФ, використовуючи його фінансові і технічні ресурси з метою досягнення макроекономічної стабілізації та створення необхідних передумов для проведення економічних реформ. Таке співробітництво здійснювалось переважно в рамках реалізації 8 спільних програм – STF (системна трансформаційна позика), «Stand-By» (стабілізаційна позика), Механізм розширеного фінансування (позика на підтримку розвитку), попереджувальний «Stand-By». Після двох років «паузи» у відносинах, у лютому 2014 р. Уряд України звернувся до МВФ з проханням розпочати переговорний процес щодо підготовки нової кредитної угоди між Фондом та Україною. 30 квітня 2014 р. Рада директорів МВФ затвердила нову спільну програму «стенд-бай» на наступні 2 роки у сумі 17,1 млрд. дол. США, з яких у 2014 р. отримано два транші – у травні у розмірі 3,2 млрд. дол. США та у вересні у розмірі 1,4 млрд. дол. США. У січні 2015 р. досягнуто домовленості про розширення фінансової підтримки України шляхом заміни існуючої програми МВФ stand-by на довготермінову програму Extended Fund Facility (EFF). 11 березня 2015 р. Ради директорів Міжнародного валютного фонду прийняла рішення щодо переходу на довготермінову програму розширеного кредитування (EFF) і виділення Україні 17,5 млрд. дол. США. Ця чотирирічна програма передбачає фінансування заходів з економічної і фінансової стабілізації України. Перший транш кредиту в обсязі 5 млрд. дол. США поступив в Україну у березні 2015 р. 31 липня 2015 р. відбулось чергове засідання Ради Директорів МВФ, під час якого було ухвалено рішення щодо виділення Україні другого траншу у розмірі 1,7 млрд. дол.</a:t>
            </a:r>
          </a:p>
          <a:p>
            <a:pPr marL="0" indent="0">
              <a:buNone/>
            </a:pPr>
            <a:r>
              <a:rPr lang="uk-UA" sz="1400" i="1" dirty="0" smtClean="0">
                <a:solidFill>
                  <a:schemeClr val="tx1"/>
                </a:solidFill>
                <a:latin typeface="Cambria" pitchFamily="18" charset="0"/>
                <a:ea typeface="Cambria" pitchFamily="18" charset="0"/>
              </a:rPr>
              <a:t>Україна набула членства </a:t>
            </a:r>
            <a:r>
              <a:rPr lang="uk-UA" sz="1400" b="1" i="1" dirty="0" smtClean="0">
                <a:solidFill>
                  <a:schemeClr val="tx1"/>
                </a:solidFill>
                <a:latin typeface="Cambria" pitchFamily="18" charset="0"/>
                <a:ea typeface="Cambria" pitchFamily="18" charset="0"/>
              </a:rPr>
              <a:t>у Групі Світового банку </a:t>
            </a:r>
            <a:r>
              <a:rPr lang="uk-UA" sz="1400" i="1" dirty="0" smtClean="0">
                <a:solidFill>
                  <a:schemeClr val="tx1"/>
                </a:solidFill>
                <a:latin typeface="Cambria" pitchFamily="18" charset="0"/>
                <a:ea typeface="Cambria" pitchFamily="18" charset="0"/>
              </a:rPr>
              <a:t>у 1992 році відповідно до Закону України від 3 червня 1992 р. №2402-ХІІ. Україна, як учасник-акціонер Світового банку, має 0,77% акцій. Серед міжнародних кредитно-фінансових організацій Світовий банк є другим, після МВФ, кредитором України. Ресурси цієї організації використовуються для підтримки державного бюджету, здійснення інституційних та структурних реформ, підготовки та реалізації довгострокових інвестиційних проектів, які відповідають пріоритетним напрямам економічного розвитку України. Співробітництво зі Світовим банком здійснюється на основі прийнятої у лютому 2012 року  Стратегії партнерства  з Україною на 2012 -2016 рр., яка  спрямована на допомогу Уряду у  реалізації програми економічних реформ та інтеграції з ЄС</a:t>
            </a:r>
            <a:r>
              <a:rPr lang="uk-UA" sz="850" i="1" dirty="0" smtClean="0">
                <a:solidFill>
                  <a:schemeClr val="tx1"/>
                </a:solidFill>
                <a:latin typeface="Cambria" pitchFamily="18" charset="0"/>
                <a:ea typeface="Cambria" pitchFamily="18" charset="0"/>
              </a:rPr>
              <a:t>. </a:t>
            </a:r>
            <a:endParaRPr lang="uk-UA" sz="850" i="1" dirty="0">
              <a:solidFill>
                <a:schemeClr val="tx1"/>
              </a:solidFill>
              <a:latin typeface="Cambria" pitchFamily="18" charset="0"/>
              <a:ea typeface="Cambria" pitchFamily="18" charset="0"/>
            </a:endParaRPr>
          </a:p>
        </p:txBody>
      </p:sp>
      <p:sp useBgFill="1">
        <p:nvSpPr>
          <p:cNvPr id="2" name="Заголовок 1"/>
          <p:cNvSpPr>
            <a:spLocks noGrp="1"/>
          </p:cNvSpPr>
          <p:nvPr>
            <p:ph type="title"/>
          </p:nvPr>
        </p:nvSpPr>
        <p:spPr/>
        <p:txBody>
          <a:bodyPr>
            <a:noAutofit/>
          </a:bodyPr>
          <a:lstStyle/>
          <a:p>
            <a:r>
              <a:rPr lang="uk-UA" sz="2800" b="1" i="1" dirty="0">
                <a:solidFill>
                  <a:schemeClr val="tx1"/>
                </a:solidFill>
                <a:latin typeface="Cambria" pitchFamily="18" charset="0"/>
                <a:ea typeface="Cambria" pitchFamily="18" charset="0"/>
              </a:rPr>
              <a:t>9</a:t>
            </a:r>
            <a:r>
              <a:rPr lang="uk-UA" sz="2800" b="1" i="1" dirty="0" smtClean="0">
                <a:solidFill>
                  <a:schemeClr val="tx1"/>
                </a:solidFill>
                <a:latin typeface="Cambria" pitchFamily="18" charset="0"/>
                <a:ea typeface="Cambria" pitchFamily="18" charset="0"/>
              </a:rPr>
              <a:t>. Співпраця України на сучасному етапі із  провідними міжнародними фінансовими організаціями (МФО) – МВФ, Світовим банком та ЄБРР</a:t>
            </a:r>
            <a:endParaRPr lang="uk-UA" sz="2800" b="1" i="1" dirty="0">
              <a:solidFill>
                <a:schemeClr val="tx1"/>
              </a:solidFill>
              <a:latin typeface="Cambria" pitchFamily="18" charset="0"/>
              <a:ea typeface="Cambria" pitchFamily="18" charset="0"/>
            </a:endParaRPr>
          </a:p>
        </p:txBody>
      </p:sp>
    </p:spTree>
    <p:extLst>
      <p:ext uri="{BB962C8B-B14F-4D97-AF65-F5344CB8AC3E}">
        <p14:creationId xmlns:p14="http://schemas.microsoft.com/office/powerpoint/2010/main" val="13904462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5057" y="2525486"/>
            <a:ext cx="11702143" cy="4147457"/>
          </a:xfrm>
        </p:spPr>
        <p:txBody>
          <a:bodyPr>
            <a:normAutofit fontScale="55000" lnSpcReduction="20000"/>
          </a:bodyPr>
          <a:lstStyle/>
          <a:p>
            <a:pPr marL="0" indent="0">
              <a:buNone/>
            </a:pPr>
            <a:r>
              <a:rPr lang="uk-UA" sz="2500" i="1" dirty="0" smtClean="0">
                <a:solidFill>
                  <a:schemeClr val="tx1"/>
                </a:solidFill>
                <a:latin typeface="Cambria" pitchFamily="18" charset="0"/>
                <a:ea typeface="Cambria" pitchFamily="18" charset="0"/>
              </a:rPr>
              <a:t>За роки співробітництва Світовий банк затвердив для України 50 позик  загальним обсягом 10,1 млрд. дол. США, з яких отримано 7,4 млрд. дол. США. Значна доля цих коштів, була позиками на структурні перетворення та реформування фінансового сектора і подальший розвиток банківської системи. 10 березня 2014 року Рада директорів Світового банку ухвалила рішення про готовність надати додаткові кредитні ресурси на підтримку реформ в нашій державі у розмірі 3 млрд. дол. США. На сьогодні на стадії реалізації перебуває 12 проектів, метою яких є модернізація інфраструктури, зокрема проекти з реабілітації гідроелектростанцій, передачі електроенергії, розвитку міської інфраструктури, покращення автомобільних доріг та безпеки руху, підвищення енергоефективності, в т.ч. у секторі централізованого теплопостачання, розвитку міської інфраструктури, модернізації системи соціальної підтримки населення України, поліпшення охорони здоров'я.</a:t>
            </a:r>
          </a:p>
          <a:p>
            <a:pPr marL="0" indent="0">
              <a:buNone/>
            </a:pPr>
            <a:r>
              <a:rPr lang="uk-UA" sz="2500" i="1" dirty="0" smtClean="0">
                <a:solidFill>
                  <a:schemeClr val="tx1"/>
                </a:solidFill>
                <a:latin typeface="Cambria" pitchFamily="18" charset="0"/>
                <a:ea typeface="Cambria" pitchFamily="18" charset="0"/>
              </a:rPr>
              <a:t>Україна є членом  ЄБРР з серпня 1992 року відповідно до Указу Президента України «Про членство України в Європейському банку реконструкції та розвитку» від 14.07.92 № 379. ЄБРР працює лише на комерційних засадах. Банк надає тільки цільові кредити під конкретні проекти приватним і державним структурам на потреби розвитку економіки (60% позичкових засобів спрямовуються у приватний і 40% - у державний сектор). ЄБРР є Адміністратором двох міжнародних фондів - Рахунку ядерної безпеки і Чорнобильского фонду «Укриття», з яких фінансуються проекти міжнародної технічної допомоги з підготовки Чорнобильскої АЕС зі зняття з експлуатації і перетворення об’єкта «Укриття» в екологічно безпечну систему.</a:t>
            </a:r>
          </a:p>
          <a:p>
            <a:pPr marL="0" indent="0">
              <a:buNone/>
            </a:pPr>
            <a:r>
              <a:rPr lang="uk-UA" sz="2500" i="1" dirty="0" smtClean="0">
                <a:solidFill>
                  <a:schemeClr val="tx1"/>
                </a:solidFill>
                <a:latin typeface="Cambria" pitchFamily="18" charset="0"/>
                <a:ea typeface="Cambria" pitchFamily="18" charset="0"/>
              </a:rPr>
              <a:t>Ключові проекти у державному та муніципальному секторах в Україні, які заплановані для фінансування ЄБРР у теперішній час:</a:t>
            </a:r>
          </a:p>
          <a:p>
            <a:pPr marL="0" indent="0">
              <a:buNone/>
            </a:pPr>
            <a:r>
              <a:rPr lang="uk-UA" sz="2500" i="1" dirty="0" smtClean="0">
                <a:solidFill>
                  <a:schemeClr val="tx1"/>
                </a:solidFill>
                <a:latin typeface="Cambria" pitchFamily="18" charset="0"/>
                <a:ea typeface="Cambria" pitchFamily="18" charset="0"/>
              </a:rPr>
              <a:t>проект з побудови Панєвропейського коридору на користь «Укравтодор» (з відповідним паралельним фінансуванням за рахунок Європейського Інвестиційного Банку);розширення Програми сприяння торгівлі (Trade Facilitation Programme), яка дає можливість українським банківським установам підтверджувати через ЄБРР відповідні торгівельні документарні інструменти; проект модернізації газокомпресорних станцій на трубопроводі </a:t>
            </a:r>
            <a:r>
              <a:rPr lang="uk-UA" sz="2500" i="1" dirty="0" err="1" smtClean="0">
                <a:solidFill>
                  <a:schemeClr val="tx1"/>
                </a:solidFill>
                <a:latin typeface="Cambria" pitchFamily="18" charset="0"/>
                <a:ea typeface="Cambria" pitchFamily="18" charset="0"/>
              </a:rPr>
              <a:t>Уренгой-Помари-Ужгород</a:t>
            </a:r>
            <a:r>
              <a:rPr lang="uk-UA" sz="2500" i="1" dirty="0" smtClean="0">
                <a:solidFill>
                  <a:schemeClr val="tx1"/>
                </a:solidFill>
                <a:latin typeface="Cambria" pitchFamily="18" charset="0"/>
                <a:ea typeface="Cambria" pitchFamily="18" charset="0"/>
              </a:rPr>
              <a:t> (з паралельним фінансуванням за рахунок Європейського Інвестиційного Банку); 	низка проектів у галузі комунального господарства та енергозбереження за програмою </a:t>
            </a:r>
            <a:r>
              <a:rPr lang="uk-UA" sz="2500" i="1" dirty="0" err="1" smtClean="0">
                <a:solidFill>
                  <a:schemeClr val="tx1"/>
                </a:solidFill>
                <a:latin typeface="Cambria" pitchFamily="18" charset="0"/>
                <a:ea typeface="Cambria" pitchFamily="18" charset="0"/>
              </a:rPr>
              <a:t>Східно-європейського</a:t>
            </a:r>
            <a:r>
              <a:rPr lang="uk-UA" sz="2500" i="1" dirty="0" smtClean="0">
                <a:solidFill>
                  <a:schemeClr val="tx1"/>
                </a:solidFill>
                <a:latin typeface="Cambria" pitchFamily="18" charset="0"/>
                <a:ea typeface="Cambria" pitchFamily="18" charset="0"/>
              </a:rPr>
              <a:t> партнерства з енергоефективності на навколишнього середовища («</a:t>
            </a:r>
            <a:r>
              <a:rPr lang="uk-UA" sz="2500" i="1" dirty="0" err="1" smtClean="0">
                <a:solidFill>
                  <a:schemeClr val="tx1"/>
                </a:solidFill>
                <a:latin typeface="Cambria" pitchFamily="18" charset="0"/>
                <a:ea typeface="Cambria" pitchFamily="18" charset="0"/>
              </a:rPr>
              <a:t>Eastern</a:t>
            </a:r>
            <a:r>
              <a:rPr lang="uk-UA" sz="2500" i="1" dirty="0" smtClean="0">
                <a:solidFill>
                  <a:schemeClr val="tx1"/>
                </a:solidFill>
                <a:latin typeface="Cambria" pitchFamily="18" charset="0"/>
                <a:ea typeface="Cambria" pitchFamily="18" charset="0"/>
              </a:rPr>
              <a:t> </a:t>
            </a:r>
            <a:r>
              <a:rPr lang="uk-UA" sz="2500" i="1" dirty="0" err="1" smtClean="0">
                <a:solidFill>
                  <a:schemeClr val="tx1"/>
                </a:solidFill>
                <a:latin typeface="Cambria" pitchFamily="18" charset="0"/>
                <a:ea typeface="Cambria" pitchFamily="18" charset="0"/>
              </a:rPr>
              <a:t>Europe</a:t>
            </a:r>
            <a:r>
              <a:rPr lang="uk-UA" sz="2500" i="1" dirty="0" smtClean="0">
                <a:solidFill>
                  <a:schemeClr val="tx1"/>
                </a:solidFill>
                <a:latin typeface="Cambria" pitchFamily="18" charset="0"/>
                <a:ea typeface="Cambria" pitchFamily="18" charset="0"/>
              </a:rPr>
              <a:t> </a:t>
            </a:r>
            <a:r>
              <a:rPr lang="uk-UA" sz="2500" i="1" dirty="0" err="1" smtClean="0">
                <a:solidFill>
                  <a:schemeClr val="tx1"/>
                </a:solidFill>
                <a:latin typeface="Cambria" pitchFamily="18" charset="0"/>
                <a:ea typeface="Cambria" pitchFamily="18" charset="0"/>
              </a:rPr>
              <a:t>Energy</a:t>
            </a:r>
            <a:r>
              <a:rPr lang="uk-UA" sz="2500" i="1" dirty="0" smtClean="0">
                <a:solidFill>
                  <a:schemeClr val="tx1"/>
                </a:solidFill>
                <a:latin typeface="Cambria" pitchFamily="18" charset="0"/>
                <a:ea typeface="Cambria" pitchFamily="18" charset="0"/>
              </a:rPr>
              <a:t> </a:t>
            </a:r>
            <a:r>
              <a:rPr lang="uk-UA" sz="2500" i="1" dirty="0" err="1" smtClean="0">
                <a:solidFill>
                  <a:schemeClr val="tx1"/>
                </a:solidFill>
                <a:latin typeface="Cambria" pitchFamily="18" charset="0"/>
                <a:ea typeface="Cambria" pitchFamily="18" charset="0"/>
              </a:rPr>
              <a:t>Efficiency</a:t>
            </a:r>
            <a:r>
              <a:rPr lang="uk-UA" sz="2500" i="1" dirty="0" smtClean="0">
                <a:solidFill>
                  <a:schemeClr val="tx1"/>
                </a:solidFill>
                <a:latin typeface="Cambria" pitchFamily="18" charset="0"/>
                <a:ea typeface="Cambria" pitchFamily="18" charset="0"/>
              </a:rPr>
              <a:t> </a:t>
            </a:r>
            <a:r>
              <a:rPr lang="uk-UA" sz="2500" i="1" dirty="0" err="1" smtClean="0">
                <a:solidFill>
                  <a:schemeClr val="tx1"/>
                </a:solidFill>
                <a:latin typeface="Cambria" pitchFamily="18" charset="0"/>
                <a:ea typeface="Cambria" pitchFamily="18" charset="0"/>
              </a:rPr>
              <a:t>and</a:t>
            </a:r>
            <a:r>
              <a:rPr lang="uk-UA" sz="2500" i="1" dirty="0" smtClean="0">
                <a:solidFill>
                  <a:schemeClr val="tx1"/>
                </a:solidFill>
                <a:latin typeface="Cambria" pitchFamily="18" charset="0"/>
                <a:ea typeface="Cambria" pitchFamily="18" charset="0"/>
              </a:rPr>
              <a:t> </a:t>
            </a:r>
            <a:r>
              <a:rPr lang="uk-UA" sz="2500" i="1" dirty="0" err="1" smtClean="0">
                <a:solidFill>
                  <a:schemeClr val="tx1"/>
                </a:solidFill>
                <a:latin typeface="Cambria" pitchFamily="18" charset="0"/>
                <a:ea typeface="Cambria" pitchFamily="18" charset="0"/>
              </a:rPr>
              <a:t>Environment</a:t>
            </a:r>
            <a:r>
              <a:rPr lang="uk-UA" sz="2500" i="1" dirty="0" smtClean="0">
                <a:solidFill>
                  <a:schemeClr val="tx1"/>
                </a:solidFill>
                <a:latin typeface="Cambria" pitchFamily="18" charset="0"/>
                <a:ea typeface="Cambria" pitchFamily="18" charset="0"/>
              </a:rPr>
              <a:t> </a:t>
            </a:r>
            <a:r>
              <a:rPr lang="uk-UA" sz="2500" i="1" dirty="0" err="1" smtClean="0">
                <a:solidFill>
                  <a:schemeClr val="tx1"/>
                </a:solidFill>
                <a:latin typeface="Cambria" pitchFamily="18" charset="0"/>
                <a:ea typeface="Cambria" pitchFamily="18" charset="0"/>
              </a:rPr>
              <a:t>Partnership</a:t>
            </a:r>
            <a:r>
              <a:rPr lang="uk-UA" sz="2500" i="1" dirty="0" smtClean="0">
                <a:solidFill>
                  <a:schemeClr val="tx1"/>
                </a:solidFill>
                <a:latin typeface="Cambria" pitchFamily="18" charset="0"/>
                <a:ea typeface="Cambria" pitchFamily="18" charset="0"/>
              </a:rPr>
              <a:t> – E5P»).</a:t>
            </a:r>
          </a:p>
          <a:p>
            <a:endParaRPr lang="en-US" sz="1200" i="1" dirty="0">
              <a:latin typeface="Cambria" pitchFamily="18" charset="0"/>
              <a:ea typeface="Cambria" pitchFamily="18" charset="0"/>
            </a:endParaRPr>
          </a:p>
          <a:p>
            <a:endParaRPr lang="ru-RU" sz="1200" i="1" dirty="0">
              <a:latin typeface="Cambria" pitchFamily="18" charset="0"/>
              <a:ea typeface="Cambria" pitchFamily="18" charset="0"/>
            </a:endParaRPr>
          </a:p>
          <a:p>
            <a:endParaRPr lang="ru-RU" dirty="0"/>
          </a:p>
        </p:txBody>
      </p:sp>
      <p:sp>
        <p:nvSpPr>
          <p:cNvPr id="2" name="Заголовок 1"/>
          <p:cNvSpPr>
            <a:spLocks noGrp="1"/>
          </p:cNvSpPr>
          <p:nvPr>
            <p:ph type="title"/>
          </p:nvPr>
        </p:nvSpPr>
        <p:spPr>
          <a:xfrm>
            <a:off x="555171" y="804520"/>
            <a:ext cx="10798629" cy="599738"/>
          </a:xfrm>
        </p:spPr>
        <p:txBody>
          <a:bodyPr>
            <a:normAutofit/>
          </a:bodyPr>
          <a:lstStyle/>
          <a:p>
            <a:pPr algn="r"/>
            <a:r>
              <a:rPr lang="uk-UA" sz="2800" b="1" i="1" dirty="0" smtClean="0">
                <a:solidFill>
                  <a:schemeClr val="tx1"/>
                </a:solidFill>
                <a:latin typeface="Cambria" pitchFamily="18" charset="0"/>
                <a:ea typeface="Cambria" pitchFamily="18" charset="0"/>
              </a:rPr>
              <a:t>Продовження 9 слайду</a:t>
            </a:r>
            <a:endParaRPr lang="ru-RU" sz="2800" b="1" i="1" dirty="0">
              <a:solidFill>
                <a:schemeClr val="tx1"/>
              </a:solidFill>
              <a:latin typeface="Cambria" pitchFamily="18" charset="0"/>
              <a:ea typeface="Cambria" pitchFamily="18" charset="0"/>
            </a:endParaRPr>
          </a:p>
        </p:txBody>
      </p:sp>
    </p:spTree>
    <p:extLst>
      <p:ext uri="{BB962C8B-B14F-4D97-AF65-F5344CB8AC3E}">
        <p14:creationId xmlns:p14="http://schemas.microsoft.com/office/powerpoint/2010/main" val="3599628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a:extLst>
              <a:ext uri="{FF2B5EF4-FFF2-40B4-BE49-F238E27FC236}">
                <a16:creationId xmlns:a16="http://schemas.microsoft.com/office/drawing/2014/main" xmlns="" id="{62A00236-BCC9-42EF-9462-2C347B8E771A}"/>
              </a:ext>
            </a:extLst>
          </p:cNvPr>
          <p:cNvSpPr>
            <a:spLocks noGrp="1"/>
          </p:cNvSpPr>
          <p:nvPr>
            <p:ph idx="1"/>
          </p:nvPr>
        </p:nvSpPr>
        <p:spPr>
          <a:xfrm>
            <a:off x="478971" y="1983544"/>
            <a:ext cx="11255829" cy="4253969"/>
          </a:xfrm>
          <a:gradFill>
            <a:gsLst>
              <a:gs pos="6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marL="0" indent="0">
              <a:spcBef>
                <a:spcPts val="0"/>
              </a:spcBef>
              <a:buNone/>
            </a:pPr>
            <a:r>
              <a:rPr lang="ru-RU" sz="2400" i="1" dirty="0" smtClean="0">
                <a:solidFill>
                  <a:schemeClr val="tx1"/>
                </a:solidFill>
                <a:latin typeface="Cambria" panose="02040503050406030204" pitchFamily="18" charset="0"/>
                <a:ea typeface="Cambria" panose="02040503050406030204" pitchFamily="18" charset="0"/>
              </a:rPr>
              <a:t>1. Співробітництво </a:t>
            </a:r>
            <a:r>
              <a:rPr lang="ru-RU" sz="2400" i="1" dirty="0">
                <a:solidFill>
                  <a:schemeClr val="tx1"/>
                </a:solidFill>
                <a:latin typeface="Cambria" panose="02040503050406030204" pitchFamily="18" charset="0"/>
                <a:ea typeface="Cambria" panose="02040503050406030204" pitchFamily="18" charset="0"/>
              </a:rPr>
              <a:t>України з міжнародними фінансовими </a:t>
            </a:r>
            <a:r>
              <a:rPr lang="ru-RU" sz="2400" i="1" dirty="0" smtClean="0">
                <a:solidFill>
                  <a:schemeClr val="tx1"/>
                </a:solidFill>
                <a:latin typeface="Cambria" panose="02040503050406030204" pitchFamily="18" charset="0"/>
                <a:ea typeface="Cambria" panose="02040503050406030204" pitchFamily="18" charset="0"/>
              </a:rPr>
              <a:t>інституціями </a:t>
            </a:r>
            <a:r>
              <a:rPr lang="en-US" sz="2400" i="1" dirty="0">
                <a:solidFill>
                  <a:schemeClr val="tx1"/>
                </a:solidFill>
                <a:latin typeface="Cambria" panose="02040503050406030204" pitchFamily="18" charset="0"/>
                <a:ea typeface="Cambria" panose="02040503050406030204" pitchFamily="18" charset="0"/>
              </a:rPr>
              <a:t>URL: </a:t>
            </a:r>
            <a:r>
              <a:rPr lang="en-US" sz="2400" i="1" dirty="0">
                <a:solidFill>
                  <a:schemeClr val="tx1"/>
                </a:solidFill>
                <a:latin typeface="Cambria" panose="02040503050406030204" pitchFamily="18" charset="0"/>
                <a:ea typeface="Cambria" panose="02040503050406030204" pitchFamily="18" charset="0"/>
                <a:hlinkClick r:id="rId3"/>
              </a:rPr>
              <a:t>https://</a:t>
            </a:r>
            <a:r>
              <a:rPr lang="en-US" sz="2400" i="1" dirty="0" smtClean="0">
                <a:solidFill>
                  <a:schemeClr val="tx1"/>
                </a:solidFill>
                <a:latin typeface="Cambria" panose="02040503050406030204" pitchFamily="18" charset="0"/>
                <a:ea typeface="Cambria" panose="02040503050406030204" pitchFamily="18" charset="0"/>
                <a:hlinkClick r:id="rId3"/>
              </a:rPr>
              <a:t>mfa.gov.ua/mizhnarodni-vidnosini/spivrobitnictvo-ukrayini-z-mizhnarodnimi-finansovimi-instituciyami</a:t>
            </a:r>
            <a:endParaRPr lang="uk-UA" sz="2400" i="1" dirty="0" smtClean="0">
              <a:solidFill>
                <a:schemeClr val="tx1"/>
              </a:solidFill>
              <a:latin typeface="Cambria" panose="02040503050406030204" pitchFamily="18" charset="0"/>
              <a:ea typeface="Cambria" panose="02040503050406030204" pitchFamily="18" charset="0"/>
            </a:endParaRPr>
          </a:p>
          <a:p>
            <a:pPr marL="0" indent="0">
              <a:spcBef>
                <a:spcPts val="0"/>
              </a:spcBef>
              <a:buNone/>
            </a:pPr>
            <a:r>
              <a:rPr lang="ru-RU" sz="2400" i="1" dirty="0" smtClean="0">
                <a:solidFill>
                  <a:schemeClr val="tx1"/>
                </a:solidFill>
                <a:latin typeface="Cambria" panose="02040503050406030204" pitchFamily="18" charset="0"/>
                <a:ea typeface="Cambria" panose="02040503050406030204" pitchFamily="18" charset="0"/>
              </a:rPr>
              <a:t>2. Міжнародні </a:t>
            </a:r>
            <a:r>
              <a:rPr lang="ru-RU" sz="2400" i="1" dirty="0">
                <a:solidFill>
                  <a:schemeClr val="tx1"/>
                </a:solidFill>
                <a:latin typeface="Cambria" panose="02040503050406030204" pitchFamily="18" charset="0"/>
                <a:ea typeface="Cambria" panose="02040503050406030204" pitchFamily="18" charset="0"/>
              </a:rPr>
              <a:t>фінансові організації </a:t>
            </a:r>
            <a:endParaRPr lang="ru-RU" sz="2400" i="1" dirty="0" smtClean="0">
              <a:solidFill>
                <a:schemeClr val="tx1"/>
              </a:solidFill>
              <a:latin typeface="Cambria" panose="02040503050406030204" pitchFamily="18" charset="0"/>
              <a:ea typeface="Cambria" panose="02040503050406030204" pitchFamily="18" charset="0"/>
            </a:endParaRPr>
          </a:p>
          <a:p>
            <a:pPr marL="0" indent="0">
              <a:spcBef>
                <a:spcPts val="0"/>
              </a:spcBef>
              <a:buNone/>
            </a:pPr>
            <a:r>
              <a:rPr lang="en-US" sz="2400" i="1" u="sng" dirty="0" smtClean="0">
                <a:solidFill>
                  <a:schemeClr val="tx1"/>
                </a:solidFill>
                <a:latin typeface="Cambria" panose="02040503050406030204" pitchFamily="18" charset="0"/>
                <a:ea typeface="Cambria" panose="02040503050406030204" pitchFamily="18" charset="0"/>
              </a:rPr>
              <a:t>URL:</a:t>
            </a:r>
            <a:r>
              <a:rPr lang="ru-RU" sz="2400" i="1" u="sng" dirty="0" smtClean="0">
                <a:solidFill>
                  <a:schemeClr val="tx1"/>
                </a:solidFill>
                <a:latin typeface="Cambria" panose="02040503050406030204" pitchFamily="18" charset="0"/>
                <a:ea typeface="Cambria" panose="02040503050406030204" pitchFamily="18" charset="0"/>
              </a:rPr>
              <a:t> </a:t>
            </a:r>
            <a:r>
              <a:rPr lang="ru-RU" sz="2400" i="1" u="sng" dirty="0">
                <a:solidFill>
                  <a:schemeClr val="tx1"/>
                </a:solidFill>
                <a:latin typeface="Cambria" panose="02040503050406030204" pitchFamily="18" charset="0"/>
                <a:ea typeface="Cambria" panose="02040503050406030204" pitchFamily="18" charset="0"/>
                <a:hlinkClick r:id="rId4"/>
              </a:rPr>
              <a:t>http://</a:t>
            </a:r>
            <a:r>
              <a:rPr lang="ru-RU" sz="2400" i="1" u="sng" dirty="0" smtClean="0">
                <a:solidFill>
                  <a:schemeClr val="tx1"/>
                </a:solidFill>
                <a:latin typeface="Cambria" panose="02040503050406030204" pitchFamily="18" charset="0"/>
                <a:ea typeface="Cambria" panose="02040503050406030204" pitchFamily="18" charset="0"/>
                <a:hlinkClick r:id="rId4"/>
              </a:rPr>
              <a:t>www.ufin.com.ua/inf_dov-mfo.htm</a:t>
            </a:r>
            <a:endParaRPr lang="ru-RU" sz="2400" i="1" u="sng" dirty="0">
              <a:solidFill>
                <a:schemeClr val="tx1"/>
              </a:solidFill>
              <a:latin typeface="Cambria" panose="02040503050406030204" pitchFamily="18" charset="0"/>
              <a:ea typeface="Cambria" panose="02040503050406030204" pitchFamily="18" charset="0"/>
            </a:endParaRPr>
          </a:p>
          <a:p>
            <a:pPr marL="0" indent="0">
              <a:spcBef>
                <a:spcPts val="0"/>
              </a:spcBef>
              <a:buNone/>
            </a:pPr>
            <a:r>
              <a:rPr lang="ru-RU" sz="2400" i="1" dirty="0" smtClean="0">
                <a:solidFill>
                  <a:schemeClr val="tx1"/>
                </a:solidFill>
                <a:latin typeface="Cambria" panose="02040503050406030204" pitchFamily="18" charset="0"/>
                <a:ea typeface="Cambria" panose="02040503050406030204" pitchFamily="18" charset="0"/>
              </a:rPr>
              <a:t>3. </a:t>
            </a:r>
            <a:r>
              <a:rPr lang="ru-RU" sz="2400" i="1" dirty="0" err="1" smtClean="0">
                <a:solidFill>
                  <a:schemeClr val="tx1"/>
                </a:solidFill>
                <a:latin typeface="Cambria" panose="02040503050406030204" pitchFamily="18" charset="0"/>
                <a:ea typeface="Cambria" panose="02040503050406030204" pitchFamily="18" charset="0"/>
              </a:rPr>
              <a:t>Офіційний</a:t>
            </a:r>
            <a:r>
              <a:rPr lang="ru-RU" sz="2400" i="1" dirty="0" smtClean="0">
                <a:solidFill>
                  <a:schemeClr val="tx1"/>
                </a:solidFill>
                <a:latin typeface="Cambria" panose="02040503050406030204" pitchFamily="18" charset="0"/>
                <a:ea typeface="Cambria" panose="02040503050406030204" pitchFamily="18" charset="0"/>
              </a:rPr>
              <a:t> </a:t>
            </a:r>
            <a:r>
              <a:rPr lang="ru-RU" sz="2400" i="1" dirty="0">
                <a:solidFill>
                  <a:schemeClr val="tx1"/>
                </a:solidFill>
                <a:latin typeface="Cambria" panose="02040503050406030204" pitchFamily="18" charset="0"/>
                <a:ea typeface="Cambria" panose="02040503050406030204" pitchFamily="18" charset="0"/>
              </a:rPr>
              <a:t>сайт МВФ </a:t>
            </a:r>
            <a:r>
              <a:rPr lang="en-US" sz="2400" i="1" u="sng" dirty="0" smtClean="0">
                <a:solidFill>
                  <a:schemeClr val="tx1"/>
                </a:solidFill>
                <a:latin typeface="Cambria" panose="02040503050406030204" pitchFamily="18" charset="0"/>
                <a:ea typeface="Cambria" panose="02040503050406030204" pitchFamily="18" charset="0"/>
              </a:rPr>
              <a:t>URL</a:t>
            </a:r>
            <a:r>
              <a:rPr lang="en-US" sz="2400" i="1" u="sng" dirty="0">
                <a:solidFill>
                  <a:schemeClr val="tx1"/>
                </a:solidFill>
                <a:latin typeface="Cambria" panose="02040503050406030204" pitchFamily="18" charset="0"/>
                <a:ea typeface="Cambria" panose="02040503050406030204" pitchFamily="18" charset="0"/>
              </a:rPr>
              <a:t>: http</a:t>
            </a:r>
            <a:r>
              <a:rPr lang="ru-RU" sz="2400" i="1" u="sng" dirty="0" smtClean="0">
                <a:solidFill>
                  <a:schemeClr val="tx1"/>
                </a:solidFill>
                <a:latin typeface="Cambria" panose="02040503050406030204" pitchFamily="18" charset="0"/>
                <a:ea typeface="Cambria" panose="02040503050406030204" pitchFamily="18" charset="0"/>
              </a:rPr>
              <a:t>: </a:t>
            </a:r>
            <a:r>
              <a:rPr lang="ru-RU" sz="2400" i="1" u="sng" dirty="0">
                <a:solidFill>
                  <a:schemeClr val="tx1"/>
                </a:solidFill>
                <a:latin typeface="Cambria" panose="02040503050406030204" pitchFamily="18" charset="0"/>
                <a:ea typeface="Cambria" panose="02040503050406030204" pitchFamily="18" charset="0"/>
              </a:rPr>
              <a:t>www.imf.org</a:t>
            </a:r>
            <a:r>
              <a:rPr lang="ru-RU" sz="2400" i="1" dirty="0">
                <a:solidFill>
                  <a:schemeClr val="tx1"/>
                </a:solidFill>
                <a:latin typeface="Cambria" panose="02040503050406030204" pitchFamily="18" charset="0"/>
                <a:ea typeface="Cambria" panose="02040503050406030204" pitchFamily="18" charset="0"/>
              </a:rPr>
              <a:t>.</a:t>
            </a:r>
            <a:endParaRPr lang="ru-UA" sz="2400" i="1" dirty="0">
              <a:solidFill>
                <a:schemeClr val="tx1"/>
              </a:solidFill>
              <a:latin typeface="Cambria" panose="02040503050406030204" pitchFamily="18" charset="0"/>
              <a:ea typeface="Cambria" panose="02040503050406030204" pitchFamily="18" charset="0"/>
            </a:endParaRPr>
          </a:p>
          <a:p>
            <a:pPr marL="0" indent="0">
              <a:spcBef>
                <a:spcPts val="0"/>
              </a:spcBef>
              <a:buNone/>
            </a:pPr>
            <a:endParaRPr lang="uk-UA" sz="2400" i="1" dirty="0">
              <a:solidFill>
                <a:schemeClr val="tx1"/>
              </a:solidFill>
              <a:latin typeface="Cambria" panose="02040503050406030204" pitchFamily="18" charset="0"/>
              <a:ea typeface="Cambria" panose="02040503050406030204" pitchFamily="18" charset="0"/>
            </a:endParaRPr>
          </a:p>
          <a:p>
            <a:pPr>
              <a:lnSpc>
                <a:spcPct val="12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p:txBody>
      </p:sp>
      <p:sp>
        <p:nvSpPr>
          <p:cNvPr id="2" name="Заголовок 1"/>
          <p:cNvSpPr>
            <a:spLocks noGrp="1"/>
          </p:cNvSpPr>
          <p:nvPr>
            <p:ph type="title"/>
          </p:nvPr>
        </p:nvSpPr>
        <p:spPr>
          <a:xfrm>
            <a:off x="757445" y="729064"/>
            <a:ext cx="10792298" cy="705841"/>
          </a:xfrm>
          <a:gradFill>
            <a:gsLst>
              <a:gs pos="58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uk-UA" sz="2800" b="1" i="1" dirty="0">
                <a:solidFill>
                  <a:schemeClr val="tx1"/>
                </a:solidFill>
                <a:latin typeface="Cambria" panose="02040503050406030204" pitchFamily="18" charset="0"/>
              </a:rPr>
              <a:t>БАЗОВІ ІНФОРМАЦІЙНІ РЕСУРСИ</a:t>
            </a:r>
          </a:p>
        </p:txBody>
      </p:sp>
    </p:spTree>
    <p:extLst>
      <p:ext uri="{BB962C8B-B14F-4D97-AF65-F5344CB8AC3E}">
        <p14:creationId xmlns:p14="http://schemas.microsoft.com/office/powerpoint/2010/main" val="3897325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Объект 8">
            <a:extLst>
              <a:ext uri="{FF2B5EF4-FFF2-40B4-BE49-F238E27FC236}">
                <a16:creationId xmlns:a16="http://schemas.microsoft.com/office/drawing/2014/main" xmlns="" id="{CC3D2C69-7154-4132-B0AE-DE1001374F3C}"/>
              </a:ext>
            </a:extLst>
          </p:cNvPr>
          <p:cNvSpPr>
            <a:spLocks noGrp="1"/>
          </p:cNvSpPr>
          <p:nvPr>
            <p:ph idx="1"/>
          </p:nvPr>
        </p:nvSpPr>
        <p:spPr>
          <a:xfrm>
            <a:off x="365760" y="968830"/>
            <a:ext cx="11240085" cy="5061856"/>
          </a:xfrm>
          <a:gradFill>
            <a:gsLst>
              <a:gs pos="0">
                <a:schemeClr val="accent1">
                  <a:lumMod val="5000"/>
                  <a:lumOff val="95000"/>
                </a:schemeClr>
              </a:gs>
              <a:gs pos="72000">
                <a:schemeClr val="accent5">
                  <a:lumMod val="60000"/>
                  <a:lumOff val="40000"/>
                </a:schemeClr>
              </a:gs>
              <a:gs pos="83000">
                <a:schemeClr val="accent1">
                  <a:lumMod val="45000"/>
                  <a:lumOff val="55000"/>
                </a:schemeClr>
              </a:gs>
              <a:gs pos="100000">
                <a:schemeClr val="accent1">
                  <a:lumMod val="30000"/>
                  <a:lumOff val="70000"/>
                </a:schemeClr>
              </a:gs>
            </a:gsLst>
            <a:lin ang="5400000" scaled="1"/>
          </a:gradFill>
        </p:spPr>
        <p:txBody>
          <a:bodyPr>
            <a:normAutofit lnSpcReduction="10000"/>
          </a:bodyPr>
          <a:lstStyle/>
          <a:p>
            <a:pPr marL="0" indent="0">
              <a:spcBef>
                <a:spcPts val="0"/>
              </a:spcBef>
              <a:buNone/>
            </a:pPr>
            <a:r>
              <a:rPr lang="uk-UA" sz="2000" b="1" i="1" dirty="0">
                <a:solidFill>
                  <a:schemeClr val="tx1"/>
                </a:solidFill>
                <a:latin typeface="Cambria" panose="02040503050406030204" pitchFamily="18" charset="0"/>
                <a:ea typeface="Cambria" panose="02040503050406030204" pitchFamily="18" charset="0"/>
              </a:rPr>
              <a:t>Наукові напрями досліджень:</a:t>
            </a:r>
          </a:p>
          <a:p>
            <a:pPr algn="just">
              <a:spcBef>
                <a:spcPts val="0"/>
              </a:spcBef>
              <a:buFont typeface="Wingdings" panose="05000000000000000000" pitchFamily="2" charset="2"/>
              <a:buChar char="ü"/>
            </a:pPr>
            <a:r>
              <a:rPr lang="uk-UA" sz="2000" i="1" dirty="0" smtClean="0">
                <a:solidFill>
                  <a:schemeClr val="tx1"/>
                </a:solidFill>
                <a:latin typeface="Cambria" panose="02040503050406030204" pitchFamily="18" charset="0"/>
                <a:ea typeface="Cambria" panose="02040503050406030204" pitchFamily="18" charset="0"/>
              </a:rPr>
              <a:t>розвиток фінансової системи України; державне регулювання грошової сфери України; </a:t>
            </a:r>
            <a:r>
              <a:rPr lang="ru-RU" sz="2000" i="1" dirty="0" smtClean="0">
                <a:solidFill>
                  <a:schemeClr val="tx1"/>
                </a:solidFill>
                <a:latin typeface="Cambria" panose="02040503050406030204" pitchFamily="18" charset="0"/>
                <a:ea typeface="Cambria" panose="02040503050406030204" pitchFamily="18" charset="0"/>
              </a:rPr>
              <a:t>стійкість </a:t>
            </a:r>
            <a:r>
              <a:rPr lang="ru-RU" sz="2000" i="1" dirty="0">
                <a:solidFill>
                  <a:schemeClr val="tx1"/>
                </a:solidFill>
                <a:latin typeface="Cambria" panose="02040503050406030204" pitchFamily="18" charset="0"/>
                <a:ea typeface="Cambria" panose="02040503050406030204" pitchFamily="18" charset="0"/>
              </a:rPr>
              <a:t>фінансових установ країни та їх контрагентів із сектору корпорацій та сектору домашніх </a:t>
            </a:r>
            <a:r>
              <a:rPr lang="ru-RU" sz="2000" i="1" dirty="0" smtClean="0">
                <a:solidFill>
                  <a:schemeClr val="tx1"/>
                </a:solidFill>
                <a:latin typeface="Cambria" panose="02040503050406030204" pitchFamily="18" charset="0"/>
                <a:ea typeface="Cambria" panose="02040503050406030204" pitchFamily="18" charset="0"/>
              </a:rPr>
              <a:t>господарств; аналіз </a:t>
            </a:r>
            <a:r>
              <a:rPr lang="ru-RU" sz="2000" i="1" dirty="0">
                <a:solidFill>
                  <a:schemeClr val="tx1"/>
                </a:solidFill>
                <a:latin typeface="Cambria" panose="02040503050406030204" pitchFamily="18" charset="0"/>
                <a:ea typeface="Cambria" panose="02040503050406030204" pitchFamily="18" charset="0"/>
              </a:rPr>
              <a:t>та прогнозування стабільності функціонування банківських і фінансових </a:t>
            </a:r>
            <a:r>
              <a:rPr lang="ru-RU" sz="2000" i="1" dirty="0" smtClean="0">
                <a:solidFill>
                  <a:schemeClr val="tx1"/>
                </a:solidFill>
                <a:latin typeface="Cambria" panose="02040503050406030204" pitchFamily="18" charset="0"/>
                <a:ea typeface="Cambria" panose="02040503050406030204" pitchFamily="18" charset="0"/>
              </a:rPr>
              <a:t>систем; </a:t>
            </a:r>
          </a:p>
          <a:p>
            <a:pPr algn="just">
              <a:spcBef>
                <a:spcPts val="0"/>
              </a:spcBef>
              <a:buFont typeface="Wingdings" panose="05000000000000000000" pitchFamily="2" charset="2"/>
              <a:buChar char="ü"/>
            </a:pPr>
            <a:r>
              <a:rPr lang="uk-UA" sz="2000" i="1" dirty="0" smtClean="0">
                <a:solidFill>
                  <a:schemeClr val="tx1"/>
                </a:solidFill>
                <a:latin typeface="Cambria" panose="02040503050406030204" pitchFamily="18" charset="0"/>
                <a:ea typeface="Cambria" panose="02040503050406030204" pitchFamily="18" charset="0"/>
              </a:rPr>
              <a:t>аналіз монетарної політики НБУ, інфляції, міжнародних резервів, облікової ставки, платіжного балансу, валютного курсу та  дослідження їх впливу на  економічне становище України; </a:t>
            </a:r>
          </a:p>
          <a:p>
            <a:pPr algn="just">
              <a:spcBef>
                <a:spcPts val="0"/>
              </a:spcBef>
              <a:buFont typeface="Wingdings" panose="05000000000000000000" pitchFamily="2" charset="2"/>
              <a:buChar char="ü"/>
            </a:pPr>
            <a:r>
              <a:rPr lang="uk-UA" sz="2000" i="1" dirty="0" smtClean="0">
                <a:solidFill>
                  <a:schemeClr val="tx1"/>
                </a:solidFill>
                <a:latin typeface="Cambria" panose="02040503050406030204" pitchFamily="18" charset="0"/>
                <a:ea typeface="Cambria" panose="02040503050406030204" pitchFamily="18" charset="0"/>
              </a:rPr>
              <a:t>аналітичний </a:t>
            </a:r>
            <a:r>
              <a:rPr lang="uk-UA" sz="2000" i="1" dirty="0">
                <a:solidFill>
                  <a:schemeClr val="tx1"/>
                </a:solidFill>
                <a:latin typeface="Cambria" panose="02040503050406030204" pitchFamily="18" charset="0"/>
                <a:ea typeface="Cambria" panose="02040503050406030204" pitchFamily="18" charset="0"/>
              </a:rPr>
              <a:t>інструментарій досліджень </a:t>
            </a:r>
            <a:r>
              <a:rPr lang="uk-UA" sz="2000" i="1" dirty="0" smtClean="0">
                <a:solidFill>
                  <a:schemeClr val="tx1"/>
                </a:solidFill>
                <a:latin typeface="Cambria" panose="02040503050406030204" pitchFamily="18" charset="0"/>
                <a:ea typeface="Cambria" panose="02040503050406030204" pitchFamily="18" charset="0"/>
              </a:rPr>
              <a:t>фінансової діяльності банківського сектору України на макро- та мікрорівні; </a:t>
            </a:r>
            <a:r>
              <a:rPr lang="uk-UA" sz="2000" i="1" dirty="0">
                <a:solidFill>
                  <a:schemeClr val="tx1"/>
                </a:solidFill>
                <a:latin typeface="Cambria" panose="02040503050406030204" pitchFamily="18" charset="0"/>
                <a:ea typeface="Cambria" panose="02040503050406030204" pitchFamily="18" charset="0"/>
              </a:rPr>
              <a:t>моніторинг фінансового стану </a:t>
            </a:r>
            <a:r>
              <a:rPr lang="uk-UA" sz="2000" i="1" dirty="0" smtClean="0">
                <a:solidFill>
                  <a:schemeClr val="tx1"/>
                </a:solidFill>
                <a:latin typeface="Cambria" panose="02040503050406030204" pitchFamily="18" charset="0"/>
                <a:ea typeface="Cambria" panose="02040503050406030204" pitchFamily="18" charset="0"/>
              </a:rPr>
              <a:t>банків; аналіз окремих банківських операцій; банківський менеджмент, </a:t>
            </a:r>
            <a:r>
              <a:rPr lang="ru-RU" sz="2000" i="1" dirty="0" smtClean="0">
                <a:solidFill>
                  <a:schemeClr val="tx1"/>
                </a:solidFill>
                <a:latin typeface="Cambria" panose="02040503050406030204" pitchFamily="18" charset="0"/>
                <a:ea typeface="Cambria" panose="02040503050406030204" pitchFamily="18" charset="0"/>
              </a:rPr>
              <a:t>інноваційні </a:t>
            </a:r>
            <a:r>
              <a:rPr lang="ru-RU" sz="2000" i="1" dirty="0">
                <a:solidFill>
                  <a:schemeClr val="tx1"/>
                </a:solidFill>
                <a:latin typeface="Cambria" panose="02040503050406030204" pitchFamily="18" charset="0"/>
                <a:ea typeface="Cambria" panose="02040503050406030204" pitchFamily="18" charset="0"/>
              </a:rPr>
              <a:t>технології в банківській </a:t>
            </a:r>
            <a:r>
              <a:rPr lang="ru-RU" sz="2000" i="1" dirty="0" smtClean="0">
                <a:solidFill>
                  <a:schemeClr val="tx1"/>
                </a:solidFill>
                <a:latin typeface="Cambria" panose="02040503050406030204" pitchFamily="18" charset="0"/>
                <a:ea typeface="Cambria" panose="02040503050406030204" pitchFamily="18" charset="0"/>
              </a:rPr>
              <a:t>діяльності</a:t>
            </a:r>
            <a:r>
              <a:rPr lang="ru-RU" sz="2000" i="1" dirty="0">
                <a:solidFill>
                  <a:schemeClr val="tx1"/>
                </a:solidFill>
                <a:latin typeface="Cambria" panose="02040503050406030204" pitchFamily="18" charset="0"/>
                <a:ea typeface="Cambria" panose="02040503050406030204" pitchFamily="18" charset="0"/>
              </a:rPr>
              <a:t>; </a:t>
            </a:r>
            <a:r>
              <a:rPr lang="ru-RU" sz="2000" i="1" dirty="0" smtClean="0">
                <a:solidFill>
                  <a:schemeClr val="tx1"/>
                </a:solidFill>
                <a:latin typeface="Cambria" panose="02040503050406030204" pitchFamily="18" charset="0"/>
                <a:ea typeface="Cambria" panose="02040503050406030204" pitchFamily="18" charset="0"/>
              </a:rPr>
              <a:t>загальні </a:t>
            </a:r>
            <a:r>
              <a:rPr lang="ru-RU" sz="2000" i="1" dirty="0">
                <a:solidFill>
                  <a:schemeClr val="tx1"/>
                </a:solidFill>
                <a:latin typeface="Cambria" panose="02040503050406030204" pitchFamily="18" charset="0"/>
                <a:ea typeface="Cambria" panose="02040503050406030204" pitchFamily="18" charset="0"/>
              </a:rPr>
              <a:t>тенденції розвитку банківської справи  та банківських  систем у глобальному фінансовому </a:t>
            </a:r>
            <a:r>
              <a:rPr lang="ru-RU" sz="2000" i="1" dirty="0" smtClean="0">
                <a:solidFill>
                  <a:schemeClr val="tx1"/>
                </a:solidFill>
                <a:latin typeface="Cambria" panose="02040503050406030204" pitchFamily="18" charset="0"/>
                <a:ea typeface="Cambria" panose="02040503050406030204" pitchFamily="18" charset="0"/>
              </a:rPr>
              <a:t>просторі;</a:t>
            </a:r>
          </a:p>
          <a:p>
            <a:pPr algn="just">
              <a:spcBef>
                <a:spcPts val="0"/>
              </a:spcBef>
              <a:buFont typeface="Wingdings" panose="05000000000000000000" pitchFamily="2" charset="2"/>
              <a:buChar char="ü"/>
            </a:pPr>
            <a:r>
              <a:rPr lang="uk-UA" sz="2000" i="1" dirty="0">
                <a:solidFill>
                  <a:schemeClr val="tx1"/>
                </a:solidFill>
                <a:latin typeface="Cambria" panose="02040503050406030204" pitchFamily="18" charset="0"/>
                <a:ea typeface="Cambria" panose="02040503050406030204" pitchFamily="18" charset="0"/>
              </a:rPr>
              <a:t>с</a:t>
            </a:r>
            <a:r>
              <a:rPr lang="uk-UA" sz="2000" i="1" dirty="0" smtClean="0">
                <a:solidFill>
                  <a:schemeClr val="tx1"/>
                </a:solidFill>
                <a:latin typeface="Cambria" panose="02040503050406030204" pitchFamily="18" charset="0"/>
                <a:ea typeface="Cambria" panose="02040503050406030204" pitchFamily="18" charset="0"/>
              </a:rPr>
              <a:t>учасні тенденції глобалістики</a:t>
            </a:r>
            <a:r>
              <a:rPr lang="uk-UA" sz="2000" i="1" dirty="0">
                <a:solidFill>
                  <a:schemeClr val="tx1"/>
                </a:solidFill>
                <a:latin typeface="Cambria" panose="02040503050406030204" pitchFamily="18" charset="0"/>
                <a:ea typeface="Cambria" panose="02040503050406030204" pitchFamily="18" charset="0"/>
              </a:rPr>
              <a:t>; </a:t>
            </a:r>
            <a:r>
              <a:rPr lang="uk-UA" sz="2000" i="1" dirty="0" smtClean="0">
                <a:solidFill>
                  <a:schemeClr val="tx1"/>
                </a:solidFill>
                <a:latin typeface="Cambria" panose="02040503050406030204" pitchFamily="18" charset="0"/>
                <a:ea typeface="Cambria" panose="02040503050406030204" pitchFamily="18" charset="0"/>
              </a:rPr>
              <a:t>загрози економічній безпеці України в умовах глобалізації; фінансова глобалізація та її вплив на фінансово-економічний стан України.</a:t>
            </a:r>
          </a:p>
          <a:p>
            <a:pPr marL="0" lvl="0" indent="0" algn="just">
              <a:lnSpc>
                <a:spcPct val="100000"/>
              </a:lnSpc>
              <a:spcBef>
                <a:spcPts val="0"/>
              </a:spcBef>
              <a:buClr>
                <a:srgbClr val="F0A22E"/>
              </a:buClr>
              <a:buNone/>
            </a:pPr>
            <a:r>
              <a:rPr lang="uk-UA" sz="2000" b="1" i="1" dirty="0">
                <a:solidFill>
                  <a:schemeClr val="tx1"/>
                </a:solidFill>
                <a:latin typeface="Cambria" panose="02040503050406030204" pitchFamily="18" charset="0"/>
                <a:ea typeface="Cambria" panose="02040503050406030204" pitchFamily="18" charset="0"/>
              </a:rPr>
              <a:t>Досвід роботи:</a:t>
            </a:r>
          </a:p>
          <a:p>
            <a:pPr marL="0" lvl="0" indent="0" algn="just">
              <a:lnSpc>
                <a:spcPct val="100000"/>
              </a:lnSpc>
              <a:spcBef>
                <a:spcPts val="0"/>
              </a:spcBef>
              <a:buClr>
                <a:srgbClr val="F0A22E"/>
              </a:buClr>
              <a:buNone/>
            </a:pPr>
            <a:r>
              <a:rPr lang="uk-UA" sz="2000" i="1" dirty="0">
                <a:solidFill>
                  <a:schemeClr val="tx1"/>
                </a:solidFill>
                <a:latin typeface="Cambria" panose="02040503050406030204" pitchFamily="18" charset="0"/>
                <a:ea typeface="Cambria" panose="02040503050406030204" pitchFamily="18" charset="0"/>
              </a:rPr>
              <a:t> </a:t>
            </a:r>
            <a:r>
              <a:rPr lang="uk-UA" sz="2000" i="1" dirty="0" smtClean="0">
                <a:solidFill>
                  <a:schemeClr val="tx1"/>
                </a:solidFill>
                <a:latin typeface="Cambria" panose="02040503050406030204" pitchFamily="18" charset="0"/>
                <a:ea typeface="Cambria" panose="02040503050406030204" pitchFamily="18" charset="0"/>
              </a:rPr>
              <a:t>     5 </a:t>
            </a:r>
            <a:r>
              <a:rPr lang="uk-UA" sz="2000" i="1" dirty="0">
                <a:solidFill>
                  <a:schemeClr val="tx1"/>
                </a:solidFill>
                <a:latin typeface="Cambria" panose="02040503050406030204" pitchFamily="18" charset="0"/>
                <a:ea typeface="Cambria" panose="02040503050406030204" pitchFamily="18" charset="0"/>
              </a:rPr>
              <a:t>років  практичної роботи в банківській установі Запорізької області.</a:t>
            </a:r>
          </a:p>
          <a:p>
            <a:pPr marL="0" indent="0" algn="just">
              <a:spcBef>
                <a:spcPts val="0"/>
              </a:spcBef>
              <a:buNone/>
            </a:pPr>
            <a:endParaRPr lang="uk-UA" sz="2100" i="1" dirty="0" smtClean="0">
              <a:latin typeface="Cambria" panose="02040503050406030204" pitchFamily="18" charset="0"/>
              <a:ea typeface="Cambria" panose="02040503050406030204" pitchFamily="18" charset="0"/>
            </a:endParaRPr>
          </a:p>
          <a:p>
            <a:pPr marL="0" indent="0" algn="just">
              <a:spcBef>
                <a:spcPts val="0"/>
              </a:spcBef>
              <a:buNone/>
            </a:pPr>
            <a:endParaRPr lang="uk-UA" sz="2100" i="1" dirty="0" smtClean="0">
              <a:solidFill>
                <a:schemeClr val="tx1"/>
              </a:solidFill>
              <a:latin typeface="Cambria" panose="02040503050406030204" pitchFamily="18" charset="0"/>
              <a:ea typeface="Cambria" panose="02040503050406030204" pitchFamily="18" charset="0"/>
            </a:endParaRPr>
          </a:p>
          <a:p>
            <a:pPr algn="just">
              <a:spcBef>
                <a:spcPts val="0"/>
              </a:spcBef>
              <a:buFont typeface="Wingdings" panose="05000000000000000000" pitchFamily="2" charset="2"/>
              <a:buChar char="ü"/>
            </a:pPr>
            <a:endParaRPr lang="uk-UA" sz="2600" i="1" dirty="0">
              <a:solidFill>
                <a:schemeClr val="tx1"/>
              </a:solidFill>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600" dirty="0">
              <a:solidFill>
                <a:schemeClr val="tx1"/>
              </a:solidFill>
              <a:latin typeface="Cambria" panose="02040503050406030204" pitchFamily="18" charset="0"/>
              <a:ea typeface="Cambria" panose="02040503050406030204" pitchFamily="18" charset="0"/>
            </a:endParaRPr>
          </a:p>
          <a:p>
            <a:pPr marL="0" indent="0">
              <a:buNone/>
            </a:pPr>
            <a:endParaRPr lang="ru-UA" sz="3200" dirty="0">
              <a:latin typeface="Cambria" panose="02040503050406030204" pitchFamily="18" charset="0"/>
              <a:ea typeface="Cambria" panose="02040503050406030204" pitchFamily="18" charset="0"/>
            </a:endParaRPr>
          </a:p>
        </p:txBody>
      </p:sp>
      <p:sp>
        <p:nvSpPr>
          <p:cNvPr id="7" name="Заголовок 6">
            <a:extLst>
              <a:ext uri="{FF2B5EF4-FFF2-40B4-BE49-F238E27FC236}">
                <a16:creationId xmlns:a16="http://schemas.microsoft.com/office/drawing/2014/main" xmlns="" id="{C6FB0BB8-7B58-4245-AF72-4FBE4F69B67D}"/>
              </a:ext>
            </a:extLst>
          </p:cNvPr>
          <p:cNvSpPr>
            <a:spLocks noGrp="1"/>
          </p:cNvSpPr>
          <p:nvPr>
            <p:ph type="title"/>
          </p:nvPr>
        </p:nvSpPr>
        <p:spPr>
          <a:xfrm>
            <a:off x="586739" y="296594"/>
            <a:ext cx="10788832" cy="639577"/>
          </a:xfrm>
          <a:gradFill>
            <a:gsLst>
              <a:gs pos="0">
                <a:schemeClr val="accent1">
                  <a:lumMod val="5000"/>
                  <a:lumOff val="95000"/>
                </a:schemeClr>
              </a:gs>
              <a:gs pos="72000">
                <a:schemeClr val="accent5">
                  <a:lumMod val="60000"/>
                  <a:lumOff val="40000"/>
                </a:schemeClr>
              </a:gs>
              <a:gs pos="83000">
                <a:schemeClr val="accent1">
                  <a:lumMod val="45000"/>
                  <a:lumOff val="55000"/>
                </a:schemeClr>
              </a:gs>
              <a:gs pos="100000">
                <a:schemeClr val="accent1">
                  <a:lumMod val="30000"/>
                  <a:lumOff val="70000"/>
                </a:schemeClr>
              </a:gs>
            </a:gsLst>
            <a:lin ang="5400000" scaled="1"/>
          </a:gradFill>
        </p:spPr>
        <p:txBody>
          <a:bodyPr>
            <a:normAutofit fontScale="90000"/>
          </a:bodyPr>
          <a:lstStyle/>
          <a:p>
            <a:pPr algn="ctr"/>
            <a:r>
              <a:rPr lang="uk-UA" sz="2000" b="1" i="1" dirty="0" smtClean="0">
                <a:solidFill>
                  <a:schemeClr val="tx1"/>
                </a:solidFill>
                <a:latin typeface="Cambria" panose="02040503050406030204" pitchFamily="18" charset="0"/>
                <a:ea typeface="Cambria" panose="02040503050406030204" pitchFamily="18" charset="0"/>
              </a:rPr>
              <a:t>Фатюха Вікторія Володимирівна </a:t>
            </a:r>
            <a:r>
              <a:rPr lang="uk-UA" sz="2000" b="1" dirty="0" smtClean="0">
                <a:solidFill>
                  <a:schemeClr val="tx1"/>
                </a:solidFill>
                <a:latin typeface="Cambria" panose="02040503050406030204" pitchFamily="18" charset="0"/>
                <a:ea typeface="Cambria" panose="02040503050406030204" pitchFamily="18" charset="0"/>
              </a:rPr>
              <a:t>– </a:t>
            </a:r>
            <a:r>
              <a:rPr lang="uk-UA" sz="2000" b="1" i="1" dirty="0">
                <a:solidFill>
                  <a:schemeClr val="tx1"/>
                </a:solidFill>
                <a:latin typeface="Cambria" panose="02040503050406030204" pitchFamily="18" charset="0"/>
                <a:ea typeface="Cambria" panose="02040503050406030204" pitchFamily="18" charset="0"/>
              </a:rPr>
              <a:t>наукові напрями досліджень, практичний досвід, досвід науково – педагогічної діяльності</a:t>
            </a:r>
            <a:endParaRPr lang="ru-UA" sz="2000" b="1" i="1"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85189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2513" y="1012874"/>
            <a:ext cx="10839100" cy="4658583"/>
          </a:xfrm>
          <a:gradFill>
            <a:gsLst>
              <a:gs pos="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Autofit/>
          </a:bodyPr>
          <a:lstStyle/>
          <a:p>
            <a:pPr>
              <a:lnSpc>
                <a:spcPct val="100000"/>
              </a:lnSpc>
              <a:spcBef>
                <a:spcPts val="0"/>
              </a:spcBef>
              <a:buFont typeface="Wingdings" panose="05000000000000000000" pitchFamily="2" charset="2"/>
              <a:buChar char="ü"/>
            </a:pPr>
            <a:r>
              <a:rPr lang="uk-UA" sz="2400" i="1" dirty="0">
                <a:solidFill>
                  <a:schemeClr val="tx1"/>
                </a:solidFill>
                <a:latin typeface="Cambria" panose="02040503050406030204" pitchFamily="18" charset="0"/>
              </a:rPr>
              <a:t>Стаж роботи у закладах вищої освіти України </a:t>
            </a:r>
            <a:r>
              <a:rPr lang="uk-UA" sz="2400" i="1" dirty="0" smtClean="0">
                <a:solidFill>
                  <a:schemeClr val="tx1"/>
                </a:solidFill>
                <a:latin typeface="Cambria" panose="02040503050406030204" pitchFamily="18" charset="0"/>
              </a:rPr>
              <a:t> 18 років (Запорізька </a:t>
            </a:r>
            <a:r>
              <a:rPr lang="uk-UA" sz="2400" i="1" dirty="0">
                <a:solidFill>
                  <a:schemeClr val="tx1"/>
                </a:solidFill>
                <a:latin typeface="Cambria" panose="02040503050406030204" pitchFamily="18" charset="0"/>
              </a:rPr>
              <a:t>державна інженерна академія, Запорізький національний </a:t>
            </a:r>
            <a:r>
              <a:rPr lang="uk-UA" sz="2400" i="1" dirty="0" smtClean="0">
                <a:solidFill>
                  <a:schemeClr val="tx1"/>
                </a:solidFill>
                <a:latin typeface="Cambria" panose="02040503050406030204" pitchFamily="18" charset="0"/>
              </a:rPr>
              <a:t>університет);</a:t>
            </a:r>
            <a:endParaRPr lang="uk-UA" sz="2400" i="1" dirty="0">
              <a:solidFill>
                <a:schemeClr val="tx1"/>
              </a:solidFill>
              <a:latin typeface="Cambria" panose="02040503050406030204" pitchFamily="18" charset="0"/>
            </a:endParaRPr>
          </a:p>
          <a:p>
            <a:pPr>
              <a:lnSpc>
                <a:spcPct val="100000"/>
              </a:lnSpc>
              <a:spcBef>
                <a:spcPts val="0"/>
              </a:spcBef>
              <a:buFont typeface="Wingdings" panose="05000000000000000000" pitchFamily="2" charset="2"/>
              <a:buChar char="ü"/>
            </a:pPr>
            <a:r>
              <a:rPr lang="uk-UA" sz="2400" i="1" dirty="0" smtClean="0">
                <a:solidFill>
                  <a:schemeClr val="tx1"/>
                </a:solidFill>
                <a:latin typeface="Cambria" panose="02040503050406030204" pitchFamily="18" charset="0"/>
              </a:rPr>
              <a:t>Підготовка </a:t>
            </a:r>
            <a:r>
              <a:rPr lang="uk-UA" sz="2400" i="1" dirty="0">
                <a:solidFill>
                  <a:schemeClr val="tx1"/>
                </a:solidFill>
                <a:latin typeface="Cambria" panose="02040503050406030204" pitchFamily="18" charset="0"/>
              </a:rPr>
              <a:t>магістерських робіт з впровадженням результатів досліджень у практичну діяльність </a:t>
            </a:r>
            <a:r>
              <a:rPr lang="uk-UA" sz="2400" i="1" dirty="0" smtClean="0">
                <a:solidFill>
                  <a:schemeClr val="tx1"/>
                </a:solidFill>
                <a:latin typeface="Cambria" panose="02040503050406030204" pitchFamily="18" charset="0"/>
              </a:rPr>
              <a:t>банківських установ регіону</a:t>
            </a:r>
            <a:r>
              <a:rPr lang="uk-UA" sz="2400" i="1" dirty="0">
                <a:solidFill>
                  <a:schemeClr val="tx1"/>
                </a:solidFill>
                <a:latin typeface="Cambria" panose="02040503050406030204" pitchFamily="18" charset="0"/>
              </a:rPr>
              <a:t>;</a:t>
            </a:r>
          </a:p>
          <a:p>
            <a:pPr>
              <a:lnSpc>
                <a:spcPct val="100000"/>
              </a:lnSpc>
              <a:spcBef>
                <a:spcPts val="0"/>
              </a:spcBef>
              <a:buFont typeface="Wingdings" panose="05000000000000000000" pitchFamily="2" charset="2"/>
              <a:buChar char="ü"/>
            </a:pPr>
            <a:r>
              <a:rPr lang="uk-UA" sz="2400" i="1" dirty="0" smtClean="0">
                <a:solidFill>
                  <a:schemeClr val="tx1"/>
                </a:solidFill>
                <a:latin typeface="Cambria" panose="02040503050406030204" pitchFamily="18" charset="0"/>
              </a:rPr>
              <a:t>Підготовка студентів до олімпіад банківського напряму</a:t>
            </a:r>
            <a:r>
              <a:rPr lang="uk-UA" sz="2400" i="1" dirty="0">
                <a:solidFill>
                  <a:schemeClr val="tx1"/>
                </a:solidFill>
                <a:latin typeface="Cambria" panose="02040503050406030204" pitchFamily="18" charset="0"/>
              </a:rPr>
              <a:t>;</a:t>
            </a:r>
          </a:p>
          <a:p>
            <a:pPr>
              <a:lnSpc>
                <a:spcPct val="100000"/>
              </a:lnSpc>
              <a:spcBef>
                <a:spcPts val="0"/>
              </a:spcBef>
              <a:buFont typeface="Wingdings" panose="05000000000000000000" pitchFamily="2" charset="2"/>
              <a:buChar char="ü"/>
            </a:pPr>
            <a:r>
              <a:rPr lang="uk-UA" sz="2400" i="1" dirty="0">
                <a:solidFill>
                  <a:schemeClr val="tx1"/>
                </a:solidFill>
                <a:latin typeface="Cambria" panose="02040503050406030204" pitchFamily="18" charset="0"/>
              </a:rPr>
              <a:t>Викладання дисциплін</a:t>
            </a:r>
            <a:r>
              <a:rPr lang="uk-UA" sz="2400" i="1" dirty="0" smtClean="0">
                <a:solidFill>
                  <a:schemeClr val="tx1"/>
                </a:solidFill>
                <a:latin typeface="Cambria" panose="02040503050406030204" pitchFamily="18" charset="0"/>
              </a:rPr>
              <a:t>: Гроші та кредит, Банківська справа, Банківська система, Банківські операції, Аналіз банківської діяльності, Банківський менеджмент, Сучасні тенденції глобалізації, Ціноутворення та цінова політика. </a:t>
            </a:r>
            <a:endParaRPr lang="uk-UA" sz="2400" i="1" dirty="0">
              <a:solidFill>
                <a:schemeClr val="tx1"/>
              </a:solidFill>
              <a:latin typeface="Cambria" panose="02040503050406030204" pitchFamily="18" charset="0"/>
            </a:endParaRPr>
          </a:p>
          <a:p>
            <a:pPr>
              <a:spcBef>
                <a:spcPts val="0"/>
              </a:spcBef>
              <a:buFont typeface="Wingdings" panose="05000000000000000000" pitchFamily="2" charset="2"/>
              <a:buChar char="ü"/>
            </a:pPr>
            <a:endParaRPr lang="uk-UA" sz="2400" i="1" dirty="0">
              <a:solidFill>
                <a:schemeClr val="tx1"/>
              </a:solidFill>
              <a:latin typeface="Cambria" panose="02040503050406030204" pitchFamily="18" charset="0"/>
            </a:endParaRPr>
          </a:p>
          <a:p>
            <a:pPr>
              <a:spcBef>
                <a:spcPts val="0"/>
              </a:spcBef>
              <a:buFont typeface="Wingdings" panose="05000000000000000000" pitchFamily="2" charset="2"/>
              <a:buChar char="ü"/>
            </a:pPr>
            <a:endParaRPr lang="uk-UA" sz="2400" i="1" dirty="0">
              <a:solidFill>
                <a:schemeClr val="tx1"/>
              </a:solidFill>
              <a:latin typeface="Cambria" panose="02040503050406030204" pitchFamily="18" charset="0"/>
            </a:endParaRPr>
          </a:p>
          <a:p>
            <a:pPr>
              <a:spcBef>
                <a:spcPts val="0"/>
              </a:spcBef>
              <a:buFont typeface="Wingdings" panose="05000000000000000000" pitchFamily="2" charset="2"/>
              <a:buChar char="ü"/>
            </a:pPr>
            <a:endParaRPr lang="uk-UA" sz="2400" i="1" dirty="0">
              <a:solidFill>
                <a:schemeClr val="tx1"/>
              </a:solidFill>
              <a:latin typeface="Cambria" panose="02040503050406030204" pitchFamily="18" charset="0"/>
            </a:endParaRPr>
          </a:p>
        </p:txBody>
      </p:sp>
      <p:sp>
        <p:nvSpPr>
          <p:cNvPr id="2" name="Заголовок 1"/>
          <p:cNvSpPr>
            <a:spLocks noGrp="1"/>
          </p:cNvSpPr>
          <p:nvPr>
            <p:ph type="title"/>
          </p:nvPr>
        </p:nvSpPr>
        <p:spPr>
          <a:xfrm>
            <a:off x="677334" y="263236"/>
            <a:ext cx="9163352" cy="620167"/>
          </a:xfrm>
          <a:gradFill>
            <a:gsLst>
              <a:gs pos="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ru-RU" sz="2400" b="1" i="1" dirty="0">
                <a:solidFill>
                  <a:schemeClr val="tx1"/>
                </a:solidFill>
                <a:latin typeface="Cambria" panose="02040503050406030204" pitchFamily="18" charset="0"/>
              </a:rPr>
              <a:t>Науково – педагогічна діяльність:</a:t>
            </a:r>
          </a:p>
        </p:txBody>
      </p:sp>
    </p:spTree>
    <p:extLst>
      <p:ext uri="{BB962C8B-B14F-4D97-AF65-F5344CB8AC3E}">
        <p14:creationId xmlns:p14="http://schemas.microsoft.com/office/powerpoint/2010/main" val="22631305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a:extLst>
              <a:ext uri="{FF2B5EF4-FFF2-40B4-BE49-F238E27FC236}">
                <a16:creationId xmlns:a16="http://schemas.microsoft.com/office/drawing/2014/main" xmlns="" id="{4B7FA532-FEF8-4DDD-A7AC-A89196B97E2C}"/>
              </a:ext>
            </a:extLst>
          </p:cNvPr>
          <p:cNvSpPr>
            <a:spLocks noGrp="1"/>
          </p:cNvSpPr>
          <p:nvPr>
            <p:ph idx="1"/>
          </p:nvPr>
        </p:nvSpPr>
        <p:spPr>
          <a:xfrm>
            <a:off x="351930" y="2180492"/>
            <a:ext cx="11513499" cy="4154993"/>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marL="0" indent="0" algn="just">
              <a:lnSpc>
                <a:spcPct val="100000"/>
              </a:lnSpc>
              <a:spcBef>
                <a:spcPts val="0"/>
              </a:spcBef>
              <a:buNone/>
            </a:pPr>
            <a:r>
              <a:rPr lang="uk-UA" sz="2400" b="1" i="1" dirty="0" smtClean="0">
                <a:latin typeface="Cambria" panose="02040503050406030204" pitchFamily="18" charset="0"/>
                <a:ea typeface="Cambria" panose="02040503050406030204" pitchFamily="18" charset="0"/>
              </a:rPr>
              <a:t>	</a:t>
            </a:r>
            <a:r>
              <a:rPr lang="uk-UA" sz="2400" b="1" i="1" dirty="0" smtClean="0">
                <a:solidFill>
                  <a:schemeClr val="tx1"/>
                </a:solidFill>
                <a:latin typeface="Cambria" panose="02040503050406030204" pitchFamily="18" charset="0"/>
                <a:ea typeface="Cambria" panose="02040503050406030204" pitchFamily="18" charset="0"/>
              </a:rPr>
              <a:t>Метою</a:t>
            </a:r>
            <a:r>
              <a:rPr lang="uk-UA" sz="2400" i="1" dirty="0" smtClean="0">
                <a:solidFill>
                  <a:schemeClr val="tx1"/>
                </a:solidFill>
                <a:latin typeface="Cambria" panose="02040503050406030204" pitchFamily="18" charset="0"/>
                <a:ea typeface="Cambria" panose="02040503050406030204" pitchFamily="18" charset="0"/>
              </a:rPr>
              <a:t> дисципліни</a:t>
            </a:r>
            <a:r>
              <a:rPr lang="ru-RU" sz="2400" i="1" dirty="0" smtClean="0">
                <a:solidFill>
                  <a:schemeClr val="tx1"/>
                </a:solidFill>
                <a:latin typeface="Cambria" panose="02040503050406030204" pitchFamily="18" charset="0"/>
                <a:ea typeface="Cambria" panose="02040503050406030204" pitchFamily="18" charset="0"/>
              </a:rPr>
              <a:t> </a:t>
            </a:r>
            <a:r>
              <a:rPr lang="ru-RU" sz="2400" i="1" dirty="0">
                <a:solidFill>
                  <a:schemeClr val="tx1"/>
                </a:solidFill>
                <a:latin typeface="Cambria" panose="02040503050406030204" pitchFamily="18" charset="0"/>
                <a:ea typeface="Cambria" panose="02040503050406030204" pitchFamily="18" charset="0"/>
              </a:rPr>
              <a:t>є надання основних системних теоретичних і практичних знань </a:t>
            </a:r>
            <a:r>
              <a:rPr lang="ru-RU" sz="2400" i="1" dirty="0" smtClean="0">
                <a:solidFill>
                  <a:schemeClr val="tx1"/>
                </a:solidFill>
                <a:latin typeface="Cambria" panose="02040503050406030204" pitchFamily="18" charset="0"/>
                <a:ea typeface="Cambria" panose="02040503050406030204" pitchFamily="18" charset="0"/>
              </a:rPr>
              <a:t>у галузі  </a:t>
            </a:r>
            <a:r>
              <a:rPr lang="ru-RU" sz="2400" i="1" dirty="0" err="1" smtClean="0">
                <a:solidFill>
                  <a:schemeClr val="tx1"/>
                </a:solidFill>
                <a:latin typeface="Cambria" panose="02040503050406030204" pitchFamily="18" charset="0"/>
                <a:ea typeface="Cambria" panose="02040503050406030204" pitchFamily="18" charset="0"/>
              </a:rPr>
              <a:t>функціонування</a:t>
            </a:r>
            <a:r>
              <a:rPr lang="ru-RU" sz="2400" i="1" dirty="0" smtClean="0">
                <a:solidFill>
                  <a:schemeClr val="tx1"/>
                </a:solidFill>
                <a:latin typeface="Cambria" panose="02040503050406030204" pitchFamily="18" charset="0"/>
                <a:ea typeface="Cambria" panose="02040503050406030204" pitchFamily="18" charset="0"/>
              </a:rPr>
              <a:t> </a:t>
            </a:r>
            <a:r>
              <a:rPr lang="ru-RU" sz="2400" i="1" dirty="0" err="1" smtClean="0">
                <a:solidFill>
                  <a:schemeClr val="tx1"/>
                </a:solidFill>
                <a:latin typeface="Cambria" panose="02040503050406030204" pitchFamily="18" charset="0"/>
                <a:ea typeface="Cambria" panose="02040503050406030204" pitchFamily="18" charset="0"/>
              </a:rPr>
              <a:t>міжнародних</a:t>
            </a:r>
            <a:r>
              <a:rPr lang="ru-RU" sz="2400" i="1" dirty="0" smtClean="0">
                <a:solidFill>
                  <a:schemeClr val="tx1"/>
                </a:solidFill>
                <a:latin typeface="Cambria" panose="02040503050406030204" pitchFamily="18" charset="0"/>
                <a:ea typeface="Cambria" panose="02040503050406030204" pitchFamily="18" charset="0"/>
              </a:rPr>
              <a:t> </a:t>
            </a:r>
            <a:r>
              <a:rPr lang="ru-RU" sz="2400" i="1" dirty="0" err="1" smtClean="0">
                <a:solidFill>
                  <a:schemeClr val="tx1"/>
                </a:solidFill>
                <a:latin typeface="Cambria" panose="02040503050406030204" pitchFamily="18" charset="0"/>
                <a:ea typeface="Cambria" panose="02040503050406030204" pitchFamily="18" charset="0"/>
              </a:rPr>
              <a:t>банківських</a:t>
            </a:r>
            <a:r>
              <a:rPr lang="ru-RU" sz="2400" i="1" dirty="0" smtClean="0">
                <a:solidFill>
                  <a:schemeClr val="tx1"/>
                </a:solidFill>
                <a:latin typeface="Cambria" panose="02040503050406030204" pitchFamily="18" charset="0"/>
                <a:ea typeface="Cambria" panose="02040503050406030204" pitchFamily="18" charset="0"/>
              </a:rPr>
              <a:t> </a:t>
            </a:r>
            <a:r>
              <a:rPr lang="ru-RU" sz="2400" i="1" dirty="0" err="1" smtClean="0">
                <a:solidFill>
                  <a:schemeClr val="tx1"/>
                </a:solidFill>
                <a:latin typeface="Cambria" panose="02040503050406030204" pitchFamily="18" charset="0"/>
                <a:ea typeface="Cambria" panose="02040503050406030204" pitchFamily="18" charset="0"/>
              </a:rPr>
              <a:t>інституцій</a:t>
            </a:r>
            <a:r>
              <a:rPr lang="ru-RU" sz="2400" i="1" dirty="0" smtClean="0">
                <a:solidFill>
                  <a:schemeClr val="tx1"/>
                </a:solidFill>
                <a:latin typeface="Cambria" panose="02040503050406030204" pitchFamily="18" charset="0"/>
                <a:ea typeface="Cambria" panose="02040503050406030204" pitchFamily="18" charset="0"/>
              </a:rPr>
              <a:t>, </a:t>
            </a:r>
            <a:r>
              <a:rPr lang="ru-RU" sz="2400" i="1" dirty="0" err="1" smtClean="0">
                <a:solidFill>
                  <a:schemeClr val="tx1"/>
                </a:solidFill>
                <a:latin typeface="Cambria" panose="02040503050406030204" pitchFamily="18" charset="0"/>
                <a:ea typeface="Cambria" panose="02040503050406030204" pitchFamily="18" charset="0"/>
              </a:rPr>
              <a:t>які</a:t>
            </a:r>
            <a:r>
              <a:rPr lang="ru-RU" sz="2400" i="1" dirty="0" smtClean="0">
                <a:solidFill>
                  <a:schemeClr val="tx1"/>
                </a:solidFill>
                <a:latin typeface="Cambria" panose="02040503050406030204" pitchFamily="18" charset="0"/>
                <a:ea typeface="Cambria" panose="02040503050406030204" pitchFamily="18" charset="0"/>
              </a:rPr>
              <a:t> </a:t>
            </a:r>
            <a:r>
              <a:rPr lang="ru-RU" sz="2400" i="1" dirty="0" err="1" smtClean="0">
                <a:solidFill>
                  <a:schemeClr val="tx1"/>
                </a:solidFill>
                <a:latin typeface="Cambria" panose="02040503050406030204" pitchFamily="18" charset="0"/>
                <a:ea typeface="Cambria" panose="02040503050406030204" pitchFamily="18" charset="0"/>
              </a:rPr>
              <a:t>діють</a:t>
            </a:r>
            <a:r>
              <a:rPr lang="ru-RU" sz="2400" i="1" dirty="0" smtClean="0">
                <a:solidFill>
                  <a:schemeClr val="tx1"/>
                </a:solidFill>
                <a:latin typeface="Cambria" panose="02040503050406030204" pitchFamily="18" charset="0"/>
                <a:ea typeface="Cambria" panose="02040503050406030204" pitchFamily="18" charset="0"/>
              </a:rPr>
              <a:t> </a:t>
            </a:r>
            <a:r>
              <a:rPr lang="ru-RU" sz="2400" i="1" dirty="0" smtClean="0">
                <a:solidFill>
                  <a:schemeClr val="tx1"/>
                </a:solidFill>
                <a:latin typeface="Cambria" panose="02040503050406030204" pitchFamily="18" charset="0"/>
                <a:ea typeface="Cambria" panose="02040503050406030204" pitchFamily="18" charset="0"/>
              </a:rPr>
              <a:t>у межах  </a:t>
            </a:r>
            <a:r>
              <a:rPr lang="ru-RU" sz="2400" i="1" dirty="0">
                <a:solidFill>
                  <a:schemeClr val="tx1"/>
                </a:solidFill>
                <a:latin typeface="Cambria" panose="02040503050406030204" pitchFamily="18" charset="0"/>
                <a:ea typeface="Cambria" panose="02040503050406030204" pitchFamily="18" charset="0"/>
              </a:rPr>
              <a:t>світової фінансової </a:t>
            </a:r>
            <a:r>
              <a:rPr lang="ru-RU" sz="2400" i="1" dirty="0" smtClean="0">
                <a:solidFill>
                  <a:schemeClr val="tx1"/>
                </a:solidFill>
                <a:latin typeface="Cambria" panose="02040503050406030204" pitchFamily="18" charset="0"/>
                <a:ea typeface="Cambria" panose="02040503050406030204" pitchFamily="18" charset="0"/>
              </a:rPr>
              <a:t>системи, та  опанування </a:t>
            </a:r>
            <a:r>
              <a:rPr lang="ru-RU" sz="2400" i="1" dirty="0">
                <a:solidFill>
                  <a:schemeClr val="tx1"/>
                </a:solidFill>
                <a:latin typeface="Cambria" panose="02040503050406030204" pitchFamily="18" charset="0"/>
                <a:ea typeface="Cambria" panose="02040503050406030204" pitchFamily="18" charset="0"/>
              </a:rPr>
              <a:t>інструментами, методами  та прийомами </a:t>
            </a:r>
            <a:r>
              <a:rPr lang="ru-RU" sz="2400" i="1" dirty="0" smtClean="0">
                <a:solidFill>
                  <a:schemeClr val="tx1"/>
                </a:solidFill>
                <a:latin typeface="Cambria" panose="02040503050406030204" pitchFamily="18" charset="0"/>
                <a:ea typeface="Cambria" panose="02040503050406030204" pitchFamily="18" charset="0"/>
              </a:rPr>
              <a:t>співробітництва України з </a:t>
            </a:r>
            <a:r>
              <a:rPr lang="ru-RU" sz="2400" i="1" dirty="0" err="1" smtClean="0">
                <a:solidFill>
                  <a:schemeClr val="tx1"/>
                </a:solidFill>
                <a:latin typeface="Cambria" panose="02040503050406030204" pitchFamily="18" charset="0"/>
                <a:ea typeface="Cambria" panose="02040503050406030204" pitchFamily="18" charset="0"/>
              </a:rPr>
              <a:t>міжнародними</a:t>
            </a:r>
            <a:r>
              <a:rPr lang="ru-RU" sz="2400" i="1" dirty="0" smtClean="0">
                <a:solidFill>
                  <a:schemeClr val="tx1"/>
                </a:solidFill>
                <a:latin typeface="Cambria" panose="02040503050406030204" pitchFamily="18" charset="0"/>
                <a:ea typeface="Cambria" panose="02040503050406030204" pitchFamily="18" charset="0"/>
              </a:rPr>
              <a:t> </a:t>
            </a:r>
            <a:r>
              <a:rPr lang="ru-RU" sz="2400" i="1" dirty="0" err="1" smtClean="0">
                <a:solidFill>
                  <a:schemeClr val="tx1"/>
                </a:solidFill>
                <a:latin typeface="Cambria" panose="02040503050406030204" pitchFamily="18" charset="0"/>
                <a:ea typeface="Cambria" panose="02040503050406030204" pitchFamily="18" charset="0"/>
              </a:rPr>
              <a:t>фінансовими</a:t>
            </a:r>
            <a:r>
              <a:rPr lang="ru-RU" sz="2400" i="1" dirty="0" smtClean="0">
                <a:solidFill>
                  <a:schemeClr val="tx1"/>
                </a:solidFill>
                <a:latin typeface="Cambria" panose="02040503050406030204" pitchFamily="18" charset="0"/>
                <a:ea typeface="Cambria" panose="02040503050406030204" pitchFamily="18" charset="0"/>
              </a:rPr>
              <a:t> </a:t>
            </a:r>
            <a:r>
              <a:rPr lang="ru-RU" sz="2400" i="1" dirty="0" err="1" smtClean="0">
                <a:solidFill>
                  <a:schemeClr val="tx1"/>
                </a:solidFill>
                <a:latin typeface="Cambria" panose="02040503050406030204" pitchFamily="18" charset="0"/>
                <a:ea typeface="Cambria" panose="02040503050406030204" pitchFamily="18" charset="0"/>
              </a:rPr>
              <a:t>банківськими</a:t>
            </a:r>
            <a:r>
              <a:rPr lang="ru-RU" sz="2400" i="1" dirty="0" smtClean="0">
                <a:solidFill>
                  <a:schemeClr val="tx1"/>
                </a:solidFill>
                <a:latin typeface="Cambria" panose="02040503050406030204" pitchFamily="18" charset="0"/>
                <a:ea typeface="Cambria" panose="02040503050406030204" pitchFamily="18" charset="0"/>
              </a:rPr>
              <a:t>  </a:t>
            </a:r>
            <a:r>
              <a:rPr lang="ru-RU" sz="2400" i="1" dirty="0" smtClean="0">
                <a:solidFill>
                  <a:schemeClr val="tx1"/>
                </a:solidFill>
                <a:latin typeface="Cambria" panose="02040503050406030204" pitchFamily="18" charset="0"/>
                <a:ea typeface="Cambria" panose="02040503050406030204" pitchFamily="18" charset="0"/>
              </a:rPr>
              <a:t>інституціями. </a:t>
            </a:r>
            <a:endParaRPr lang="uk-UA" sz="2400" i="1" dirty="0">
              <a:solidFill>
                <a:schemeClr val="tx1"/>
              </a:solidFill>
              <a:latin typeface="Cambria" panose="02040503050406030204" pitchFamily="18" charset="0"/>
              <a:ea typeface="Cambria" panose="02040503050406030204" pitchFamily="18" charset="0"/>
            </a:endParaRPr>
          </a:p>
          <a:p>
            <a:pPr>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marL="0" indent="0">
              <a:buNone/>
            </a:pPr>
            <a:endParaRPr lang="ru-UA" sz="2400" i="1" dirty="0">
              <a:latin typeface="Cambria" panose="02040503050406030204" pitchFamily="18" charset="0"/>
              <a:ea typeface="Cambria" panose="02040503050406030204" pitchFamily="18" charset="0"/>
            </a:endParaRPr>
          </a:p>
        </p:txBody>
      </p:sp>
      <p:sp>
        <p:nvSpPr>
          <p:cNvPr id="2" name="Заголовок 1"/>
          <p:cNvSpPr>
            <a:spLocks noGrp="1"/>
          </p:cNvSpPr>
          <p:nvPr>
            <p:ph type="title"/>
          </p:nvPr>
        </p:nvSpPr>
        <p:spPr>
          <a:xfrm>
            <a:off x="677334" y="435430"/>
            <a:ext cx="9505052" cy="859970"/>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r>
              <a:rPr lang="uk-UA" sz="2400" b="1" i="1" dirty="0">
                <a:solidFill>
                  <a:schemeClr val="tx1"/>
                </a:solidFill>
                <a:latin typeface="Cambria" panose="02040503050406030204" pitchFamily="18" charset="0"/>
                <a:ea typeface="Cambria" panose="02040503050406030204" pitchFamily="18" charset="0"/>
              </a:rPr>
              <a:t>Міжнародні банківські інституції</a:t>
            </a:r>
            <a:endParaRPr lang="uk-UA" sz="2400" b="1" i="1"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256104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a:extLst>
              <a:ext uri="{FF2B5EF4-FFF2-40B4-BE49-F238E27FC236}">
                <a16:creationId xmlns:a16="http://schemas.microsoft.com/office/drawing/2014/main" xmlns="" id="{4B7FA532-FEF8-4DDD-A7AC-A89196B97E2C}"/>
              </a:ext>
            </a:extLst>
          </p:cNvPr>
          <p:cNvSpPr>
            <a:spLocks noGrp="1"/>
          </p:cNvSpPr>
          <p:nvPr>
            <p:ph idx="1"/>
          </p:nvPr>
        </p:nvSpPr>
        <p:spPr>
          <a:xfrm>
            <a:off x="211254" y="2024556"/>
            <a:ext cx="11675946" cy="4452444"/>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70000" lnSpcReduction="20000"/>
          </a:bodyPr>
          <a:lstStyle/>
          <a:p>
            <a:pPr algn="just">
              <a:lnSpc>
                <a:spcPct val="100000"/>
              </a:lnSpc>
              <a:spcBef>
                <a:spcPts val="0"/>
              </a:spcBef>
              <a:buFont typeface="Wingdings" panose="05000000000000000000" pitchFamily="2" charset="2"/>
              <a:buChar char="ü"/>
            </a:pPr>
            <a:r>
              <a:rPr lang="uk-UA" sz="3200" i="1" dirty="0">
                <a:solidFill>
                  <a:schemeClr val="tx1"/>
                </a:solidFill>
                <a:latin typeface="Cambria" panose="02040503050406030204" pitchFamily="18" charset="0"/>
                <a:ea typeface="Cambria" panose="02040503050406030204" pitchFamily="18" charset="0"/>
              </a:rPr>
              <a:t> 1.	</a:t>
            </a:r>
            <a:r>
              <a:rPr lang="uk-UA" sz="3200" i="1" dirty="0" smtClean="0">
                <a:solidFill>
                  <a:schemeClr val="tx1"/>
                </a:solidFill>
                <a:latin typeface="Cambria" panose="02040503050406030204" pitchFamily="18" charset="0"/>
                <a:ea typeface="Cambria" panose="02040503050406030204" pitchFamily="18" charset="0"/>
              </a:rPr>
              <a:t>Визначити сутність</a:t>
            </a:r>
            <a:r>
              <a:rPr lang="uk-UA" sz="3200" i="1" dirty="0">
                <a:solidFill>
                  <a:schemeClr val="tx1"/>
                </a:solidFill>
                <a:latin typeface="Cambria" panose="02040503050406030204" pitchFamily="18" charset="0"/>
                <a:ea typeface="Cambria" panose="02040503050406030204" pitchFamily="18" charset="0"/>
              </a:rPr>
              <a:t>, головні принципи   та історичні аспекти  виникнення та розвитку фінансової глобалізації</a:t>
            </a:r>
          </a:p>
          <a:p>
            <a:pPr algn="just">
              <a:lnSpc>
                <a:spcPct val="100000"/>
              </a:lnSpc>
              <a:spcBef>
                <a:spcPts val="0"/>
              </a:spcBef>
              <a:buFont typeface="Wingdings" panose="05000000000000000000" pitchFamily="2" charset="2"/>
              <a:buChar char="ü"/>
            </a:pPr>
            <a:r>
              <a:rPr lang="uk-UA" sz="3200" i="1" dirty="0">
                <a:solidFill>
                  <a:schemeClr val="tx1"/>
                </a:solidFill>
                <a:latin typeface="Cambria" panose="02040503050406030204" pitchFamily="18" charset="0"/>
                <a:ea typeface="Cambria" panose="02040503050406030204" pitchFamily="18" charset="0"/>
              </a:rPr>
              <a:t>2.	</a:t>
            </a:r>
            <a:r>
              <a:rPr lang="uk-UA" sz="3200" i="1" dirty="0" smtClean="0">
                <a:solidFill>
                  <a:schemeClr val="tx1"/>
                </a:solidFill>
                <a:latin typeface="Cambria" panose="02040503050406030204" pitchFamily="18" charset="0"/>
                <a:ea typeface="Cambria" panose="02040503050406030204" pitchFamily="18" charset="0"/>
              </a:rPr>
              <a:t>Дослідити міжнародну фінансову інфраструктуру </a:t>
            </a:r>
            <a:r>
              <a:rPr lang="uk-UA" sz="3200" i="1" dirty="0">
                <a:solidFill>
                  <a:schemeClr val="tx1"/>
                </a:solidFill>
                <a:latin typeface="Cambria" panose="02040503050406030204" pitchFamily="18" charset="0"/>
                <a:ea typeface="Cambria" panose="02040503050406030204" pitchFamily="18" charset="0"/>
              </a:rPr>
              <a:t>світової фінансової системи</a:t>
            </a:r>
          </a:p>
          <a:p>
            <a:pPr algn="just">
              <a:lnSpc>
                <a:spcPct val="100000"/>
              </a:lnSpc>
              <a:spcBef>
                <a:spcPts val="0"/>
              </a:spcBef>
              <a:buFont typeface="Wingdings" panose="05000000000000000000" pitchFamily="2" charset="2"/>
              <a:buChar char="ü"/>
            </a:pPr>
            <a:r>
              <a:rPr lang="uk-UA" sz="3200" i="1" dirty="0">
                <a:solidFill>
                  <a:schemeClr val="tx1"/>
                </a:solidFill>
                <a:latin typeface="Cambria" panose="02040503050406030204" pitchFamily="18" charset="0"/>
                <a:ea typeface="Cambria" panose="02040503050406030204" pitchFamily="18" charset="0"/>
              </a:rPr>
              <a:t>3.	</a:t>
            </a:r>
            <a:r>
              <a:rPr lang="uk-UA" sz="3200" i="1" dirty="0" smtClean="0">
                <a:solidFill>
                  <a:schemeClr val="tx1"/>
                </a:solidFill>
                <a:latin typeface="Cambria" panose="02040503050406030204" pitchFamily="18" charset="0"/>
                <a:ea typeface="Cambria" panose="02040503050406030204" pitchFamily="18" charset="0"/>
              </a:rPr>
              <a:t>Розглянути класифікацію </a:t>
            </a:r>
            <a:r>
              <a:rPr lang="uk-UA" sz="3200" i="1" dirty="0">
                <a:solidFill>
                  <a:schemeClr val="tx1"/>
                </a:solidFill>
                <a:latin typeface="Cambria" panose="02040503050406030204" pitchFamily="18" charset="0"/>
                <a:ea typeface="Cambria" panose="02040503050406030204" pitchFamily="18" charset="0"/>
              </a:rPr>
              <a:t>міжнародних фінансових інституцій у світовій фінансовій системі</a:t>
            </a:r>
          </a:p>
          <a:p>
            <a:pPr algn="just">
              <a:lnSpc>
                <a:spcPct val="100000"/>
              </a:lnSpc>
              <a:spcBef>
                <a:spcPts val="0"/>
              </a:spcBef>
              <a:buFont typeface="Wingdings" panose="05000000000000000000" pitchFamily="2" charset="2"/>
              <a:buChar char="ü"/>
            </a:pPr>
            <a:r>
              <a:rPr lang="uk-UA" sz="3200" i="1" dirty="0">
                <a:solidFill>
                  <a:schemeClr val="tx1"/>
                </a:solidFill>
                <a:latin typeface="Cambria" panose="02040503050406030204" pitchFamily="18" charset="0"/>
                <a:ea typeface="Cambria" panose="02040503050406030204" pitchFamily="18" charset="0"/>
              </a:rPr>
              <a:t>4.	</a:t>
            </a:r>
            <a:r>
              <a:rPr lang="uk-UA" sz="3200" i="1" dirty="0" smtClean="0">
                <a:solidFill>
                  <a:schemeClr val="tx1"/>
                </a:solidFill>
                <a:latin typeface="Cambria" panose="02040503050406030204" pitchFamily="18" charset="0"/>
                <a:ea typeface="Cambria" panose="02040503050406030204" pitchFamily="18" charset="0"/>
              </a:rPr>
              <a:t>Дослідити функції </a:t>
            </a:r>
            <a:r>
              <a:rPr lang="uk-UA" sz="3200" i="1" dirty="0">
                <a:solidFill>
                  <a:schemeClr val="tx1"/>
                </a:solidFill>
                <a:latin typeface="Cambria" panose="02040503050406030204" pitchFamily="18" charset="0"/>
                <a:ea typeface="Cambria" panose="02040503050406030204" pitchFamily="18" charset="0"/>
              </a:rPr>
              <a:t>та принципи діяльності Міжнародного валютного фонду (МВФ)</a:t>
            </a:r>
          </a:p>
          <a:p>
            <a:pPr algn="just">
              <a:lnSpc>
                <a:spcPct val="100000"/>
              </a:lnSpc>
              <a:spcBef>
                <a:spcPts val="0"/>
              </a:spcBef>
              <a:buFont typeface="Wingdings" panose="05000000000000000000" pitchFamily="2" charset="2"/>
              <a:buChar char="ü"/>
            </a:pPr>
            <a:r>
              <a:rPr lang="uk-UA" sz="3200" i="1" dirty="0">
                <a:solidFill>
                  <a:schemeClr val="tx1"/>
                </a:solidFill>
                <a:latin typeface="Cambria" panose="02040503050406030204" pitchFamily="18" charset="0"/>
                <a:ea typeface="Cambria" panose="02040503050406030204" pitchFamily="18" charset="0"/>
              </a:rPr>
              <a:t>5.	</a:t>
            </a:r>
            <a:r>
              <a:rPr lang="uk-UA" sz="3200" i="1" dirty="0" smtClean="0">
                <a:solidFill>
                  <a:schemeClr val="tx1"/>
                </a:solidFill>
                <a:latin typeface="Cambria" panose="02040503050406030204" pitchFamily="18" charset="0"/>
                <a:ea typeface="Cambria" panose="02040503050406030204" pitchFamily="18" charset="0"/>
              </a:rPr>
              <a:t>Дослідити функції </a:t>
            </a:r>
            <a:r>
              <a:rPr lang="uk-UA" sz="3200" i="1" dirty="0">
                <a:solidFill>
                  <a:schemeClr val="tx1"/>
                </a:solidFill>
                <a:latin typeface="Cambria" panose="02040503050406030204" pitchFamily="18" charset="0"/>
                <a:ea typeface="Cambria" panose="02040503050406030204" pitchFamily="18" charset="0"/>
              </a:rPr>
              <a:t>та принципи діяльності Міжнародний банк реконструкції та розвитку (МБРР).</a:t>
            </a:r>
          </a:p>
          <a:p>
            <a:pPr algn="just">
              <a:lnSpc>
                <a:spcPct val="100000"/>
              </a:lnSpc>
              <a:spcBef>
                <a:spcPts val="0"/>
              </a:spcBef>
              <a:buFont typeface="Wingdings" panose="05000000000000000000" pitchFamily="2" charset="2"/>
              <a:buChar char="ü"/>
            </a:pPr>
            <a:r>
              <a:rPr lang="uk-UA" sz="3200" i="1" dirty="0">
                <a:solidFill>
                  <a:schemeClr val="tx1"/>
                </a:solidFill>
                <a:latin typeface="Cambria" panose="02040503050406030204" pitchFamily="18" charset="0"/>
                <a:ea typeface="Cambria" panose="02040503050406030204" pitchFamily="18" charset="0"/>
              </a:rPr>
              <a:t>6.	</a:t>
            </a:r>
            <a:r>
              <a:rPr lang="uk-UA" sz="3200" i="1" dirty="0" smtClean="0">
                <a:solidFill>
                  <a:schemeClr val="tx1"/>
                </a:solidFill>
                <a:latin typeface="Cambria" panose="02040503050406030204" pitchFamily="18" charset="0"/>
                <a:ea typeface="Cambria" panose="02040503050406030204" pitchFamily="18" charset="0"/>
              </a:rPr>
              <a:t>Дослідити функції </a:t>
            </a:r>
            <a:r>
              <a:rPr lang="uk-UA" sz="3200" i="1" dirty="0">
                <a:solidFill>
                  <a:schemeClr val="tx1"/>
                </a:solidFill>
                <a:latin typeface="Cambria" panose="02040503050406030204" pitchFamily="18" charset="0"/>
                <a:ea typeface="Cambria" panose="02040503050406030204" pitchFamily="18" charset="0"/>
              </a:rPr>
              <a:t>та принципи діяльності Європейського банку реконструкції та розвитку (ЄБРР</a:t>
            </a:r>
            <a:r>
              <a:rPr lang="uk-UA" sz="3200" i="1" dirty="0" smtClean="0">
                <a:solidFill>
                  <a:schemeClr val="tx1"/>
                </a:solidFill>
                <a:latin typeface="Cambria" panose="02040503050406030204" pitchFamily="18" charset="0"/>
                <a:ea typeface="Cambria" panose="02040503050406030204" pitchFamily="18" charset="0"/>
              </a:rPr>
              <a:t>).</a:t>
            </a:r>
            <a:endParaRPr lang="uk-UA" sz="3200" i="1" dirty="0">
              <a:solidFill>
                <a:schemeClr val="tx1"/>
              </a:solidFill>
              <a:latin typeface="Cambria" panose="02040503050406030204" pitchFamily="18" charset="0"/>
              <a:ea typeface="Cambria" panose="02040503050406030204" pitchFamily="18" charset="0"/>
            </a:endParaRPr>
          </a:p>
          <a:p>
            <a:pPr algn="just">
              <a:lnSpc>
                <a:spcPct val="100000"/>
              </a:lnSpc>
              <a:spcBef>
                <a:spcPts val="0"/>
              </a:spcBef>
              <a:buFont typeface="Wingdings" panose="05000000000000000000" pitchFamily="2" charset="2"/>
              <a:buChar char="ü"/>
            </a:pPr>
            <a:r>
              <a:rPr lang="uk-UA" sz="3200" i="1" dirty="0">
                <a:solidFill>
                  <a:schemeClr val="tx1"/>
                </a:solidFill>
                <a:latin typeface="Cambria" panose="02040503050406030204" pitchFamily="18" charset="0"/>
                <a:ea typeface="Cambria" panose="02040503050406030204" pitchFamily="18" charset="0"/>
              </a:rPr>
              <a:t>7.	</a:t>
            </a:r>
            <a:r>
              <a:rPr lang="uk-UA" sz="3200" i="1" dirty="0" smtClean="0">
                <a:solidFill>
                  <a:schemeClr val="tx1"/>
                </a:solidFill>
                <a:latin typeface="Cambria" panose="02040503050406030204" pitchFamily="18" charset="0"/>
                <a:ea typeface="Cambria" panose="02040503050406030204" pitchFamily="18" charset="0"/>
              </a:rPr>
              <a:t>Визначити структуру, </a:t>
            </a:r>
            <a:r>
              <a:rPr lang="uk-UA" sz="3200" i="1" dirty="0">
                <a:solidFill>
                  <a:schemeClr val="tx1"/>
                </a:solidFill>
                <a:latin typeface="Cambria" panose="02040503050406030204" pitchFamily="18" charset="0"/>
                <a:ea typeface="Cambria" panose="02040503050406030204" pitchFamily="18" charset="0"/>
              </a:rPr>
              <a:t>принципи організації та дії інших міжнародних </a:t>
            </a:r>
            <a:r>
              <a:rPr lang="uk-UA" sz="3200" i="1" dirty="0" smtClean="0">
                <a:solidFill>
                  <a:schemeClr val="tx1"/>
                </a:solidFill>
                <a:latin typeface="Cambria" panose="02040503050406030204" pitchFamily="18" charset="0"/>
                <a:ea typeface="Cambria" panose="02040503050406030204" pitchFamily="18" charset="0"/>
              </a:rPr>
              <a:t>інституцій.</a:t>
            </a:r>
            <a:endParaRPr lang="uk-UA" sz="3200" i="1" dirty="0">
              <a:solidFill>
                <a:schemeClr val="tx1"/>
              </a:solidFill>
              <a:latin typeface="Cambria" panose="02040503050406030204" pitchFamily="18" charset="0"/>
              <a:ea typeface="Cambria" panose="02040503050406030204" pitchFamily="18" charset="0"/>
            </a:endParaRPr>
          </a:p>
          <a:p>
            <a:pPr algn="just">
              <a:lnSpc>
                <a:spcPct val="100000"/>
              </a:lnSpc>
              <a:spcBef>
                <a:spcPts val="0"/>
              </a:spcBef>
              <a:buFont typeface="Wingdings" panose="05000000000000000000" pitchFamily="2" charset="2"/>
              <a:buChar char="ü"/>
            </a:pPr>
            <a:r>
              <a:rPr lang="uk-UA" sz="3200" i="1" dirty="0">
                <a:solidFill>
                  <a:schemeClr val="tx1"/>
                </a:solidFill>
                <a:latin typeface="Cambria" panose="02040503050406030204" pitchFamily="18" charset="0"/>
                <a:ea typeface="Cambria" panose="02040503050406030204" pitchFamily="18" charset="0"/>
              </a:rPr>
              <a:t>8.	</a:t>
            </a:r>
            <a:r>
              <a:rPr lang="uk-UA" sz="3200" i="1" dirty="0" smtClean="0">
                <a:solidFill>
                  <a:schemeClr val="tx1"/>
                </a:solidFill>
                <a:latin typeface="Cambria" panose="02040503050406030204" pitchFamily="18" charset="0"/>
                <a:ea typeface="Cambria" panose="02040503050406030204" pitchFamily="18" charset="0"/>
              </a:rPr>
              <a:t>Розглянути характеристику </a:t>
            </a:r>
            <a:r>
              <a:rPr lang="uk-UA" sz="3200" i="1" dirty="0">
                <a:solidFill>
                  <a:schemeClr val="tx1"/>
                </a:solidFill>
                <a:latin typeface="Cambria" panose="02040503050406030204" pitchFamily="18" charset="0"/>
                <a:ea typeface="Cambria" panose="02040503050406030204" pitchFamily="18" charset="0"/>
              </a:rPr>
              <a:t>співробітництва України з міжнародними фінансовими організаціями (МФО</a:t>
            </a:r>
            <a:r>
              <a:rPr lang="uk-UA" sz="3200" i="1" dirty="0" smtClean="0">
                <a:solidFill>
                  <a:schemeClr val="tx1"/>
                </a:solidFill>
                <a:latin typeface="Cambria" panose="02040503050406030204" pitchFamily="18" charset="0"/>
                <a:ea typeface="Cambria" panose="02040503050406030204" pitchFamily="18" charset="0"/>
              </a:rPr>
              <a:t>).</a:t>
            </a:r>
            <a:endParaRPr lang="uk-UA" sz="3200" i="1" dirty="0">
              <a:solidFill>
                <a:schemeClr val="tx1"/>
              </a:solidFill>
              <a:latin typeface="Cambria" panose="02040503050406030204" pitchFamily="18" charset="0"/>
              <a:ea typeface="Cambria" panose="02040503050406030204" pitchFamily="18" charset="0"/>
            </a:endParaRPr>
          </a:p>
          <a:p>
            <a:pPr algn="just">
              <a:lnSpc>
                <a:spcPct val="100000"/>
              </a:lnSpc>
              <a:spcBef>
                <a:spcPts val="0"/>
              </a:spcBef>
              <a:buFont typeface="Wingdings" panose="05000000000000000000" pitchFamily="2" charset="2"/>
              <a:buChar char="ü"/>
            </a:pPr>
            <a:r>
              <a:rPr lang="uk-UA" sz="3200" i="1" dirty="0">
                <a:solidFill>
                  <a:schemeClr val="tx1"/>
                </a:solidFill>
                <a:latin typeface="Cambria" panose="02040503050406030204" pitchFamily="18" charset="0"/>
                <a:ea typeface="Cambria" panose="02040503050406030204" pitchFamily="18" charset="0"/>
              </a:rPr>
              <a:t>9.	</a:t>
            </a:r>
            <a:r>
              <a:rPr lang="uk-UA" sz="3200" i="1" dirty="0" smtClean="0">
                <a:solidFill>
                  <a:schemeClr val="tx1"/>
                </a:solidFill>
                <a:latin typeface="Cambria" panose="02040503050406030204" pitchFamily="18" charset="0"/>
                <a:ea typeface="Cambria" panose="02040503050406030204" pitchFamily="18" charset="0"/>
              </a:rPr>
              <a:t>Проаналізувати співпрацю </a:t>
            </a:r>
            <a:r>
              <a:rPr lang="uk-UA" sz="3200" i="1" dirty="0">
                <a:solidFill>
                  <a:schemeClr val="tx1"/>
                </a:solidFill>
                <a:latin typeface="Cambria" panose="02040503050406030204" pitchFamily="18" charset="0"/>
                <a:ea typeface="Cambria" panose="02040503050406030204" pitchFamily="18" charset="0"/>
              </a:rPr>
              <a:t>України на сучасному етапі із  провідними міжнародними фінансовими організаціями (МФО) – МВФ, Світовим банком та ЄБРР</a:t>
            </a:r>
          </a:p>
          <a:p>
            <a:pPr algn="just">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lgn="just">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p:txBody>
      </p:sp>
      <p:sp>
        <p:nvSpPr>
          <p:cNvPr id="2" name="Заголовок 1"/>
          <p:cNvSpPr>
            <a:spLocks noGrp="1"/>
          </p:cNvSpPr>
          <p:nvPr>
            <p:ph type="title"/>
          </p:nvPr>
        </p:nvSpPr>
        <p:spPr>
          <a:xfrm>
            <a:off x="606996" y="449497"/>
            <a:ext cx="9505052" cy="760324"/>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0000"/>
          </a:bodyPr>
          <a:lstStyle/>
          <a:p>
            <a:pPr algn="ctr"/>
            <a:r>
              <a:rPr lang="uk-UA" sz="2800" b="1" i="1" dirty="0" smtClean="0">
                <a:solidFill>
                  <a:schemeClr val="tx1"/>
                </a:solidFill>
                <a:latin typeface="Cambria" panose="02040503050406030204" pitchFamily="18" charset="0"/>
                <a:ea typeface="Cambria" panose="02040503050406030204" pitchFamily="18" charset="0"/>
              </a:rPr>
              <a:t>Завдання дисципліни:</a:t>
            </a:r>
            <a:r>
              <a:rPr lang="ru-UA" sz="2800" b="1"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a:r>
            <a:br>
              <a:rPr lang="ru-UA" sz="2800" b="1"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br>
            <a:endParaRPr lang="uk-UA" sz="2800" b="1" i="1"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32977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a:extLst>
              <a:ext uri="{FF2B5EF4-FFF2-40B4-BE49-F238E27FC236}">
                <a16:creationId xmlns:a16="http://schemas.microsoft.com/office/drawing/2014/main" xmlns="" id="{4B7FA532-FEF8-4DDD-A7AC-A89196B97E2C}"/>
              </a:ext>
            </a:extLst>
          </p:cNvPr>
          <p:cNvSpPr>
            <a:spLocks noGrp="1"/>
          </p:cNvSpPr>
          <p:nvPr>
            <p:ph idx="1"/>
          </p:nvPr>
        </p:nvSpPr>
        <p:spPr>
          <a:xfrm>
            <a:off x="154983" y="1968285"/>
            <a:ext cx="11732217" cy="4508715"/>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85000" lnSpcReduction="20000"/>
          </a:bodyPr>
          <a:lstStyle/>
          <a:p>
            <a:pPr>
              <a:lnSpc>
                <a:spcPct val="110000"/>
              </a:lnSpc>
              <a:spcBef>
                <a:spcPts val="0"/>
              </a:spcBef>
              <a:buFont typeface="Wingdings" panose="05000000000000000000" pitchFamily="2" charset="2"/>
              <a:buChar char="ü"/>
            </a:pPr>
            <a:r>
              <a:rPr lang="uk-UA" i="1" dirty="0">
                <a:solidFill>
                  <a:schemeClr val="tx1"/>
                </a:solidFill>
                <a:latin typeface="Cambria" panose="02040503050406030204" pitchFamily="18" charset="0"/>
                <a:ea typeface="Cambria" panose="02040503050406030204" pitchFamily="18" charset="0"/>
              </a:rPr>
              <a:t> У загальному розумінні поняття «глобалізація» (від лат. </a:t>
            </a:r>
            <a:r>
              <a:rPr lang="en-US" i="1" dirty="0">
                <a:solidFill>
                  <a:schemeClr val="tx1"/>
                </a:solidFill>
                <a:latin typeface="Cambria" panose="02040503050406030204" pitchFamily="18" charset="0"/>
                <a:ea typeface="Cambria" panose="02040503050406030204" pitchFamily="18" charset="0"/>
              </a:rPr>
              <a:t>Globus – </a:t>
            </a:r>
            <a:r>
              <a:rPr lang="uk-UA" i="1" dirty="0">
                <a:solidFill>
                  <a:schemeClr val="tx1"/>
                </a:solidFill>
                <a:latin typeface="Cambria" panose="02040503050406030204" pitchFamily="18" charset="0"/>
                <a:ea typeface="Cambria" panose="02040503050406030204" pitchFamily="18" charset="0"/>
              </a:rPr>
              <a:t>земна куля та англ. </a:t>
            </a:r>
            <a:r>
              <a:rPr lang="en-US" i="1" dirty="0">
                <a:solidFill>
                  <a:schemeClr val="tx1"/>
                </a:solidFill>
                <a:latin typeface="Cambria" panose="02040503050406030204" pitchFamily="18" charset="0"/>
                <a:ea typeface="Cambria" panose="02040503050406030204" pitchFamily="18" charset="0"/>
              </a:rPr>
              <a:t>global – </a:t>
            </a:r>
            <a:r>
              <a:rPr lang="uk-UA" i="1" dirty="0">
                <a:solidFill>
                  <a:schemeClr val="tx1"/>
                </a:solidFill>
                <a:latin typeface="Cambria" panose="02040503050406030204" pitchFamily="18" charset="0"/>
                <a:ea typeface="Cambria" panose="02040503050406030204" pitchFamily="18" charset="0"/>
              </a:rPr>
              <a:t>світовий, планетарний) тлумачиться з позицій процесного підходу – як всеосяжний процес всесвітньої економічної, політичної й культурної інтеграції та уніфікації. Фінансова глобалізація є невід’ємною складовою процесу глобалізації, її підпроцесом. </a:t>
            </a:r>
          </a:p>
          <a:p>
            <a:pPr>
              <a:spcBef>
                <a:spcPts val="0"/>
              </a:spcBef>
              <a:buFont typeface="Wingdings" panose="05000000000000000000" pitchFamily="2" charset="2"/>
              <a:buChar char="ü"/>
            </a:pPr>
            <a:r>
              <a:rPr lang="uk-UA" i="1" dirty="0">
                <a:solidFill>
                  <a:schemeClr val="tx1"/>
                </a:solidFill>
                <a:latin typeface="Cambria" panose="02040503050406030204" pitchFamily="18" charset="0"/>
                <a:ea typeface="Cambria" panose="02040503050406030204" pitchFamily="18" charset="0"/>
              </a:rPr>
              <a:t>Ознаки фінансової глобалізації такі:</a:t>
            </a:r>
          </a:p>
          <a:p>
            <a:pPr marL="0" indent="0">
              <a:spcBef>
                <a:spcPts val="0"/>
              </a:spcBef>
              <a:buNone/>
            </a:pPr>
            <a:r>
              <a:rPr lang="uk-UA" i="1" dirty="0" smtClean="0">
                <a:solidFill>
                  <a:schemeClr val="tx1"/>
                </a:solidFill>
                <a:latin typeface="Cambria" panose="02040503050406030204" pitchFamily="18" charset="0"/>
                <a:ea typeface="Cambria" panose="02040503050406030204" pitchFamily="18" charset="0"/>
              </a:rPr>
              <a:t>-  </a:t>
            </a:r>
            <a:r>
              <a:rPr lang="uk-UA" i="1" dirty="0">
                <a:solidFill>
                  <a:schemeClr val="tx1"/>
                </a:solidFill>
                <a:latin typeface="Cambria" panose="02040503050406030204" pitchFamily="18" charset="0"/>
                <a:ea typeface="Cambria" panose="02040503050406030204" pitchFamily="18" charset="0"/>
              </a:rPr>
              <a:t>вільне переливання міжнародних фінансів між країнами й регіонами світової економіки (саме свобода переливання постає запорукою його ефективності);</a:t>
            </a:r>
          </a:p>
          <a:p>
            <a:pPr marL="0" indent="0">
              <a:spcBef>
                <a:spcPts val="0"/>
              </a:spcBef>
              <a:buNone/>
            </a:pPr>
            <a:r>
              <a:rPr lang="uk-UA" i="1" dirty="0" smtClean="0">
                <a:solidFill>
                  <a:schemeClr val="tx1"/>
                </a:solidFill>
                <a:latin typeface="Cambria" panose="02040503050406030204" pitchFamily="18" charset="0"/>
                <a:ea typeface="Cambria" panose="02040503050406030204" pitchFamily="18" charset="0"/>
              </a:rPr>
              <a:t>-  </a:t>
            </a:r>
            <a:r>
              <a:rPr lang="uk-UA" i="1" dirty="0">
                <a:solidFill>
                  <a:schemeClr val="tx1"/>
                </a:solidFill>
                <a:latin typeface="Cambria" panose="02040503050406030204" pitchFamily="18" charset="0"/>
                <a:ea typeface="Cambria" panose="02040503050406030204" pitchFamily="18" charset="0"/>
              </a:rPr>
              <a:t>формування та функціонування глобального (світового) фінансового ринку;</a:t>
            </a:r>
          </a:p>
          <a:p>
            <a:pPr marL="0" indent="0">
              <a:spcBef>
                <a:spcPts val="0"/>
              </a:spcBef>
              <a:buNone/>
            </a:pPr>
            <a:r>
              <a:rPr lang="uk-UA" i="1" dirty="0" smtClean="0">
                <a:solidFill>
                  <a:schemeClr val="tx1"/>
                </a:solidFill>
                <a:latin typeface="Cambria" panose="02040503050406030204" pitchFamily="18" charset="0"/>
                <a:ea typeface="Cambria" panose="02040503050406030204" pitchFamily="18" charset="0"/>
              </a:rPr>
              <a:t>- утворення </a:t>
            </a:r>
            <a:r>
              <a:rPr lang="uk-UA" i="1" dirty="0">
                <a:solidFill>
                  <a:schemeClr val="tx1"/>
                </a:solidFill>
                <a:latin typeface="Cambria" panose="02040503050406030204" pitchFamily="18" charset="0"/>
                <a:ea typeface="Cambria" panose="02040503050406030204" pitchFamily="18" charset="0"/>
              </a:rPr>
              <a:t>системи наднаціонального регулювання міжнародних фінансів;</a:t>
            </a:r>
          </a:p>
          <a:p>
            <a:pPr marL="0" indent="0">
              <a:spcBef>
                <a:spcPts val="0"/>
              </a:spcBef>
              <a:buNone/>
            </a:pPr>
            <a:r>
              <a:rPr lang="uk-UA" i="1" dirty="0" smtClean="0">
                <a:solidFill>
                  <a:schemeClr val="tx1"/>
                </a:solidFill>
                <a:latin typeface="Cambria" panose="02040503050406030204" pitchFamily="18" charset="0"/>
                <a:ea typeface="Cambria" panose="02040503050406030204" pitchFamily="18" charset="0"/>
              </a:rPr>
              <a:t>- реалізація </a:t>
            </a:r>
            <a:r>
              <a:rPr lang="uk-UA" i="1" dirty="0">
                <a:solidFill>
                  <a:schemeClr val="tx1"/>
                </a:solidFill>
                <a:latin typeface="Cambria" panose="02040503050406030204" pitchFamily="18" charset="0"/>
                <a:ea typeface="Cambria" panose="02040503050406030204" pitchFamily="18" charset="0"/>
              </a:rPr>
              <a:t>фінансової стратегії глобальних компаній, транснаціональних корпорацій і банків світового масштабу;</a:t>
            </a:r>
          </a:p>
          <a:p>
            <a:pPr>
              <a:spcBef>
                <a:spcPts val="0"/>
              </a:spcBef>
              <a:buFontTx/>
              <a:buChar char="-"/>
            </a:pPr>
            <a:r>
              <a:rPr lang="uk-UA" i="1" dirty="0" smtClean="0">
                <a:solidFill>
                  <a:schemeClr val="tx1"/>
                </a:solidFill>
                <a:latin typeface="Cambria" panose="02040503050406030204" pitchFamily="18" charset="0"/>
                <a:ea typeface="Cambria" panose="02040503050406030204" pitchFamily="18" charset="0"/>
              </a:rPr>
              <a:t>узгодження </a:t>
            </a:r>
            <a:r>
              <a:rPr lang="uk-UA" i="1" dirty="0">
                <a:solidFill>
                  <a:schemeClr val="tx1"/>
                </a:solidFill>
                <a:latin typeface="Cambria" panose="02040503050406030204" pitchFamily="18" charset="0"/>
                <a:ea typeface="Cambria" panose="02040503050406030204" pitchFamily="18" charset="0"/>
              </a:rPr>
              <a:t>правил регулювання і послаблення бар’єрів, що має забезпечити вільне переміщення капіталів і дати можливість усім фірмам конкурувати на всіх ринках</a:t>
            </a:r>
            <a:r>
              <a:rPr lang="uk-UA" i="1" dirty="0" smtClean="0">
                <a:solidFill>
                  <a:schemeClr val="tx1"/>
                </a:solidFill>
                <a:latin typeface="Cambria" panose="02040503050406030204" pitchFamily="18" charset="0"/>
                <a:ea typeface="Cambria" panose="02040503050406030204" pitchFamily="18" charset="0"/>
              </a:rPr>
              <a:t>.</a:t>
            </a:r>
          </a:p>
          <a:p>
            <a:pPr marL="0" indent="0">
              <a:spcBef>
                <a:spcPts val="0"/>
              </a:spcBef>
              <a:buNone/>
            </a:pPr>
            <a:r>
              <a:rPr lang="ru-RU" i="1" dirty="0" smtClean="0">
                <a:solidFill>
                  <a:schemeClr val="tx1"/>
                </a:solidFill>
                <a:latin typeface="Cambria" panose="02040503050406030204" pitchFamily="18" charset="0"/>
                <a:ea typeface="Cambria" panose="02040503050406030204" pitchFamily="18" charset="0"/>
              </a:rPr>
              <a:t>	Фінансову </a:t>
            </a:r>
            <a:r>
              <a:rPr lang="ru-RU" i="1" dirty="0">
                <a:solidFill>
                  <a:schemeClr val="tx1"/>
                </a:solidFill>
                <a:latin typeface="Cambria" panose="02040503050406030204" pitchFamily="18" charset="0"/>
                <a:ea typeface="Cambria" panose="02040503050406030204" pitchFamily="18" charset="0"/>
              </a:rPr>
              <a:t>глобалізацію </a:t>
            </a:r>
            <a:r>
              <a:rPr lang="ru-RU" i="1" dirty="0" smtClean="0">
                <a:solidFill>
                  <a:schemeClr val="tx1"/>
                </a:solidFill>
                <a:latin typeface="Cambria" panose="02040503050406030204" pitchFamily="18" charset="0"/>
                <a:ea typeface="Cambria" panose="02040503050406030204" pitchFamily="18" charset="0"/>
              </a:rPr>
              <a:t>можна </a:t>
            </a:r>
            <a:r>
              <a:rPr lang="ru-RU" i="1" dirty="0">
                <a:solidFill>
                  <a:schemeClr val="tx1"/>
                </a:solidFill>
                <a:latin typeface="Cambria" panose="02040503050406030204" pitchFamily="18" charset="0"/>
                <a:ea typeface="Cambria" panose="02040503050406030204" pitchFamily="18" charset="0"/>
              </a:rPr>
              <a:t>розглядати в контексті ринкового механізму, головним елементом якого є міжнародні фінансові інституції, котрі панують на глобальному фінансовому ринку.</a:t>
            </a:r>
            <a:endParaRPr lang="uk-UA" i="1" dirty="0">
              <a:solidFill>
                <a:schemeClr val="tx1"/>
              </a:solidFill>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p:txBody>
      </p:sp>
      <p:sp>
        <p:nvSpPr>
          <p:cNvPr id="2" name="Заголовок 1"/>
          <p:cNvSpPr>
            <a:spLocks noGrp="1"/>
          </p:cNvSpPr>
          <p:nvPr>
            <p:ph type="title"/>
          </p:nvPr>
        </p:nvSpPr>
        <p:spPr>
          <a:xfrm>
            <a:off x="677334" y="435430"/>
            <a:ext cx="10687352" cy="1069813"/>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ru-RU" sz="2800" b="1" i="1" dirty="0" smtClean="0">
                <a:solidFill>
                  <a:schemeClr val="tx1"/>
                </a:solidFill>
                <a:latin typeface="Cambria" panose="02040503050406030204" pitchFamily="18" charset="0"/>
              </a:rPr>
              <a:t>1.Сутність</a:t>
            </a:r>
            <a:r>
              <a:rPr lang="ru-RU" sz="2800" b="1" i="1" dirty="0">
                <a:solidFill>
                  <a:schemeClr val="tx1"/>
                </a:solidFill>
                <a:latin typeface="Cambria" panose="02040503050406030204" pitchFamily="18" charset="0"/>
              </a:rPr>
              <a:t>, головні </a:t>
            </a:r>
            <a:r>
              <a:rPr lang="ru-RU" sz="2800" b="1" i="1" dirty="0" smtClean="0">
                <a:solidFill>
                  <a:schemeClr val="tx1"/>
                </a:solidFill>
                <a:latin typeface="Cambria" panose="02040503050406030204" pitchFamily="18" charset="0"/>
              </a:rPr>
              <a:t>принципи, історичні </a:t>
            </a:r>
            <a:r>
              <a:rPr lang="ru-RU" sz="2800" b="1" i="1" dirty="0">
                <a:solidFill>
                  <a:schemeClr val="tx1"/>
                </a:solidFill>
                <a:latin typeface="Cambria" panose="02040503050406030204" pitchFamily="18" charset="0"/>
              </a:rPr>
              <a:t>аспекти  виникнення та розвитку фінансової глобалізації</a:t>
            </a:r>
            <a:endParaRPr lang="uk-UA" sz="2800" b="1" i="1" dirty="0">
              <a:solidFill>
                <a:schemeClr val="tx1"/>
              </a:solidFill>
              <a:latin typeface="Cambria" panose="02040503050406030204" pitchFamily="18" charset="0"/>
            </a:endParaRPr>
          </a:p>
        </p:txBody>
      </p:sp>
    </p:spTree>
    <p:extLst>
      <p:ext uri="{BB962C8B-B14F-4D97-AF65-F5344CB8AC3E}">
        <p14:creationId xmlns:p14="http://schemas.microsoft.com/office/powerpoint/2010/main" val="2184003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a:extLst>
              <a:ext uri="{FF2B5EF4-FFF2-40B4-BE49-F238E27FC236}">
                <a16:creationId xmlns:a16="http://schemas.microsoft.com/office/drawing/2014/main" xmlns="" id="{4B7FA532-FEF8-4DDD-A7AC-A89196B97E2C}"/>
              </a:ext>
            </a:extLst>
          </p:cNvPr>
          <p:cNvSpPr>
            <a:spLocks noGrp="1"/>
          </p:cNvSpPr>
          <p:nvPr>
            <p:ph idx="1"/>
          </p:nvPr>
        </p:nvSpPr>
        <p:spPr>
          <a:xfrm>
            <a:off x="154983" y="1968285"/>
            <a:ext cx="11732217" cy="4410744"/>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2500" lnSpcReduction="10000"/>
          </a:bodyPr>
          <a:lstStyle/>
          <a:p>
            <a:pPr>
              <a:lnSpc>
                <a:spcPct val="100000"/>
              </a:lnSpc>
              <a:spcBef>
                <a:spcPts val="0"/>
              </a:spcBef>
              <a:buClr>
                <a:schemeClr val="accent2"/>
              </a:buClr>
              <a:buFont typeface="Wingdings" panose="05000000000000000000" pitchFamily="2" charset="2"/>
              <a:buChar char="ü"/>
            </a:pPr>
            <a:r>
              <a:rPr lang="uk-UA" sz="2400" i="1" dirty="0">
                <a:solidFill>
                  <a:schemeClr val="tx1"/>
                </a:solidFill>
                <a:latin typeface="Cambria" panose="02040503050406030204" pitchFamily="18" charset="0"/>
                <a:ea typeface="Cambria" panose="02040503050406030204" pitchFamily="18" charset="0"/>
              </a:rPr>
              <a:t>Логічним результатом фінансової глобалізації, яка нині перетворилася на головну рушійну силу розвитку світової економіки, є світова фінансова система (</a:t>
            </a:r>
            <a:r>
              <a:rPr lang="en-US" sz="2400" i="1" dirty="0">
                <a:solidFill>
                  <a:schemeClr val="tx1"/>
                </a:solidFill>
                <a:latin typeface="Cambria" panose="02040503050406030204" pitchFamily="18" charset="0"/>
                <a:ea typeface="Cambria" panose="02040503050406030204" pitchFamily="18" charset="0"/>
              </a:rPr>
              <a:t>Global financial system, GFS), </a:t>
            </a:r>
            <a:r>
              <a:rPr lang="uk-UA" sz="2400" i="1" dirty="0">
                <a:solidFill>
                  <a:schemeClr val="tx1"/>
                </a:solidFill>
                <a:latin typeface="Cambria" panose="02040503050406030204" pitchFamily="18" charset="0"/>
                <a:ea typeface="Cambria" panose="02040503050406030204" pitchFamily="18" charset="0"/>
              </a:rPr>
              <a:t>зміст якої найбільш повно та системно розкривається через систему міжнародних фінансових інституцій, що діють у глобальному масштабі (або міжнародну фінансову інфраструктуру). </a:t>
            </a:r>
          </a:p>
          <a:p>
            <a:pPr>
              <a:lnSpc>
                <a:spcPct val="100000"/>
              </a:lnSpc>
              <a:spcBef>
                <a:spcPts val="0"/>
              </a:spcBef>
              <a:buClr>
                <a:schemeClr val="accent2"/>
              </a:buClr>
              <a:buFont typeface="Wingdings" panose="05000000000000000000" pitchFamily="2" charset="2"/>
              <a:buChar char="ü"/>
            </a:pPr>
            <a:r>
              <a:rPr lang="ru-RU" sz="2400" i="1" dirty="0" smtClean="0">
                <a:solidFill>
                  <a:schemeClr val="tx1"/>
                </a:solidFill>
                <a:latin typeface="Cambria" pitchFamily="18" charset="0"/>
                <a:ea typeface="Cambria" pitchFamily="18" charset="0"/>
                <a:cs typeface="Times New Roman"/>
              </a:rPr>
              <a:t>Світова </a:t>
            </a:r>
            <a:r>
              <a:rPr lang="ru-RU" sz="2400" i="1" dirty="0">
                <a:solidFill>
                  <a:schemeClr val="tx1"/>
                </a:solidFill>
                <a:latin typeface="Cambria" pitchFamily="18" charset="0"/>
                <a:ea typeface="Cambria" pitchFamily="18" charset="0"/>
                <a:cs typeface="Times New Roman"/>
              </a:rPr>
              <a:t>фінансова система надзвичайно монополізована. У ряді її сегментів на 10 найбільших об’єднань припадає більше половини мобілізованих коштів. </a:t>
            </a:r>
            <a:r>
              <a:rPr lang="uk-UA" sz="2400" i="1" dirty="0">
                <a:solidFill>
                  <a:schemeClr val="tx1"/>
                </a:solidFill>
                <a:latin typeface="Cambria" pitchFamily="18" charset="0"/>
                <a:ea typeface="Cambria" pitchFamily="18" charset="0"/>
                <a:cs typeface="Times New Roman"/>
              </a:rPr>
              <a:t>Для світової фінансової системи характерна поліцентричність – у ній вирізняються кілька фінансових центрів: НьюЙорк і Чикаго в Америці, Лондон, Цюрих, Франкфурт, Париж, Амстердам у Європі, Гонконг, Токіо, Багамські й Кайманові острови, Сінгапур, Бахрейн в Азії. </a:t>
            </a:r>
            <a:endParaRPr lang="en-US" sz="2400" i="1" dirty="0" smtClean="0">
              <a:solidFill>
                <a:schemeClr val="tx1"/>
              </a:solidFill>
              <a:latin typeface="Cambria" pitchFamily="18" charset="0"/>
              <a:ea typeface="Cambria" pitchFamily="18" charset="0"/>
              <a:cs typeface="Times New Roman"/>
            </a:endParaRPr>
          </a:p>
          <a:p>
            <a:pPr lvl="0">
              <a:lnSpc>
                <a:spcPct val="100000"/>
              </a:lnSpc>
              <a:spcBef>
                <a:spcPts val="0"/>
              </a:spcBef>
              <a:buClr>
                <a:schemeClr val="accent2"/>
              </a:buClr>
              <a:buFont typeface="Wingdings" panose="05000000000000000000" pitchFamily="2" charset="2"/>
              <a:buChar char="ü"/>
            </a:pPr>
            <a:r>
              <a:rPr lang="uk-UA" sz="2400" i="1" dirty="0">
                <a:solidFill>
                  <a:schemeClr val="tx1"/>
                </a:solidFill>
                <a:latin typeface="Cambria" panose="02040503050406030204" pitchFamily="18" charset="0"/>
                <a:ea typeface="Cambria" panose="02040503050406030204" pitchFamily="18" charset="0"/>
              </a:rPr>
              <a:t>Світова фінансова система охоплює три типи фінансових ринків: фондовий, валютний та товарно-сировинний. </a:t>
            </a:r>
          </a:p>
          <a:p>
            <a:pPr>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p:txBody>
      </p:sp>
      <p:sp>
        <p:nvSpPr>
          <p:cNvPr id="2" name="Заголовок 1"/>
          <p:cNvSpPr>
            <a:spLocks noGrp="1"/>
          </p:cNvSpPr>
          <p:nvPr>
            <p:ph type="title"/>
          </p:nvPr>
        </p:nvSpPr>
        <p:spPr>
          <a:xfrm>
            <a:off x="677333" y="435430"/>
            <a:ext cx="10926837" cy="1196422"/>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lvl="0" algn="ctr">
              <a:lnSpc>
                <a:spcPct val="107000"/>
              </a:lnSpc>
              <a:spcAft>
                <a:spcPts val="800"/>
              </a:spcAft>
            </a:pPr>
            <a:r>
              <a:rPr lang="ru-RU" sz="2800" b="1" i="1" dirty="0">
                <a:solidFill>
                  <a:schemeClr val="tx1"/>
                </a:solidFill>
                <a:latin typeface="Cambria" panose="02040503050406030204" pitchFamily="18" charset="0"/>
              </a:rPr>
              <a:t>2.Міжнародна фінансова інфраструктура світової фінансової системи</a:t>
            </a:r>
            <a:endParaRPr lang="uk-UA" sz="2800" b="1" i="1" dirty="0">
              <a:solidFill>
                <a:schemeClr val="tx1"/>
              </a:solidFill>
              <a:latin typeface="Cambria" panose="02040503050406030204" pitchFamily="18" charset="0"/>
            </a:endParaRPr>
          </a:p>
        </p:txBody>
      </p:sp>
    </p:spTree>
    <p:extLst>
      <p:ext uri="{BB962C8B-B14F-4D97-AF65-F5344CB8AC3E}">
        <p14:creationId xmlns:p14="http://schemas.microsoft.com/office/powerpoint/2010/main" val="980732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a:extLst>
              <a:ext uri="{FF2B5EF4-FFF2-40B4-BE49-F238E27FC236}">
                <a16:creationId xmlns:a16="http://schemas.microsoft.com/office/drawing/2014/main" xmlns="" id="{4B7FA532-FEF8-4DDD-A7AC-A89196B97E2C}"/>
              </a:ext>
            </a:extLst>
          </p:cNvPr>
          <p:cNvSpPr>
            <a:spLocks noGrp="1"/>
          </p:cNvSpPr>
          <p:nvPr>
            <p:ph idx="1"/>
          </p:nvPr>
        </p:nvSpPr>
        <p:spPr>
          <a:xfrm>
            <a:off x="195943" y="1968285"/>
            <a:ext cx="11723913" cy="4225686"/>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2500" lnSpcReduction="20000"/>
          </a:bodyPr>
          <a:lstStyle/>
          <a:p>
            <a:pPr algn="just">
              <a:lnSpc>
                <a:spcPct val="100000"/>
              </a:lnSpc>
              <a:spcBef>
                <a:spcPts val="0"/>
              </a:spcBef>
              <a:buFont typeface="Wingdings" panose="05000000000000000000" pitchFamily="2" charset="2"/>
              <a:buChar char="ü"/>
            </a:pPr>
            <a:r>
              <a:rPr lang="ru-RU" i="1" dirty="0">
                <a:solidFill>
                  <a:schemeClr val="tx1"/>
                </a:solidFill>
                <a:latin typeface="Cambria" pitchFamily="18" charset="0"/>
                <a:ea typeface="Cambria" pitchFamily="18" charset="0"/>
                <a:cs typeface="Times New Roman"/>
              </a:rPr>
              <a:t>Перші міжнародні інституції глобального фінансового ринку виникли ще в першій третині XX ст. (Міжнародний страховий комітет, Міжнародне бюро з фондових бірж, Банк міжнародних розрахунків – БМР). </a:t>
            </a:r>
            <a:endParaRPr lang="ru-RU" i="1" dirty="0" smtClean="0">
              <a:solidFill>
                <a:schemeClr val="tx1"/>
              </a:solidFill>
              <a:latin typeface="Cambria" pitchFamily="18" charset="0"/>
              <a:ea typeface="Cambria" pitchFamily="18" charset="0"/>
              <a:cs typeface="Times New Roman"/>
            </a:endParaRPr>
          </a:p>
          <a:p>
            <a:pPr algn="just">
              <a:lnSpc>
                <a:spcPct val="100000"/>
              </a:lnSpc>
              <a:spcBef>
                <a:spcPts val="0"/>
              </a:spcBef>
              <a:buFont typeface="Wingdings" panose="05000000000000000000" pitchFamily="2" charset="2"/>
              <a:buChar char="ü"/>
            </a:pPr>
            <a:r>
              <a:rPr lang="ru-RU" i="1" dirty="0">
                <a:solidFill>
                  <a:schemeClr val="tx1"/>
                </a:solidFill>
                <a:latin typeface="Cambria" panose="02040503050406030204" pitchFamily="18" charset="0"/>
                <a:ea typeface="Cambria" panose="02040503050406030204" pitchFamily="18" charset="0"/>
              </a:rPr>
              <a:t>Міжнародна фінансова інфраструктура у вигляді, наближеному до сучасного стану, почала формуватися лише в середині XX століття, після Другої світової війни (зокрема, йдеться про Міжнародний валютний фонд – МВФ, Міжнародний банк реконструкціїі розвитку – МБРР). </a:t>
            </a:r>
            <a:endParaRPr lang="ru-RU" i="1" dirty="0" smtClean="0">
              <a:solidFill>
                <a:schemeClr val="tx1"/>
              </a:solidFill>
              <a:latin typeface="Cambria" panose="02040503050406030204" pitchFamily="18" charset="0"/>
              <a:ea typeface="Cambria" panose="02040503050406030204" pitchFamily="18" charset="0"/>
            </a:endParaRPr>
          </a:p>
          <a:p>
            <a:pPr algn="just">
              <a:lnSpc>
                <a:spcPct val="100000"/>
              </a:lnSpc>
              <a:spcBef>
                <a:spcPts val="0"/>
              </a:spcBef>
              <a:buFont typeface="Wingdings" panose="05000000000000000000" pitchFamily="2" charset="2"/>
              <a:buChar char="ü"/>
            </a:pPr>
            <a:r>
              <a:rPr lang="uk-UA" i="1" dirty="0">
                <a:solidFill>
                  <a:schemeClr val="tx1"/>
                </a:solidFill>
                <a:latin typeface="Cambria" panose="02040503050406030204" pitchFamily="18" charset="0"/>
                <a:ea typeface="Cambria" panose="02040503050406030204" pitchFamily="18" charset="0"/>
              </a:rPr>
              <a:t>Міжнародні фінансові інституції, що </a:t>
            </a:r>
            <a:r>
              <a:rPr lang="uk-UA" i="1" dirty="0" smtClean="0">
                <a:solidFill>
                  <a:schemeClr val="tx1"/>
                </a:solidFill>
                <a:latin typeface="Cambria" panose="02040503050406030204" pitchFamily="18" charset="0"/>
                <a:ea typeface="Cambria" panose="02040503050406030204" pitchFamily="18" charset="0"/>
              </a:rPr>
              <a:t>на сучасному етапі у </a:t>
            </a:r>
            <a:r>
              <a:rPr lang="uk-UA" i="1" dirty="0">
                <a:solidFill>
                  <a:schemeClr val="tx1"/>
                </a:solidFill>
                <a:latin typeface="Cambria" panose="02040503050406030204" pitchFamily="18" charset="0"/>
                <a:ea typeface="Cambria" panose="02040503050406030204" pitchFamily="18" charset="0"/>
              </a:rPr>
              <a:t>сукупності утворюють міжнародну фінансову інфраструктуру, численні та різноманітні. За загальної схожості змісту діяльності міжнародні фінансові інституції різняться за умовами членства в них, компетенцією, учасниками та повноваженнями. Найвідоміші суб’єкти фінансової глобалізації: Міжнародний валютний фонд, Європейський банк реконструкції та розвитку, Банк міжнародних розрахунків, Міжнародна фінансова корпорація, Міжнародна асоціація розвитку, Міжнародний банк реконструкції та розвитку. </a:t>
            </a:r>
          </a:p>
          <a:p>
            <a:pPr algn="just">
              <a:lnSpc>
                <a:spcPct val="100000"/>
              </a:lnSpc>
              <a:spcBef>
                <a:spcPts val="0"/>
              </a:spcBef>
              <a:buFont typeface="Wingdings" panose="05000000000000000000" pitchFamily="2" charset="2"/>
              <a:buChar char="ü"/>
            </a:pPr>
            <a:endParaRPr lang="uk-UA" i="1" dirty="0">
              <a:latin typeface="Cambria" panose="02040503050406030204" pitchFamily="18" charset="0"/>
              <a:ea typeface="Cambria" panose="02040503050406030204" pitchFamily="18" charset="0"/>
            </a:endParaRPr>
          </a:p>
          <a:p>
            <a:pPr algn="just">
              <a:lnSpc>
                <a:spcPct val="100000"/>
              </a:lnSpc>
              <a:spcBef>
                <a:spcPts val="0"/>
              </a:spcBef>
              <a:buFont typeface="Wingdings" panose="05000000000000000000" pitchFamily="2" charset="2"/>
              <a:buChar char="ü"/>
            </a:pPr>
            <a:endParaRPr lang="uk-UA" i="1" dirty="0">
              <a:latin typeface="Cambria" panose="02040503050406030204" pitchFamily="18" charset="0"/>
              <a:ea typeface="Cambria" panose="02040503050406030204" pitchFamily="18" charset="0"/>
            </a:endParaRPr>
          </a:p>
          <a:p>
            <a:pPr algn="just">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lgn="just">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lnSpc>
                <a:spcPct val="10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buFont typeface="Wingdings" panose="05000000000000000000" pitchFamily="2" charset="2"/>
              <a:buChar char="ü"/>
            </a:pPr>
            <a:endParaRPr lang="ru-UA" sz="2400" i="1" dirty="0">
              <a:latin typeface="Cambria" panose="02040503050406030204" pitchFamily="18" charset="0"/>
              <a:ea typeface="Cambria" panose="02040503050406030204" pitchFamily="18" charset="0"/>
            </a:endParaRPr>
          </a:p>
        </p:txBody>
      </p:sp>
      <p:sp>
        <p:nvSpPr>
          <p:cNvPr id="2" name="Заголовок 1"/>
          <p:cNvSpPr>
            <a:spLocks noGrp="1"/>
          </p:cNvSpPr>
          <p:nvPr>
            <p:ph type="title"/>
          </p:nvPr>
        </p:nvSpPr>
        <p:spPr>
          <a:xfrm>
            <a:off x="677333" y="435430"/>
            <a:ext cx="10807095" cy="1069813"/>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en-US" sz="2800" b="1" i="1" dirty="0" smtClean="0">
                <a:solidFill>
                  <a:schemeClr val="tx1"/>
                </a:solidFill>
                <a:latin typeface="Cambria" panose="02040503050406030204" pitchFamily="18" charset="0"/>
              </a:rPr>
              <a:t>3</a:t>
            </a:r>
            <a:r>
              <a:rPr lang="uk-UA" sz="2800" b="1" i="1" dirty="0" smtClean="0">
                <a:solidFill>
                  <a:schemeClr val="tx1"/>
                </a:solidFill>
                <a:latin typeface="Cambria" panose="02040503050406030204" pitchFamily="18" charset="0"/>
              </a:rPr>
              <a:t>. </a:t>
            </a:r>
            <a:r>
              <a:rPr lang="ru-RU" sz="2800" b="1" i="1" dirty="0" smtClean="0">
                <a:solidFill>
                  <a:schemeClr val="tx1"/>
                </a:solidFill>
                <a:latin typeface="Cambria" panose="02040503050406030204" pitchFamily="18" charset="0"/>
              </a:rPr>
              <a:t>Класифікація </a:t>
            </a:r>
            <a:r>
              <a:rPr lang="ru-RU" sz="2800" b="1" i="1" dirty="0">
                <a:solidFill>
                  <a:schemeClr val="tx1"/>
                </a:solidFill>
                <a:latin typeface="Cambria" panose="02040503050406030204" pitchFamily="18" charset="0"/>
              </a:rPr>
              <a:t>міжнародних фінансових інституцій у світовій фінансовій системі</a:t>
            </a:r>
            <a:endParaRPr lang="uk-UA" sz="2800" b="1" i="1" dirty="0">
              <a:solidFill>
                <a:schemeClr val="tx1"/>
              </a:solidFill>
              <a:latin typeface="Cambria" panose="02040503050406030204" pitchFamily="18" charset="0"/>
            </a:endParaRPr>
          </a:p>
        </p:txBody>
      </p:sp>
    </p:spTree>
    <p:extLst>
      <p:ext uri="{BB962C8B-B14F-4D97-AF65-F5344CB8AC3E}">
        <p14:creationId xmlns:p14="http://schemas.microsoft.com/office/powerpoint/2010/main" val="1280410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Объект 4">
            <a:extLst>
              <a:ext uri="{FF2B5EF4-FFF2-40B4-BE49-F238E27FC236}">
                <a16:creationId xmlns:a16="http://schemas.microsoft.com/office/drawing/2014/main" xmlns="" id="{4B7FA532-FEF8-4DDD-A7AC-A89196B97E2C}"/>
              </a:ext>
            </a:extLst>
          </p:cNvPr>
          <p:cNvSpPr>
            <a:spLocks noGrp="1"/>
          </p:cNvSpPr>
          <p:nvPr>
            <p:ph idx="1"/>
          </p:nvPr>
        </p:nvSpPr>
        <p:spPr>
          <a:xfrm>
            <a:off x="154983" y="1968285"/>
            <a:ext cx="11666903" cy="4639344"/>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85000" lnSpcReduction="10000"/>
          </a:bodyPr>
          <a:lstStyle/>
          <a:p>
            <a:pPr>
              <a:spcBef>
                <a:spcPts val="0"/>
              </a:spcBef>
              <a:buFont typeface="Wingdings" panose="05000000000000000000" pitchFamily="2" charset="2"/>
              <a:buChar char="ü"/>
            </a:pPr>
            <a:r>
              <a:rPr lang="uk-UA" sz="2400" i="1" dirty="0">
                <a:latin typeface="Cambria" panose="02040503050406030204" pitchFamily="18" charset="0"/>
                <a:ea typeface="Cambria" panose="02040503050406030204" pitchFamily="18" charset="0"/>
              </a:rPr>
              <a:t>Міжнародний валютний фонд (МВФ) (англ. </a:t>
            </a:r>
            <a:r>
              <a:rPr lang="en-US" sz="2400" i="1" dirty="0" smtClean="0">
                <a:latin typeface="Cambria" panose="02040503050406030204" pitchFamily="18" charset="0"/>
                <a:ea typeface="Cambria" panose="02040503050406030204" pitchFamily="18" charset="0"/>
              </a:rPr>
              <a:t>International</a:t>
            </a:r>
            <a:r>
              <a:rPr lang="uk-UA" sz="2400" i="1" dirty="0" smtClean="0">
                <a:latin typeface="Cambria" panose="02040503050406030204" pitchFamily="18" charset="0"/>
                <a:ea typeface="Cambria" panose="02040503050406030204" pitchFamily="18" charset="0"/>
              </a:rPr>
              <a:t>  </a:t>
            </a:r>
            <a:r>
              <a:rPr lang="en-US" sz="2400" i="1" dirty="0" smtClean="0">
                <a:latin typeface="Cambria" panose="02040503050406030204" pitchFamily="18" charset="0"/>
                <a:ea typeface="Cambria" panose="02040503050406030204" pitchFamily="18" charset="0"/>
              </a:rPr>
              <a:t>Monetary Fund, IMF) (</a:t>
            </a:r>
            <a:r>
              <a:rPr lang="uk-UA" sz="2400" i="1" dirty="0" smtClean="0">
                <a:latin typeface="Cambria" panose="02040503050406030204" pitchFamily="18" charset="0"/>
                <a:ea typeface="Cambria" panose="02040503050406030204" pitchFamily="18" charset="0"/>
              </a:rPr>
              <a:t>офіційна дата створення 27 грудня 1945 р., початок діяльності припадає на 1947 р.) є міжнародною валютнокредитною організацією зі штаб-квартирою у Вашингтоні (США) і статусом спеціалізованої установи ООН. МВФ надає коротко- та середньострокові кредити в іноземній валюті для вирівнювання платіжних балансів, сприяє валютній співпраці шляхом установлення норм регулювання валютних курсів і контролю за їхнім дотриманням, а також багатосторонньої системи платежів і усунення валютних обмежень.</a:t>
            </a:r>
          </a:p>
          <a:p>
            <a:pPr>
              <a:spcBef>
                <a:spcPts val="0"/>
              </a:spcBef>
              <a:buFont typeface="Wingdings" panose="05000000000000000000" pitchFamily="2" charset="2"/>
              <a:buChar char="ü"/>
            </a:pPr>
            <a:r>
              <a:rPr lang="uk-UA" sz="2400" i="1" dirty="0" smtClean="0">
                <a:latin typeface="Cambria" panose="02040503050406030204" pitchFamily="18" charset="0"/>
                <a:ea typeface="Cambria" panose="02040503050406030204" pitchFamily="18" charset="0"/>
              </a:rPr>
              <a:t>Міжнародний </a:t>
            </a:r>
            <a:r>
              <a:rPr lang="uk-UA" sz="2400" i="1" dirty="0">
                <a:latin typeface="Cambria" panose="02040503050406030204" pitchFamily="18" charset="0"/>
                <a:ea typeface="Cambria" panose="02040503050406030204" pitchFamily="18" charset="0"/>
              </a:rPr>
              <a:t>валютний фонд розпоряджається </a:t>
            </a:r>
            <a:r>
              <a:rPr lang="uk-UA" sz="2400" i="1" dirty="0" smtClean="0">
                <a:latin typeface="Cambria" panose="02040503050406030204" pitchFamily="18" charset="0"/>
                <a:ea typeface="Cambria" panose="02040503050406030204" pitchFamily="18" charset="0"/>
              </a:rPr>
              <a:t>величезними фінансовими </a:t>
            </a:r>
            <a:r>
              <a:rPr lang="uk-UA" sz="2400" i="1" dirty="0">
                <a:latin typeface="Cambria" panose="02040503050406030204" pitchFamily="18" charset="0"/>
                <a:ea typeface="Cambria" panose="02040503050406030204" pitchFamily="18" charset="0"/>
              </a:rPr>
              <a:t>ресурсами (понад 215 млрд. дол. США), які </a:t>
            </a:r>
            <a:r>
              <a:rPr lang="uk-UA" sz="2400" i="1" dirty="0" smtClean="0">
                <a:latin typeface="Cambria" panose="02040503050406030204" pitchFamily="18" charset="0"/>
                <a:ea typeface="Cambria" panose="02040503050406030204" pitchFamily="18" charset="0"/>
              </a:rPr>
              <a:t>надходять від </a:t>
            </a:r>
            <a:r>
              <a:rPr lang="uk-UA" sz="2400" i="1" dirty="0">
                <a:latin typeface="Cambria" panose="02040503050406030204" pitchFamily="18" charset="0"/>
                <a:ea typeface="Cambria" panose="02040503050406030204" pitchFamily="18" charset="0"/>
              </a:rPr>
              <a:t>країн-учасниць (191 країна).</a:t>
            </a:r>
          </a:p>
          <a:p>
            <a:pPr>
              <a:spcBef>
                <a:spcPts val="0"/>
              </a:spcBef>
              <a:buFont typeface="Wingdings" panose="05000000000000000000" pitchFamily="2" charset="2"/>
              <a:buChar char="ü"/>
            </a:pPr>
            <a:r>
              <a:rPr lang="uk-UA" sz="2400" i="1" dirty="0">
                <a:latin typeface="Cambria" panose="02040503050406030204" pitchFamily="18" charset="0"/>
                <a:ea typeface="Cambria" panose="02040503050406030204" pitchFamily="18" charset="0"/>
              </a:rPr>
              <a:t>Внесок країн-учасниць пропорційний їхньому </a:t>
            </a:r>
            <a:r>
              <a:rPr lang="uk-UA" sz="2400" i="1" dirty="0" smtClean="0">
                <a:latin typeface="Cambria" panose="02040503050406030204" pitchFamily="18" charset="0"/>
                <a:ea typeface="Cambria" panose="02040503050406030204" pitchFamily="18" charset="0"/>
              </a:rPr>
              <a:t>економічному потенціалу</a:t>
            </a:r>
            <a:r>
              <a:rPr lang="uk-UA" sz="2400" i="1" dirty="0">
                <a:latin typeface="Cambria" panose="02040503050406030204" pitchFamily="18" charset="0"/>
                <a:ea typeface="Cambria" panose="02040503050406030204" pitchFamily="18" charset="0"/>
              </a:rPr>
              <a:t>. Фінансові операції Фонду, що здійснюються </a:t>
            </a:r>
            <a:r>
              <a:rPr lang="uk-UA" sz="2400" i="1" dirty="0" smtClean="0">
                <a:latin typeface="Cambria" panose="02040503050406030204" pitchFamily="18" charset="0"/>
                <a:ea typeface="Cambria" panose="02040503050406030204" pitchFamily="18" charset="0"/>
              </a:rPr>
              <a:t>лише з </a:t>
            </a:r>
            <a:r>
              <a:rPr lang="uk-UA" sz="2400" i="1" dirty="0">
                <a:latin typeface="Cambria" panose="02040503050406030204" pitchFamily="18" charset="0"/>
                <a:ea typeface="Cambria" panose="02040503050406030204" pitchFamily="18" charset="0"/>
              </a:rPr>
              <a:t>офіційними органами країн-учасниць (казначействами, центральними банками, валютними стабілізаційними фондами), поділяються на два види:</a:t>
            </a:r>
          </a:p>
          <a:p>
            <a:pPr>
              <a:spcBef>
                <a:spcPts val="0"/>
              </a:spcBef>
              <a:buFontTx/>
              <a:buChar char="-"/>
            </a:pPr>
            <a:r>
              <a:rPr lang="uk-UA" sz="2400" i="1" dirty="0" smtClean="0">
                <a:latin typeface="Cambria" panose="02040503050406030204" pitchFamily="18" charset="0"/>
                <a:ea typeface="Cambria" panose="02040503050406030204" pitchFamily="18" charset="0"/>
              </a:rPr>
              <a:t>угода </a:t>
            </a:r>
            <a:r>
              <a:rPr lang="uk-UA" sz="2400" i="1" dirty="0">
                <a:latin typeface="Cambria" panose="02040503050406030204" pitchFamily="18" charset="0"/>
                <a:ea typeface="Cambria" panose="02040503050406030204" pitchFamily="18" charset="0"/>
              </a:rPr>
              <a:t>(</a:t>
            </a:r>
            <a:r>
              <a:rPr lang="en-US" sz="2400" i="1" dirty="0">
                <a:latin typeface="Cambria" panose="02040503050406030204" pitchFamily="18" charset="0"/>
                <a:ea typeface="Cambria" panose="02040503050406030204" pitchFamily="18" charset="0"/>
              </a:rPr>
              <a:t>transaction): </a:t>
            </a:r>
            <a:r>
              <a:rPr lang="uk-UA" sz="2400" i="1" dirty="0">
                <a:latin typeface="Cambria" panose="02040503050406030204" pitchFamily="18" charset="0"/>
                <a:ea typeface="Cambria" panose="02040503050406030204" pitchFamily="18" charset="0"/>
              </a:rPr>
              <a:t>надання валютних коштів країнам з ресурсів Фонду</a:t>
            </a:r>
            <a:r>
              <a:rPr lang="uk-UA" sz="2400" i="1" dirty="0" smtClean="0">
                <a:latin typeface="Cambria" panose="02040503050406030204" pitchFamily="18" charset="0"/>
                <a:ea typeface="Cambria" panose="02040503050406030204" pitchFamily="18" charset="0"/>
              </a:rPr>
              <a:t>;</a:t>
            </a:r>
          </a:p>
          <a:p>
            <a:pPr>
              <a:spcBef>
                <a:spcPts val="0"/>
              </a:spcBef>
              <a:buFontTx/>
              <a:buChar char="-"/>
            </a:pPr>
            <a:r>
              <a:rPr lang="ru-RU" sz="2400" i="1" dirty="0">
                <a:latin typeface="Cambria" panose="02040503050406030204" pitchFamily="18" charset="0"/>
                <a:ea typeface="Cambria" panose="02040503050406030204" pitchFamily="18" charset="0"/>
              </a:rPr>
              <a:t>операція (operation):надання посередницьких </a:t>
            </a:r>
            <a:r>
              <a:rPr lang="ru-RU" sz="2400" i="1" dirty="0" smtClean="0">
                <a:latin typeface="Cambria" panose="02040503050406030204" pitchFamily="18" charset="0"/>
                <a:ea typeface="Cambria" panose="02040503050406030204" pitchFamily="18" charset="0"/>
              </a:rPr>
              <a:t>фінансових і </a:t>
            </a:r>
            <a:r>
              <a:rPr lang="ru-RU" sz="2400" i="1" dirty="0">
                <a:latin typeface="Cambria" panose="02040503050406030204" pitchFamily="18" charset="0"/>
                <a:ea typeface="Cambria" panose="02040503050406030204" pitchFamily="18" charset="0"/>
              </a:rPr>
              <a:t>технічних послуг за рахунок запозичених коштів.</a:t>
            </a: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buFont typeface="Wingdings" panose="05000000000000000000" pitchFamily="2" charset="2"/>
              <a:buChar char="ü"/>
            </a:pPr>
            <a:endParaRPr lang="ru-UA" sz="2400" i="1" dirty="0">
              <a:latin typeface="Cambria" panose="02040503050406030204" pitchFamily="18" charset="0"/>
              <a:ea typeface="Cambria" panose="02040503050406030204" pitchFamily="18" charset="0"/>
            </a:endParaRPr>
          </a:p>
        </p:txBody>
      </p:sp>
      <p:sp>
        <p:nvSpPr>
          <p:cNvPr id="2" name="Заголовок 1"/>
          <p:cNvSpPr>
            <a:spLocks noGrp="1"/>
          </p:cNvSpPr>
          <p:nvPr>
            <p:ph type="title"/>
          </p:nvPr>
        </p:nvSpPr>
        <p:spPr>
          <a:xfrm>
            <a:off x="677333" y="435430"/>
            <a:ext cx="10937723" cy="1268680"/>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uk-UA" sz="2800" b="1" i="1" dirty="0" smtClean="0">
                <a:solidFill>
                  <a:schemeClr val="tx1"/>
                </a:solidFill>
                <a:latin typeface="Cambria" panose="02040503050406030204" pitchFamily="18" charset="0"/>
              </a:rPr>
              <a:t>4. </a:t>
            </a:r>
            <a:r>
              <a:rPr lang="ru-RU" sz="2800" b="1" i="1" dirty="0" smtClean="0">
                <a:solidFill>
                  <a:schemeClr val="tx1"/>
                </a:solidFill>
                <a:latin typeface="Cambria" panose="02040503050406030204" pitchFamily="18" charset="0"/>
              </a:rPr>
              <a:t>Функції </a:t>
            </a:r>
            <a:r>
              <a:rPr lang="ru-RU" sz="2800" b="1" i="1" dirty="0">
                <a:solidFill>
                  <a:schemeClr val="tx1"/>
                </a:solidFill>
                <a:latin typeface="Cambria" panose="02040503050406030204" pitchFamily="18" charset="0"/>
              </a:rPr>
              <a:t>та принципи діяльності Міжнародного валютного фонду (МВФ)</a:t>
            </a:r>
            <a:endParaRPr lang="uk-UA" sz="2800" b="1" i="1" dirty="0">
              <a:solidFill>
                <a:schemeClr val="tx1"/>
              </a:solidFill>
              <a:latin typeface="Cambria" panose="02040503050406030204" pitchFamily="18" charset="0"/>
            </a:endParaRPr>
          </a:p>
        </p:txBody>
      </p:sp>
    </p:spTree>
    <p:extLst>
      <p:ext uri="{BB962C8B-B14F-4D97-AF65-F5344CB8AC3E}">
        <p14:creationId xmlns:p14="http://schemas.microsoft.com/office/powerpoint/2010/main" val="41983453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Базовая">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1869</TotalTime>
  <Words>2723</Words>
  <Application>Microsoft Office PowerPoint</Application>
  <PresentationFormat>Произвольный</PresentationFormat>
  <Paragraphs>128</Paragraphs>
  <Slides>16</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Волна</vt:lpstr>
      <vt:lpstr>ДИСЦИПЛІНА ЗА ВИБОРОМ СТУДЕНТА:  Міжнародні банківські інституції </vt:lpstr>
      <vt:lpstr>Фатюха Вікторія Володимирівна – наукові напрями досліджень, практичний досвід, досвід науково – педагогічної діяльності</vt:lpstr>
      <vt:lpstr>Науково – педагогічна діяльність:</vt:lpstr>
      <vt:lpstr>Міжнародні банківські інституції</vt:lpstr>
      <vt:lpstr>Завдання дисципліни: </vt:lpstr>
      <vt:lpstr>1.Сутність, головні принципи, історичні аспекти  виникнення та розвитку фінансової глобалізації</vt:lpstr>
      <vt:lpstr>2.Міжнародна фінансова інфраструктура світової фінансової системи</vt:lpstr>
      <vt:lpstr>3. Класифікація міжнародних фінансових інституцій у світовій фінансовій системі</vt:lpstr>
      <vt:lpstr>4. Функції та принципи діяльності Міжнародного валютного фонду (МВФ)</vt:lpstr>
      <vt:lpstr>5. Функції та принципи діяльності Міжнародного банку реконструкції та розвитку (МБРР)</vt:lpstr>
      <vt:lpstr>6. Функції та принципи діяльності Європейського банку реконструкції та розвитку (ЄБРР)</vt:lpstr>
      <vt:lpstr>7. Структура, принципи організації та дії інших міжнародних інституцій</vt:lpstr>
      <vt:lpstr>8. Характеристика співробітництва України з міжнародними фінансовими організаціями (МФО)</vt:lpstr>
      <vt:lpstr>9. Співпраця України на сучасному етапі із  провідними міжнародними фінансовими організаціями (МФО) – МВФ, Світовим банком та ЄБРР</vt:lpstr>
      <vt:lpstr>Продовження 9 слайду</vt:lpstr>
      <vt:lpstr>БАЗОВІ ІНФОРМАЦІЙНІ РЕСУРСИ</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ПІДПРИЄМНИЦЬКІ РИЗИКИ ВТРАТИ ФІНАНСОВОЇ БЕЗПЕКИ ПРОМИСЛОВИМИ ПІДПРИЄМСТВАМИ УКРАЇНИ</dc:title>
  <dc:creator>Buh</dc:creator>
  <cp:lastModifiedBy>q</cp:lastModifiedBy>
  <cp:revision>129</cp:revision>
  <dcterms:created xsi:type="dcterms:W3CDTF">2019-11-02T14:16:53Z</dcterms:created>
  <dcterms:modified xsi:type="dcterms:W3CDTF">2021-12-19T17:55:05Z</dcterms:modified>
</cp:coreProperties>
</file>