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62" r:id="rId7"/>
    <p:sldId id="264" r:id="rId8"/>
    <p:sldId id="265" r:id="rId9"/>
    <p:sldId id="263" r:id="rId10"/>
    <p:sldId id="257" r:id="rId11"/>
    <p:sldId id="268" r:id="rId12"/>
    <p:sldId id="267" r:id="rId13"/>
    <p:sldId id="266" r:id="rId14"/>
    <p:sldId id="271" r:id="rId15"/>
    <p:sldId id="270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FFCCCC"/>
    <a:srgbClr val="FF66FF"/>
    <a:srgbClr val="FF9999"/>
    <a:srgbClr val="FFFF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479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5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70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79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163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328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8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332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825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939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44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65A69-B9CC-4BC5-86EF-D5528BA7E737}" type="datetimeFigureOut">
              <a:rPr lang="uk-UA" smtClean="0"/>
              <a:t>23.02.2023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775C6-2DD4-47BD-8291-2D6D55C6D9A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615" y="116632"/>
            <a:ext cx="8352928" cy="1446550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i="1" dirty="0"/>
              <a:t>Практичне заняття: «Урок інформаційної гігієни»</a:t>
            </a:r>
            <a:endParaRPr lang="uk-UA" sz="4400" dirty="0"/>
          </a:p>
        </p:txBody>
      </p:sp>
      <p:pic>
        <p:nvPicPr>
          <p:cNvPr id="1027" name="Picture 3" descr="C:\Users\User\Desktop\Screenshot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66" y="1813142"/>
            <a:ext cx="7382426" cy="4908998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" y="-12774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894"/>
            <a:ext cx="9144000" cy="584775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uk-UA" sz="3200" b="1" i="1" dirty="0"/>
              <a:t>Аналіз </a:t>
            </a:r>
            <a:r>
              <a:rPr lang="uk-UA" sz="3200" b="1" i="1" dirty="0" err="1"/>
              <a:t>медіатексту</a:t>
            </a:r>
            <a:r>
              <a:rPr lang="uk-UA" sz="3200" b="1" i="1" dirty="0"/>
              <a:t> . Вправа «чорно-білий піар»</a:t>
            </a:r>
            <a:endParaRPr lang="uk-UA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07565" y="692696"/>
            <a:ext cx="7056784" cy="156966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Перший за останні 30 років фільм, знятий Міністерством культури </a:t>
            </a:r>
            <a:r>
              <a:rPr lang="uk-UA" sz="2400" b="1" dirty="0" err="1" smtClean="0"/>
              <a:t>Блаблазії</a:t>
            </a:r>
            <a:r>
              <a:rPr lang="uk-UA" sz="2400" b="1" dirty="0" smtClean="0"/>
              <a:t>, зібрав в прокаті 2 млн. доларів. На його виробництво потрачено 4 млн. доларів.</a:t>
            </a:r>
            <a:endParaRPr lang="uk-UA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2492896"/>
            <a:ext cx="288032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Натужно, проблематично, але кіномистецтво </a:t>
            </a:r>
            <a:r>
              <a:rPr lang="uk-UA" b="1" dirty="0" err="1" smtClean="0"/>
              <a:t>Блаблазії</a:t>
            </a:r>
            <a:r>
              <a:rPr lang="uk-UA" b="1" dirty="0" smtClean="0"/>
              <a:t> почало своє відродження.</a:t>
            </a:r>
            <a:endParaRPr lang="uk-UA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12160" y="2465465"/>
            <a:ext cx="2932387" cy="132343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Влада </a:t>
            </a:r>
            <a:r>
              <a:rPr lang="uk-UA" sz="2000" b="1" dirty="0" err="1" smtClean="0"/>
              <a:t>Блаблазії</a:t>
            </a:r>
            <a:r>
              <a:rPr lang="uk-UA" sz="2000" b="1" dirty="0" smtClean="0"/>
              <a:t> використовує  кошти платників податків на провальні </a:t>
            </a:r>
            <a:r>
              <a:rPr lang="uk-UA" sz="2000" b="1" dirty="0" err="1" smtClean="0"/>
              <a:t>проєкти</a:t>
            </a:r>
            <a:r>
              <a:rPr lang="uk-UA" sz="2000" b="1" dirty="0" smtClean="0"/>
              <a:t>.</a:t>
            </a:r>
            <a:endParaRPr lang="uk-UA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3933056"/>
            <a:ext cx="2880320" cy="1323439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Невдалий вибір акторів чи корупція у Міністерстві культури </a:t>
            </a:r>
            <a:r>
              <a:rPr lang="uk-UA" sz="2000" b="1" dirty="0" err="1" smtClean="0"/>
              <a:t>Блаблазії</a:t>
            </a:r>
            <a:r>
              <a:rPr lang="uk-UA" sz="2000" b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160" y="3933056"/>
            <a:ext cx="2932387" cy="1323439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Безталанні актори, примітивний сценарій, не професійний </a:t>
            </a:r>
            <a:r>
              <a:rPr lang="uk-UA" sz="2000" b="1" dirty="0" err="1" smtClean="0"/>
              <a:t>режисер-</a:t>
            </a:r>
            <a:r>
              <a:rPr lang="uk-UA" sz="2000" b="1" dirty="0" smtClean="0"/>
              <a:t> провал!!!</a:t>
            </a:r>
            <a:endParaRPr lang="uk-UA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8380" y="5663542"/>
            <a:ext cx="8837043" cy="923330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b="1" dirty="0" smtClean="0"/>
              <a:t>Визначити можливих авторів статей.</a:t>
            </a:r>
          </a:p>
          <a:p>
            <a:pPr marL="342900" indent="-342900">
              <a:buAutoNum type="arabicPeriod"/>
            </a:pPr>
            <a:r>
              <a:rPr lang="uk-UA" b="1" dirty="0" smtClean="0"/>
              <a:t>Якого напряму маніпуляція відбувається в кожному тексті?</a:t>
            </a:r>
          </a:p>
          <a:p>
            <a:pPr marL="342900" indent="-342900">
              <a:buAutoNum type="arabicPeriod"/>
            </a:pPr>
            <a:r>
              <a:rPr lang="uk-UA" b="1" dirty="0" smtClean="0"/>
              <a:t>Використовуючи наведений факт, створіть свою маніпуляцію і поясніть вид піару.</a:t>
            </a:r>
            <a:endParaRPr lang="uk-UA" b="1" dirty="0"/>
          </a:p>
        </p:txBody>
      </p:sp>
      <p:pic>
        <p:nvPicPr>
          <p:cNvPr id="6146" name="Picture 2" descr="Чорний та білий PR: на чиїй стороні бути? | Sostav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95077"/>
            <a:ext cx="3046164" cy="305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49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-2309"/>
            <a:ext cx="4248472" cy="646331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sz="3600" b="1" i="1" dirty="0" err="1"/>
              <a:t>Ф</a:t>
            </a:r>
            <a:r>
              <a:rPr lang="uk-UA" sz="3600" b="1" i="1" dirty="0" err="1" smtClean="0"/>
              <a:t>ізкультхвилинка</a:t>
            </a:r>
            <a:endParaRPr lang="uk-UA" sz="3600" b="1" i="1" dirty="0"/>
          </a:p>
        </p:txBody>
      </p:sp>
      <p:pic>
        <p:nvPicPr>
          <p:cNvPr id="11266" name="Picture 2" descr="Гімнастика для дитячих оченят | Діти in 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688986"/>
            <a:ext cx="8886638" cy="4401706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0"/>
            <a:ext cx="8421857" cy="646331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none">
            <a:spAutoFit/>
          </a:bodyPr>
          <a:lstStyle/>
          <a:p>
            <a:r>
              <a:rPr lang="uk-UA" sz="3600" b="1" i="1" dirty="0"/>
              <a:t>Кіберзлочинність. Вправа «</a:t>
            </a:r>
            <a:r>
              <a:rPr lang="uk-UA" sz="3600" b="1" i="1" dirty="0" err="1"/>
              <a:t>Колцентр</a:t>
            </a:r>
            <a:r>
              <a:rPr lang="uk-UA" sz="3600" b="1" i="1" dirty="0"/>
              <a:t>». </a:t>
            </a:r>
            <a:endParaRPr lang="uk-UA" sz="3600" i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36712"/>
            <a:ext cx="8128000" cy="4572000"/>
          </a:xfrm>
          <a:prstGeom prst="rect">
            <a:avLst/>
          </a:prstGeom>
          <a:noFill/>
          <a:ln w="57150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000" y="5661248"/>
            <a:ext cx="8381401" cy="523220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Опишіть ваші дії в такій ситуації</a:t>
            </a:r>
            <a:r>
              <a:rPr lang="uk-UA" dirty="0" smtClean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97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Десять порад як не cтати жертвою телефонних шахраїв - Главк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9" y="332656"/>
            <a:ext cx="550709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691196" cy="35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На Буковині активізувалися банківські шахраї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1"/>
          <a:stretch/>
        </p:blipFill>
        <p:spPr bwMode="auto">
          <a:xfrm>
            <a:off x="5148064" y="3182800"/>
            <a:ext cx="3888432" cy="3532596"/>
          </a:xfrm>
          <a:prstGeom prst="rect">
            <a:avLst/>
          </a:prstGeom>
          <a:noFill/>
          <a:ln w="57150">
            <a:solidFill>
              <a:srgbClr val="FF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332656"/>
            <a:ext cx="2952328" cy="2062103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Увага!!! Запам’ятайте наступну інформацію:</a:t>
            </a:r>
            <a:endParaRPr lang="uk-UA" sz="3200" b="1" dirty="0"/>
          </a:p>
        </p:txBody>
      </p:sp>
      <p:sp>
        <p:nvSpPr>
          <p:cNvPr id="3" name="Стрелка вниз 2"/>
          <p:cNvSpPr/>
          <p:nvPr/>
        </p:nvSpPr>
        <p:spPr>
          <a:xfrm>
            <a:off x="7164288" y="2394759"/>
            <a:ext cx="360040" cy="462381"/>
          </a:xfrm>
          <a:prstGeom prst="down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98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🔔Зазвичай у цей час в українських... - Онлайн-школа «На Урок»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🔔Зазвичай у цей час в українських... - Онлайн-школа «На Урок»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341" name="Picture 5" descr="C:\Users\User\Desktop\Screenshot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7" y="801781"/>
            <a:ext cx="5000003" cy="48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775" y="160338"/>
            <a:ext cx="7127577" cy="646331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sz="3600" b="1" i="1" dirty="0" err="1" smtClean="0"/>
              <a:t>Визначіть</a:t>
            </a:r>
            <a:r>
              <a:rPr lang="uk-UA" sz="3600" b="1" i="1" dirty="0" smtClean="0"/>
              <a:t> свої емоції від уроку</a:t>
            </a:r>
            <a:endParaRPr lang="uk-UA" sz="3600" b="1" i="1" dirty="0"/>
          </a:p>
        </p:txBody>
      </p:sp>
      <p:pic>
        <p:nvPicPr>
          <p:cNvPr id="14343" name="Picture 7" descr="Наклейка Лайк PNG - AVATAN PL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04" y="806669"/>
            <a:ext cx="1440161" cy="14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92905" y="980728"/>
            <a:ext cx="1727567" cy="646331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dirty="0" smtClean="0"/>
              <a:t>Сподобалося, було цікаво</a:t>
            </a:r>
            <a:endParaRPr lang="uk-UA" dirty="0"/>
          </a:p>
        </p:txBody>
      </p:sp>
      <p:pic>
        <p:nvPicPr>
          <p:cNvPr id="9" name="Picture 7" descr="Наклейка Лайк PNG - AVATAN 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22613" y="2204864"/>
            <a:ext cx="1522501" cy="15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92905" y="2308620"/>
            <a:ext cx="1727567" cy="923330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dirty="0" smtClean="0"/>
              <a:t>Не сподобалося, нудьга</a:t>
            </a:r>
            <a:endParaRPr lang="uk-UA" dirty="0"/>
          </a:p>
        </p:txBody>
      </p:sp>
      <p:pic>
        <p:nvPicPr>
          <p:cNvPr id="14345" name="Picture 9" descr="Наклейка Задумчивый смайли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97" y="3660045"/>
            <a:ext cx="1410117" cy="141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92904" y="3903438"/>
            <a:ext cx="1727567" cy="923330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dirty="0" smtClean="0"/>
              <a:t>Інформація для роздуму, замислився</a:t>
            </a:r>
            <a:endParaRPr lang="uk-UA" dirty="0"/>
          </a:p>
        </p:txBody>
      </p:sp>
      <p:pic>
        <p:nvPicPr>
          <p:cNvPr id="14347" name="Picture 11" descr="Злой смайлик гнев ПНГ на Прозрачном Фоне • Скачать PNG Злой смайлик гне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918" y="5208012"/>
            <a:ext cx="1435294" cy="15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06012" y="5445224"/>
            <a:ext cx="1727567" cy="1200329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dirty="0" smtClean="0"/>
              <a:t>Нічого нового, лютий </a:t>
            </a:r>
            <a:r>
              <a:rPr lang="uk-UA" dirty="0" err="1" smtClean="0"/>
              <a:t>крінж</a:t>
            </a:r>
            <a:r>
              <a:rPr lang="uk-UA" dirty="0" smtClean="0"/>
              <a:t>)) (суцільний жах))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155575" y="5768389"/>
            <a:ext cx="4958295" cy="461665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Чекаю на ваші </a:t>
            </a:r>
            <a:r>
              <a:rPr lang="uk-UA" sz="2400" b="1" dirty="0" err="1" smtClean="0"/>
              <a:t>емоджі</a:t>
            </a:r>
            <a:r>
              <a:rPr lang="uk-UA" sz="2400" b="1" dirty="0" smtClean="0"/>
              <a:t> у </a:t>
            </a:r>
            <a:r>
              <a:rPr lang="uk-UA" sz="2400" b="1" dirty="0" err="1" smtClean="0"/>
              <a:t>чаті</a:t>
            </a:r>
            <a:r>
              <a:rPr lang="uk-UA" sz="2400" b="1" dirty="0" smtClean="0"/>
              <a:t>))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6752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0648"/>
            <a:ext cx="7344816" cy="1754326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/>
              <a:t>Домашнє завдання: повторити матеріал теми 5. підготуватися до тестування.</a:t>
            </a:r>
            <a:endParaRPr lang="uk-UA" sz="3600" b="1" i="1" dirty="0"/>
          </a:p>
        </p:txBody>
      </p:sp>
      <p:sp>
        <p:nvSpPr>
          <p:cNvPr id="3" name="AutoShape 2" descr="Медіагігієна - Обираєш ТИ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Медіагігієна - Обираєш ТИ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6" descr="Медіагігієна - Обираєш ТИ!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8" descr="Презентація &quot;Медіагігієна та пошук інформації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0" descr="Презентація &quot;Медіагігієна та пошук інформації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372" name="Picture 12" descr="Альона Романюк: Інформаційна гігієна та медіаграмотності, або як боротися з  інформаційними вкидами, фото - Погля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5" y="2204864"/>
            <a:ext cx="7424316" cy="4333035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2246769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i="1" dirty="0"/>
              <a:t>Цитата уроку: </a:t>
            </a:r>
            <a:r>
              <a:rPr lang="ru-RU" sz="2800" b="1" i="1" dirty="0"/>
              <a:t>«Без </a:t>
            </a:r>
            <a:r>
              <a:rPr lang="ru-RU" sz="2800" b="1" i="1" dirty="0" err="1"/>
              <a:t>медіаграмотності</a:t>
            </a:r>
            <a:r>
              <a:rPr lang="ru-RU" sz="2800" b="1" i="1" dirty="0"/>
              <a:t> </a:t>
            </a:r>
            <a:r>
              <a:rPr lang="ru-RU" sz="2800" b="1" i="1" dirty="0" err="1"/>
              <a:t>людина</a:t>
            </a:r>
            <a:r>
              <a:rPr lang="ru-RU" sz="2800" b="1" i="1" dirty="0"/>
              <a:t> не </a:t>
            </a:r>
            <a:r>
              <a:rPr lang="ru-RU" sz="2800" b="1" i="1" dirty="0" err="1"/>
              <a:t>може</a:t>
            </a:r>
            <a:r>
              <a:rPr lang="ru-RU" sz="2800" b="1" i="1" dirty="0"/>
              <a:t> </a:t>
            </a:r>
            <a:r>
              <a:rPr lang="ru-RU" sz="2800" b="1" i="1" dirty="0" err="1"/>
              <a:t>робити</a:t>
            </a:r>
            <a:r>
              <a:rPr lang="ru-RU" sz="2800" b="1" i="1" dirty="0"/>
              <a:t> </a:t>
            </a:r>
            <a:r>
              <a:rPr lang="ru-RU" sz="2800" b="1" i="1" dirty="0" err="1"/>
              <a:t>усвідомлений</a:t>
            </a:r>
            <a:r>
              <a:rPr lang="ru-RU" sz="2800" b="1" i="1" dirty="0"/>
              <a:t> </a:t>
            </a:r>
            <a:r>
              <a:rPr lang="ru-RU" sz="2800" b="1" i="1" dirty="0" err="1"/>
              <a:t>вибір</a:t>
            </a:r>
            <a:r>
              <a:rPr lang="ru-RU" sz="2800" b="1" i="1" dirty="0"/>
              <a:t> в </a:t>
            </a:r>
            <a:r>
              <a:rPr lang="ru-RU" sz="2800" b="1" i="1" dirty="0" err="1"/>
              <a:t>своїх</a:t>
            </a:r>
            <a:r>
              <a:rPr lang="ru-RU" sz="2800" b="1" i="1" dirty="0"/>
              <a:t> </a:t>
            </a:r>
            <a:r>
              <a:rPr lang="ru-RU" sz="2800" b="1" i="1" dirty="0" err="1"/>
              <a:t>діях</a:t>
            </a:r>
            <a:r>
              <a:rPr lang="ru-RU" sz="2800" b="1" i="1" dirty="0"/>
              <a:t>, а </a:t>
            </a:r>
            <a:r>
              <a:rPr lang="ru-RU" sz="2800" b="1" i="1" dirty="0" err="1"/>
              <a:t>робить</a:t>
            </a:r>
            <a:r>
              <a:rPr lang="ru-RU" sz="2800" b="1" i="1" dirty="0"/>
              <a:t> той, </a:t>
            </a:r>
            <a:r>
              <a:rPr lang="ru-RU" sz="2800" b="1" i="1" dirty="0" err="1"/>
              <a:t>який</a:t>
            </a:r>
            <a:r>
              <a:rPr lang="ru-RU" sz="2800" b="1" i="1" dirty="0"/>
              <a:t> </a:t>
            </a:r>
            <a:r>
              <a:rPr lang="ru-RU" sz="2800" b="1" i="1" dirty="0" err="1"/>
              <a:t>їй</a:t>
            </a:r>
            <a:r>
              <a:rPr lang="ru-RU" sz="2800" b="1" i="1" dirty="0"/>
              <a:t> </a:t>
            </a:r>
            <a:r>
              <a:rPr lang="ru-RU" sz="2800" b="1" i="1" dirty="0" err="1"/>
              <a:t>підказали</a:t>
            </a:r>
            <a:r>
              <a:rPr lang="ru-RU" sz="2800" b="1" i="1" dirty="0"/>
              <a:t>»</a:t>
            </a:r>
            <a:endParaRPr lang="uk-UA" sz="2800" dirty="0"/>
          </a:p>
          <a:p>
            <a:pPr algn="ctr"/>
            <a:r>
              <a:rPr lang="ru-RU" sz="2800" b="1" i="1" dirty="0" err="1"/>
              <a:t>Валерій</a:t>
            </a:r>
            <a:r>
              <a:rPr lang="ru-RU" sz="2800" b="1" i="1" dirty="0"/>
              <a:t> </a:t>
            </a:r>
            <a:r>
              <a:rPr lang="ru-RU" sz="2800" b="1" i="1" dirty="0" err="1"/>
              <a:t>Іванов</a:t>
            </a:r>
            <a:r>
              <a:rPr lang="uk-UA" sz="2800" b="1" i="1" dirty="0"/>
              <a:t>,</a:t>
            </a:r>
            <a:r>
              <a:rPr lang="uk-UA" sz="2800" dirty="0"/>
              <a:t> </a:t>
            </a:r>
            <a:r>
              <a:rPr lang="ru-RU" sz="2800" b="1" i="1" dirty="0" err="1"/>
              <a:t>професор</a:t>
            </a:r>
            <a:r>
              <a:rPr lang="ru-RU" sz="2800" b="1" i="1" dirty="0"/>
              <a:t> </a:t>
            </a:r>
            <a:r>
              <a:rPr lang="ru-RU" sz="2800" b="1" i="1" dirty="0" err="1"/>
              <a:t>Київського</a:t>
            </a:r>
            <a:r>
              <a:rPr lang="ru-RU" sz="2800" b="1" i="1" dirty="0"/>
              <a:t> </a:t>
            </a:r>
            <a:r>
              <a:rPr lang="ru-RU" sz="2800" b="1" i="1" dirty="0" err="1"/>
              <a:t>національного</a:t>
            </a:r>
            <a:r>
              <a:rPr lang="ru-RU" sz="2800" b="1" i="1" dirty="0"/>
              <a:t> </a:t>
            </a:r>
            <a:r>
              <a:rPr lang="ru-RU" sz="2800" b="1" i="1" dirty="0" err="1"/>
              <a:t>університету</a:t>
            </a:r>
            <a:r>
              <a:rPr lang="ru-RU" sz="2800" b="1" i="1" dirty="0"/>
              <a:t> </a:t>
            </a:r>
            <a:r>
              <a:rPr lang="ru-RU" sz="2800" b="1" i="1" dirty="0" err="1"/>
              <a:t>імені</a:t>
            </a:r>
            <a:r>
              <a:rPr lang="ru-RU" sz="2800" b="1" i="1" dirty="0"/>
              <a:t> Тараса </a:t>
            </a:r>
            <a:r>
              <a:rPr lang="ru-RU" sz="2800" b="1" i="1" dirty="0" err="1"/>
              <a:t>Шевченка</a:t>
            </a:r>
            <a:endParaRPr lang="uk-UA" sz="2800" dirty="0"/>
          </a:p>
        </p:txBody>
      </p:sp>
      <p:sp>
        <p:nvSpPr>
          <p:cNvPr id="3" name="AutoShape 2" descr="Урок &quot;«Як зима з весною зустрічається. Створення протилежних за характером,  настроєм образів Зими і Літа (акварельні фарби)»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Урок &quot;«Як зима з весною зустрічається. Створення протилежних за характером,  настроєм образів Зими і Літа (акварельні фарби)»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6" descr="Презентація &quot;Емоційне налаштування перед заняттям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8" descr="Презентація &quot;Емоційне налаштування перед заняттям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0" descr="Презентація &quot;Емоційне налаштування перед заняттям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AutoShape 12" descr="Презентація &quot;Емоційне налаштування перед заняттям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61" name="Picture 13" descr="C:\Users\User\Desktop\Screenshot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92896"/>
            <a:ext cx="5759489" cy="430413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3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0"/>
            <a:ext cx="5517857" cy="707886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none">
            <a:spAutoFit/>
          </a:bodyPr>
          <a:lstStyle/>
          <a:p>
            <a:r>
              <a:rPr lang="uk-UA" sz="4000" b="1" i="1" dirty="0"/>
              <a:t>Вправа </a:t>
            </a:r>
            <a:r>
              <a:rPr lang="uk-UA" sz="4000" b="1" i="1" dirty="0" smtClean="0"/>
              <a:t>«Знайди мене</a:t>
            </a:r>
            <a:r>
              <a:rPr lang="uk-UA" sz="4000" b="1" i="1" dirty="0"/>
              <a:t>!»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473" y="6488668"/>
            <a:ext cx="9009212" cy="369332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uk-UA" i="1" dirty="0"/>
              <a:t>Практичне завдання: використовуючи зображення,визначте де сховалася </a:t>
            </a:r>
            <a:r>
              <a:rPr lang="uk-UA" i="1" dirty="0" err="1"/>
              <a:t>джинса</a:t>
            </a:r>
            <a:r>
              <a:rPr lang="uk-UA" b="1" i="1" dirty="0"/>
              <a:t>.</a:t>
            </a:r>
            <a:endParaRPr lang="uk-UA" dirty="0">
              <a:effectLst/>
            </a:endParaRPr>
          </a:p>
        </p:txBody>
      </p:sp>
      <p:pic>
        <p:nvPicPr>
          <p:cNvPr id="3074" name="Picture 2" descr="РЕКЛАМА В ФИЛЬМАХ И СЕРИАЛАХ (PRODUCT PLACEMEN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9" y="836712"/>
            <a:ext cx="4153949" cy="2762707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Что такое продакт плейсмен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/>
          <a:stretch/>
        </p:blipFill>
        <p:spPr bwMode="auto">
          <a:xfrm>
            <a:off x="4738640" y="821772"/>
            <a:ext cx="4190929" cy="2842142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ехнология Product Placement. С рекламой в кино | PromoAtlas - каталог  Indoor рекламы | PromoAtlas - каталог Indoor реклам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73" y="3423420"/>
            <a:ext cx="4849211" cy="3060851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1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Переплюнула Леди Гагу в мясе? Доджа Кэт приклеила на кожу 30 тысяч красных  кристаллов и шокировала людей | STARH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808312" cy="4212468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Джулия Фокс появилась на модном показе с сумкой-»трупом» в человеческий ро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59" y="103448"/>
            <a:ext cx="3169239" cy="4225652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Британський співак Сем Сміт з'явився на червоній доріжці премії &quot;Brit  Awards&quot; в повністю чорному латексному вбранні, виготовленому на замовлення  лондонським модним лейблом &quot;Harri&quot; Новини України - #Букв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98" y="103448"/>
            <a:ext cx="2882798" cy="4276338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6671" y="5589240"/>
            <a:ext cx="7344816" cy="1200329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uk-UA" sz="3600" b="1" i="1" dirty="0" smtClean="0"/>
              <a:t>Які фото Вас зацікавили??? Чому ? «</a:t>
            </a:r>
            <a:r>
              <a:rPr lang="uk-UA" sz="3600" b="1" i="1" dirty="0" err="1" smtClean="0"/>
              <a:t>Джинса</a:t>
            </a:r>
            <a:r>
              <a:rPr lang="uk-UA" sz="3600" b="1" i="1" dirty="0" smtClean="0"/>
              <a:t>» спрацювала на вас?</a:t>
            </a:r>
            <a:endParaRPr lang="uk-UA" sz="3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4379786"/>
            <a:ext cx="2304256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uk-UA" dirty="0" err="1" smtClean="0"/>
              <a:t>Доджа</a:t>
            </a:r>
            <a:r>
              <a:rPr lang="uk-UA" dirty="0" smtClean="0"/>
              <a:t> Кат - співачка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4380077"/>
            <a:ext cx="2304256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Джулія </a:t>
            </a:r>
            <a:r>
              <a:rPr lang="uk-UA" dirty="0" err="1" smtClean="0"/>
              <a:t>Фокс</a:t>
            </a:r>
            <a:r>
              <a:rPr lang="uk-UA" dirty="0" smtClean="0"/>
              <a:t> – акторка, модель.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586985" y="4467599"/>
            <a:ext cx="2016224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Сем Сміт - співак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215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4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40" y="1340768"/>
            <a:ext cx="4572000" cy="4154984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Ми практично вмикатимемо власну </a:t>
            </a:r>
            <a:r>
              <a:rPr lang="uk-UA" sz="2400" dirty="0" err="1"/>
              <a:t>геолокацію</a:t>
            </a:r>
            <a:r>
              <a:rPr lang="uk-UA" sz="2400" dirty="0"/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Ми не вилікуємо всіх своїх хвороб та не позбавимося всіх паразитів.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400" dirty="0" smtClean="0"/>
              <a:t>Ми станемо свідками медіа </a:t>
            </a:r>
            <a:r>
              <a:rPr lang="uk-UA" sz="2400" dirty="0" err="1" smtClean="0"/>
              <a:t>перфомансу</a:t>
            </a:r>
            <a:r>
              <a:rPr lang="uk-UA" sz="2400" dirty="0" smtClean="0"/>
              <a:t>.</a:t>
            </a:r>
            <a:endParaRPr lang="uk-UA" sz="2400" dirty="0"/>
          </a:p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Дізнаємося, як же всі ці роки </a:t>
            </a:r>
            <a:r>
              <a:rPr lang="uk-UA" sz="2400" dirty="0" smtClean="0"/>
              <a:t>ми </a:t>
            </a:r>
            <a:r>
              <a:rPr lang="uk-UA" sz="2400" dirty="0"/>
              <a:t>могли жити без </a:t>
            </a:r>
            <a:r>
              <a:rPr lang="uk-UA" sz="2400" dirty="0" err="1"/>
              <a:t>пітахаї</a:t>
            </a:r>
            <a:r>
              <a:rPr lang="uk-UA" sz="2400" dirty="0"/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uk-UA" sz="2400" dirty="0"/>
              <a:t>Пройдемо </a:t>
            </a:r>
            <a:r>
              <a:rPr lang="uk-UA" sz="2400" dirty="0" err="1"/>
              <a:t>майстер-</a:t>
            </a:r>
            <a:r>
              <a:rPr lang="uk-UA" sz="2400" dirty="0"/>
              <a:t> клас «чорного» та «білого» піару.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88640"/>
            <a:ext cx="3394647" cy="646331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none">
            <a:spAutoFit/>
          </a:bodyPr>
          <a:lstStyle/>
          <a:p>
            <a:r>
              <a:rPr lang="uk-UA" sz="3600" b="1" i="1" dirty="0"/>
              <a:t>«Афіша уроку».</a:t>
            </a:r>
          </a:p>
        </p:txBody>
      </p:sp>
      <p:pic>
        <p:nvPicPr>
          <p:cNvPr id="5122" name="Picture 2" descr="Супермозг - мем с человечком, у которого огромный моз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71790"/>
            <a:ext cx="4415588" cy="3695468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956" y="0"/>
            <a:ext cx="8714245" cy="584775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none">
            <a:spAutoFit/>
          </a:bodyPr>
          <a:lstStyle/>
          <a:p>
            <a:r>
              <a:rPr lang="uk-UA" sz="3200" b="1" i="1" dirty="0"/>
              <a:t>Критичний аналіз реклами в </a:t>
            </a:r>
            <a:r>
              <a:rPr lang="uk-UA" sz="3200" b="1" i="1" dirty="0" err="1" smtClean="0"/>
              <a:t>інтернеті</a:t>
            </a:r>
            <a:r>
              <a:rPr lang="uk-UA" sz="3200" b="1" i="1" dirty="0" smtClean="0"/>
              <a:t>. Спам.</a:t>
            </a:r>
            <a:endParaRPr lang="uk-UA" sz="3200" i="1" dirty="0"/>
          </a:p>
        </p:txBody>
      </p:sp>
      <p:pic>
        <p:nvPicPr>
          <p:cNvPr id="4" name="Рисунок 3" descr="C:\Users\fotifanter\AppData\Local\Microsoft\Windows\INetCache\Content.Word\content_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692696"/>
            <a:ext cx="3960440" cy="221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fotifanter\AppData\Local\Microsoft\Windows\INetCache\Content.Word\14868979931229165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38893"/>
            <a:ext cx="6480720" cy="3789040"/>
          </a:xfrm>
          <a:prstGeom prst="rect">
            <a:avLst/>
          </a:prstGeom>
          <a:noFill/>
          <a:ln w="57150">
            <a:solidFill>
              <a:srgbClr val="00CC99"/>
            </a:solidFill>
          </a:ln>
        </p:spPr>
      </p:pic>
      <p:pic>
        <p:nvPicPr>
          <p:cNvPr id="6" name="Рисунок 5" descr="C:\Users\fotifanter\AppData\Local\Microsoft\Windows\INetCache\Content.Word\152468290619093128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87146"/>
            <a:ext cx="4392488" cy="2195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956" y="0"/>
            <a:ext cx="7662675" cy="1077218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none">
            <a:spAutoFit/>
          </a:bodyPr>
          <a:lstStyle/>
          <a:p>
            <a:r>
              <a:rPr lang="uk-UA" sz="3200" b="1" i="1" dirty="0"/>
              <a:t>Критичний аналіз реклами в </a:t>
            </a:r>
            <a:r>
              <a:rPr lang="uk-UA" sz="3200" b="1" i="1" dirty="0" err="1" smtClean="0"/>
              <a:t>інтернеті</a:t>
            </a:r>
            <a:r>
              <a:rPr lang="uk-UA" sz="3200" b="1" i="1" dirty="0" smtClean="0"/>
              <a:t>. </a:t>
            </a:r>
          </a:p>
          <a:p>
            <a:r>
              <a:rPr lang="uk-UA" sz="3200" b="1" i="1" dirty="0" smtClean="0"/>
              <a:t>Вмикаємо власну </a:t>
            </a:r>
            <a:r>
              <a:rPr lang="uk-UA" sz="3200" b="1" i="1" dirty="0" err="1" smtClean="0"/>
              <a:t>геолокацію</a:t>
            </a:r>
            <a:r>
              <a:rPr lang="uk-UA" sz="3200" b="1" i="1" dirty="0" smtClean="0"/>
              <a:t>))</a:t>
            </a:r>
            <a:endParaRPr lang="uk-UA" sz="3200" i="1" dirty="0"/>
          </a:p>
        </p:txBody>
      </p:sp>
      <p:pic>
        <p:nvPicPr>
          <p:cNvPr id="4" name="Picture 2" descr="E:\photo_2021-03-17_18-33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44" y="1111416"/>
            <a:ext cx="5843322" cy="350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photo_2020-12-09_12-08-5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0"/>
          <a:stretch/>
        </p:blipFill>
        <p:spPr bwMode="auto">
          <a:xfrm>
            <a:off x="35060" y="4620565"/>
            <a:ext cx="8891141" cy="222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76" y="0"/>
            <a:ext cx="9104581" cy="1200329"/>
          </a:xfrm>
          <a:prstGeom prst="rect">
            <a:avLst/>
          </a:prstGeom>
          <a:solidFill>
            <a:srgbClr val="FFCCCC"/>
          </a:solidFill>
          <a:ln w="5715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i="1" dirty="0"/>
              <a:t>Аналіз </a:t>
            </a:r>
            <a:r>
              <a:rPr lang="uk-UA" sz="3600" b="1" i="1" dirty="0" err="1"/>
              <a:t>медіатексту</a:t>
            </a:r>
            <a:r>
              <a:rPr lang="uk-UA" sz="3600" b="1" i="1" dirty="0"/>
              <a:t> . Вправа «Магазин на дивані»</a:t>
            </a:r>
            <a:endParaRPr lang="uk-UA" sz="36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776864" cy="5189760"/>
          </a:xfrm>
          <a:prstGeom prst="rect">
            <a:avLst/>
          </a:prstGeom>
          <a:noFill/>
          <a:ln w="57150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4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918464_6-phonoteka-org-p-media-fon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58" cy="6858000"/>
          </a:xfrm>
          <a:prstGeom prst="rect">
            <a:avLst/>
          </a:prstGeom>
          <a:noFill/>
          <a:ln w="762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9" y="0"/>
            <a:ext cx="8128000" cy="4572000"/>
          </a:xfrm>
          <a:prstGeom prst="rect">
            <a:avLst/>
          </a:prstGeom>
          <a:noFill/>
          <a:ln w="57150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Питахайя белая - купить питахайю красную, цена | Доставка Экзотических  Фрукт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19" y="4221088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Витамины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41" y="3718265"/>
            <a:ext cx="3056037" cy="32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76256" y="5323586"/>
            <a:ext cx="1390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/>
              <a:t>«</a:t>
            </a:r>
            <a:r>
              <a:rPr lang="uk-UA" sz="1600" b="1" dirty="0" err="1"/>
              <a:t>Сockroach</a:t>
            </a:r>
            <a:r>
              <a:rPr lang="uk-UA" sz="1600" b="1" dirty="0"/>
              <a:t>». </a:t>
            </a:r>
          </a:p>
        </p:txBody>
      </p:sp>
      <p:pic>
        <p:nvPicPr>
          <p:cNvPr id="7177" name="Picture 9" descr="Как использовать &quot;Промокод&quot; при покупке товара?. Статьи компании «Нетворк  Дискаунт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9" y="5013176"/>
            <a:ext cx="2381250" cy="1495426"/>
          </a:xfrm>
          <a:prstGeom prst="rect">
            <a:avLst/>
          </a:prstGeom>
          <a:noFill/>
          <a:ln w="5715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5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339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2023-02-22T10:33:05Z</dcterms:created>
  <dcterms:modified xsi:type="dcterms:W3CDTF">2023-02-23T13:46:31Z</dcterms:modified>
</cp:coreProperties>
</file>