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386" r:id="rId2"/>
    <p:sldId id="413" r:id="rId3"/>
    <p:sldId id="397" r:id="rId4"/>
    <p:sldId id="398" r:id="rId5"/>
    <p:sldId id="411" r:id="rId6"/>
    <p:sldId id="412" r:id="rId7"/>
    <p:sldId id="407" r:id="rId8"/>
    <p:sldId id="409" r:id="rId9"/>
    <p:sldId id="410" r:id="rId10"/>
    <p:sldId id="420" r:id="rId11"/>
    <p:sldId id="421" r:id="rId12"/>
    <p:sldId id="416" r:id="rId13"/>
    <p:sldId id="417" r:id="rId14"/>
    <p:sldId id="415" r:id="rId15"/>
    <p:sldId id="414" r:id="rId16"/>
    <p:sldId id="405" r:id="rId17"/>
    <p:sldId id="418" r:id="rId18"/>
    <p:sldId id="419" r:id="rId19"/>
    <p:sldId id="328" r:id="rId20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-Maria Geiger" initials="EG" lastIdx="5" clrIdx="0"/>
  <p:cmAuthor id="1" name="Nutzer1 BMUB" initials="NB" lastIdx="27" clrIdx="1"/>
  <p:cmAuthor id="2" name="Sarah Duhr" initials="" lastIdx="7" clrIdx="2"/>
  <p:cmAuthor id="3" name="Robert Kuenne" initials="RMK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84"/>
    <a:srgbClr val="FECF84"/>
    <a:srgbClr val="DEDFDF"/>
    <a:srgbClr val="C80F0F"/>
    <a:srgbClr val="FA6F6F"/>
    <a:srgbClr val="CCFF66"/>
    <a:srgbClr val="CCFFCC"/>
    <a:srgbClr val="6E6452"/>
    <a:srgbClr val="B3ADB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742" autoAdjust="0"/>
    <p:restoredTop sz="86884" autoAdjust="0"/>
  </p:normalViewPr>
  <p:slideViewPr>
    <p:cSldViewPr>
      <p:cViewPr varScale="1">
        <p:scale>
          <a:sx n="60" d="100"/>
          <a:sy n="60" d="100"/>
        </p:scale>
        <p:origin x="76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76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en-US"/>
              <a:t>1.1.Module - Financing Sources - Energy Efficiency Investments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0FA64FAB-0875-4B54-9B22-FFDCDD7D3434}" type="datetimeFigureOut">
              <a:rPr lang="de-DE" smtClean="0"/>
              <a:t>03.07.2019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A72F4D95-E143-4DA1-8987-806DB0942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1587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4738"/>
            <a:ext cx="4704158" cy="51350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791A2207-F139-461D-84D4-A2D4311065B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5462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3675" y="790575"/>
            <a:ext cx="6665913" cy="3751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029879"/>
          </a:xfrm>
        </p:spPr>
        <p:txBody>
          <a:bodyPr/>
          <a:lstStyle/>
          <a:p>
            <a:pPr algn="just" defTabSz="857563">
              <a:defRPr/>
            </a:pPr>
            <a:r>
              <a:rPr lang="lv-LV" dirty="0"/>
              <a:t>______________________________________________</a:t>
            </a:r>
            <a:r>
              <a:rPr lang="en-US" dirty="0"/>
              <a:t>_____</a:t>
            </a:r>
            <a:r>
              <a:rPr lang="lv-LV" dirty="0"/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5737" eaLnBrk="0" hangingPunct="0">
              <a:defRPr/>
            </a:pPr>
            <a:fld id="{276F4F92-661F-4424-ADED-7D3829A4203F}" type="slidenum">
              <a:rPr lang="de-DE">
                <a:solidFill>
                  <a:srgbClr val="000000"/>
                </a:solidFill>
                <a:latin typeface="Arial Narrow" pitchFamily="34" charset="0"/>
              </a:rPr>
              <a:pPr defTabSz="1025737" eaLnBrk="0" hangingPunct="0">
                <a:defRPr/>
              </a:pPr>
              <a:t>1</a:t>
            </a:fld>
            <a:endParaRPr lang="de-D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45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47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11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029879"/>
          </a:xfrm>
        </p:spPr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1" y="4738"/>
            <a:ext cx="4704158" cy="513507"/>
          </a:xfrm>
        </p:spPr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25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305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808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39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74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600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803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1.1.Module - Financing Sources - Energy Efficiency Investments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9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57563">
              <a:defRPr/>
            </a:pPr>
            <a:r>
              <a:rPr lang="lv-LV" dirty="0"/>
              <a:t>______________________________________________</a:t>
            </a:r>
            <a:r>
              <a:rPr lang="en-US" dirty="0"/>
              <a:t>_____</a:t>
            </a:r>
            <a:r>
              <a:rPr lang="lv-LV" dirty="0"/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9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41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4704158" cy="513507"/>
          </a:xfrm>
        </p:spPr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15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67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65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61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036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pPr lvl="0" algn="just" defTabSz="857563">
              <a:defRPr/>
            </a:pPr>
            <a:r>
              <a:rPr lang="lv-LV" dirty="0">
                <a:solidFill>
                  <a:prstClr val="black"/>
                </a:solidFill>
              </a:rPr>
              <a:t>______________________________________________</a:t>
            </a:r>
            <a:r>
              <a:rPr lang="en-US" dirty="0">
                <a:solidFill>
                  <a:prstClr val="black"/>
                </a:solidFill>
              </a:rPr>
              <a:t>_____</a:t>
            </a:r>
            <a:r>
              <a:rPr lang="lv-LV" dirty="0">
                <a:solidFill>
                  <a:prstClr val="black"/>
                </a:solidFill>
              </a:rPr>
              <a:t>___________________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2207-F139-461D-84D4-A2D4311065B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1.1.Module - Financing Sources - Energy Efficiency Investments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10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Der FMB in der GIZ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64732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703" y="35004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87200" y="3239022"/>
            <a:ext cx="9379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87200" y="1993726"/>
            <a:ext cx="93792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0295467" y="6604000"/>
            <a:ext cx="1896533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5673462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7797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62402" y="4581528"/>
            <a:ext cx="7702551" cy="16557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50236D9-109E-4C82-A40A-BD74E331FB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422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5484" y="352425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/>
              <a:t>Der FMB in der GIZ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77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</p:sldLayoutIdLst>
  <p:transition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momodernisation.org/esc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3.rada.gov.ua/laws/show/1056-2011-%D0%B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aee.gov.ua/sites/default/files/perelick_materialiv/Perelik.Vidkoreg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Weltkarte-Layer-N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807" y="1024877"/>
            <a:ext cx="9123345" cy="54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506295" y="2348880"/>
            <a:ext cx="10685705" cy="2647156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latin typeface="Arial"/>
              </a:rPr>
              <a:t>	</a:t>
            </a: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latin typeface="Arial"/>
              </a:rPr>
              <a:t>	</a:t>
            </a:r>
            <a:r>
              <a:rPr lang="uk-UA" sz="2800" b="1" dirty="0">
                <a:solidFill>
                  <a:srgbClr val="FFFFFF"/>
                </a:solidFill>
              </a:rPr>
              <a:t>Тренінг для </a:t>
            </a:r>
            <a:r>
              <a:rPr lang="uk-UA" sz="2800" b="1" dirty="0" err="1">
                <a:solidFill>
                  <a:srgbClr val="FFFFFF"/>
                </a:solidFill>
              </a:rPr>
              <a:t>енергоаудиторів</a:t>
            </a:r>
            <a:endParaRPr lang="uk-UA" sz="2800" b="1" dirty="0">
              <a:solidFill>
                <a:srgbClr val="FFFFFF"/>
              </a:solidFill>
            </a:endParaRPr>
          </a:p>
          <a:p>
            <a:pPr>
              <a:defRPr/>
            </a:pPr>
            <a:endParaRPr lang="uk-UA" sz="1000" b="1" dirty="0">
              <a:solidFill>
                <a:srgbClr val="FFFFFF"/>
              </a:solidFill>
              <a:latin typeface="Arial"/>
            </a:endParaRPr>
          </a:p>
          <a:p>
            <a:pPr marL="896938">
              <a:lnSpc>
                <a:spcPct val="150000"/>
              </a:lnSpc>
              <a:tabLst>
                <a:tab pos="900113" algn="l"/>
              </a:tabLst>
              <a:defRPr/>
            </a:pPr>
            <a:r>
              <a:rPr lang="uk-UA" sz="1800" b="1" dirty="0">
                <a:solidFill>
                  <a:srgbClr val="FFFFFF"/>
                </a:solidFill>
              </a:rPr>
              <a:t>МОДУЛЬ 1. – Базовий </a:t>
            </a:r>
            <a:r>
              <a:rPr lang="uk-UA" sz="1800" b="1" dirty="0" err="1">
                <a:solidFill>
                  <a:srgbClr val="FFFFFF"/>
                </a:solidFill>
              </a:rPr>
              <a:t>енергоаудит</a:t>
            </a:r>
            <a:endParaRPr lang="uk-UA" sz="1800" b="1" dirty="0">
              <a:solidFill>
                <a:srgbClr val="FFFFFF"/>
              </a:solidFill>
            </a:endParaRPr>
          </a:p>
          <a:p>
            <a:pPr marL="896938">
              <a:lnSpc>
                <a:spcPct val="150000"/>
              </a:lnSpc>
              <a:tabLst>
                <a:tab pos="900113" algn="l"/>
              </a:tabLst>
              <a:defRPr/>
            </a:pPr>
            <a:r>
              <a:rPr lang="uk-UA" sz="1600" b="1" dirty="0">
                <a:solidFill>
                  <a:srgbClr val="FFFFFF"/>
                </a:solidFill>
              </a:rPr>
              <a:t>Модуль 1.1.– Використання енергії та енергоефективність у будівлях</a:t>
            </a:r>
          </a:p>
          <a:p>
            <a:pPr marL="896938">
              <a:lnSpc>
                <a:spcPct val="150000"/>
              </a:lnSpc>
              <a:tabLst>
                <a:tab pos="900113" algn="l"/>
              </a:tabLst>
              <a:defRPr/>
            </a:pPr>
            <a:r>
              <a:rPr lang="uk-UA" sz="1600" dirty="0">
                <a:solidFill>
                  <a:srgbClr val="FFFFFF"/>
                </a:solidFill>
              </a:rPr>
              <a:t>Модуль 1.1.1 – Джерела фінансування інвестицій в енергоефективність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2377" y="4626704"/>
            <a:ext cx="503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6938"/>
            <a:r>
              <a:rPr lang="uk-UA" b="1" dirty="0">
                <a:solidFill>
                  <a:srgbClr val="9AB5C5"/>
                </a:solidFill>
              </a:rPr>
              <a:t>Фонд енергоефективності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695696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Банківські продукти щодо кредитування </a:t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uk-UA" b="1" dirty="0">
                <a:solidFill>
                  <a:schemeClr val="tx1"/>
                </a:solidFill>
              </a:rPr>
              <a:t>житлового фонду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F62A45E-2126-F443-B44B-C2E46D36D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55414"/>
              </p:ext>
            </p:extLst>
          </p:nvPr>
        </p:nvGraphicFramePr>
        <p:xfrm>
          <a:off x="94656" y="934113"/>
          <a:ext cx="12097344" cy="5923887"/>
        </p:xfrm>
        <a:graphic>
          <a:graphicData uri="http://schemas.openxmlformats.org/drawingml/2006/table">
            <a:tbl>
              <a:tblPr firstRow="1" firstCol="1" bandRow="1"/>
              <a:tblGrid>
                <a:gridCol w="2039777">
                  <a:extLst>
                    <a:ext uri="{9D8B030D-6E8A-4147-A177-3AD203B41FA5}">
                      <a16:colId xmlns:a16="http://schemas.microsoft.com/office/drawing/2014/main" val="1240749513"/>
                    </a:ext>
                  </a:extLst>
                </a:gridCol>
                <a:gridCol w="3650630">
                  <a:extLst>
                    <a:ext uri="{9D8B030D-6E8A-4147-A177-3AD203B41FA5}">
                      <a16:colId xmlns:a16="http://schemas.microsoft.com/office/drawing/2014/main" val="4073279474"/>
                    </a:ext>
                  </a:extLst>
                </a:gridCol>
                <a:gridCol w="3323168">
                  <a:extLst>
                    <a:ext uri="{9D8B030D-6E8A-4147-A177-3AD203B41FA5}">
                      <a16:colId xmlns:a16="http://schemas.microsoft.com/office/drawing/2014/main" val="1490194963"/>
                    </a:ext>
                  </a:extLst>
                </a:gridCol>
                <a:gridCol w="3083769">
                  <a:extLst>
                    <a:ext uri="{9D8B030D-6E8A-4147-A177-3AD203B41FA5}">
                      <a16:colId xmlns:a16="http://schemas.microsoft.com/office/drawing/2014/main" val="310253651"/>
                    </a:ext>
                  </a:extLst>
                </a:gridCol>
              </a:tblGrid>
              <a:tr h="57103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Кредобанк</a:t>
                      </a:r>
                      <a:r>
                        <a:rPr lang="uk-UA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Львів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Львів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90291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Позичальник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ОСББ зареєстроване не менше ніж за12місяців до звернення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Львов,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Тернопіль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Луцьк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Вінниця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ОСББ зареєстроване не менше ніж за 6 місяців до звернення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Фізичні особи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89945"/>
                  </a:ext>
                </a:extLst>
              </a:tr>
              <a:tr h="6989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Відсоткова ставка </a:t>
                      </a:r>
                      <a:endParaRPr lang="ru-RU" sz="14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21,0% (кредит до 1 року)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22,5% (кредит понад 1 </a:t>
                      </a:r>
                      <a:r>
                        <a:rPr lang="uk-UA" sz="1400" noProof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к)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22,0% (кредит до 1 року)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 (кредит понад 1 </a:t>
                      </a:r>
                      <a:r>
                        <a:rPr lang="uk-UA" sz="1400" noProof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к)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довідки про доходи 20%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58272"/>
                  </a:ext>
                </a:extLst>
              </a:tr>
              <a:tr h="760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Комісія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разово 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uk-UA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разово</a:t>
                      </a: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 </a:t>
                      </a:r>
                      <a:r>
                        <a:rPr lang="uk-UA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разово</a:t>
                      </a: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80632"/>
                  </a:ext>
                </a:extLst>
              </a:tr>
              <a:tr h="1081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кредиту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 10 тис. до 5 млн. грн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 </a:t>
                      </a:r>
                      <a:r>
                        <a:rPr lang="uk-UA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млн.грн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 (для проектів утеплення будинку максимальна сума може бути збільшена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)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довідки про доходи до 75 тис. грн.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 1,5 млн. грн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03923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кредитування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 років 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(можливість відтермінування по сплаті кредиту до 3 місяців на період проведення енергоефективних заходів.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 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років (можливість відтермінування по сплаті кредиту до 6 місяців на період проведення енергоефективних заходів.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 років,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альтернативна енергетика до 4 років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74290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</a:t>
                      </a:r>
                      <a:endParaRPr lang="ru-RU" sz="14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забезпечення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забезпечення, 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початковий </a:t>
                      </a:r>
                      <a:b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(авансовий) внесок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20%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75 тис - без застави</a:t>
                      </a:r>
                      <a:br>
                        <a:rPr lang="uk-UA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150 тис - теплові насоси та сонячні </a:t>
                      </a:r>
                      <a:r>
                        <a:rPr lang="uk-UA" sz="14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батареі</a:t>
                      </a:r>
                      <a:r>
                        <a:rPr lang="uk-UA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̈</a:t>
                      </a:r>
                      <a:br>
                        <a:rPr lang="uk-UA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від 150 тис - авто, нерухомість </a:t>
                      </a:r>
                      <a:endParaRPr lang="uk-UA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9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988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Банківські продукти щодо кредитування </a:t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uk-UA" b="1" dirty="0">
                <a:solidFill>
                  <a:schemeClr val="tx1"/>
                </a:solidFill>
              </a:rPr>
              <a:t>житлового фонду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F62A45E-2126-F443-B44B-C2E46D36D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65674"/>
              </p:ext>
            </p:extLst>
          </p:nvPr>
        </p:nvGraphicFramePr>
        <p:xfrm>
          <a:off x="94656" y="934113"/>
          <a:ext cx="12097344" cy="5875495"/>
        </p:xfrm>
        <a:graphic>
          <a:graphicData uri="http://schemas.openxmlformats.org/drawingml/2006/table">
            <a:tbl>
              <a:tblPr firstRow="1" firstCol="1" bandRow="1"/>
              <a:tblGrid>
                <a:gridCol w="1536848">
                  <a:extLst>
                    <a:ext uri="{9D8B030D-6E8A-4147-A177-3AD203B41FA5}">
                      <a16:colId xmlns:a16="http://schemas.microsoft.com/office/drawing/2014/main" val="1240749513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4073279474"/>
                    </a:ext>
                  </a:extLst>
                </a:gridCol>
                <a:gridCol w="2868215">
                  <a:extLst>
                    <a:ext uri="{9D8B030D-6E8A-4147-A177-3AD203B41FA5}">
                      <a16:colId xmlns:a16="http://schemas.microsoft.com/office/drawing/2014/main" val="1490194963"/>
                    </a:ext>
                  </a:extLst>
                </a:gridCol>
                <a:gridCol w="3083769">
                  <a:extLst>
                    <a:ext uri="{9D8B030D-6E8A-4147-A177-3AD203B41FA5}">
                      <a16:colId xmlns:a16="http://schemas.microsoft.com/office/drawing/2014/main" val="310253651"/>
                    </a:ext>
                  </a:extLst>
                </a:gridCol>
              </a:tblGrid>
              <a:tr h="57103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АТ «Ощадбанк»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АБ «</a:t>
                      </a:r>
                      <a:r>
                        <a:rPr lang="uk-UA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Укргазбанк</a:t>
                      </a: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КБ «ПриватБанк»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90291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Позичальник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Новостворені та діючі ОСББ/ЖБК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Новостворені та діючі ОСББ/ЖБК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Новостворені та діючі ОСББ/ЖБК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89945"/>
                  </a:ext>
                </a:extLst>
              </a:tr>
              <a:tr h="6989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Відсоткова ставка </a:t>
                      </a:r>
                      <a:endParaRPr lang="ru-RU" sz="14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17,0% (кредит до 1 року)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17,5% (кредит понад 1 </a:t>
                      </a:r>
                      <a:r>
                        <a:rPr lang="uk-UA" sz="1400" noProof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21%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18%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58272"/>
                  </a:ext>
                </a:extLst>
              </a:tr>
              <a:tr h="760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Комісія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uk-UA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разово</a:t>
                      </a: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uk-UA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80632"/>
                  </a:ext>
                </a:extLst>
              </a:tr>
              <a:tr h="1081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кредиту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100% вартості проекту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Не більше 42 тис. грн. на 1 квартиру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млн.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2 млн. грн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03923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кредитування </a:t>
                      </a:r>
                      <a:endParaRPr lang="ru-RU" sz="1400" b="1" i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Від 0,5 до 5 років.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10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років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 7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років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74290"/>
                  </a:ext>
                </a:extLst>
              </a:tr>
              <a:tr h="90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</a:t>
                      </a:r>
                      <a:endParaRPr lang="ru-RU" sz="14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Застава майнових прав – прав вимоги строкового вкладу (депозиту), розміщеного ОСББ/ЖБК на вкладному (депозитному) рахунку в банку, в розмірі не менше одного місячного платежу за кредитом.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відсутнє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відсутнє</a:t>
                      </a:r>
                      <a:endParaRPr lang="uk-UA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566" marR="77566" marT="38783" marB="3878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9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1376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307" y="1412776"/>
            <a:ext cx="11233248" cy="493048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rgbClr val="C00000"/>
                </a:solidFill>
              </a:rPr>
              <a:t>Джерела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000" b="1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</a:rPr>
              <a:t>Стабільні: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000" b="1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000" dirty="0" err="1">
                <a:solidFill>
                  <a:schemeClr val="tx1"/>
                </a:solidFill>
              </a:rPr>
              <a:t>Вснески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err="1">
                <a:solidFill>
                  <a:schemeClr val="tx1"/>
                </a:solidFill>
              </a:rPr>
              <a:t>співлвасників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uk-UA" sz="2000" b="1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i="1" dirty="0">
                <a:solidFill>
                  <a:schemeClr val="tx1"/>
                </a:solidFill>
              </a:rPr>
              <a:t>Ситуативні: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altLang="ru-RU" sz="2000" b="1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Надходження від здачі в оренду приміщень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Плата за сервітути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Пасивні доходи (депозити на банківському рахунку і інше)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altLang="ru-RU" sz="2000" b="1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altLang="ru-RU" sz="2000" b="1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uk-UA" sz="2000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307" y="332656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Власні кошти співвласників (на прикладі ОСББ)</a:t>
            </a:r>
          </a:p>
        </p:txBody>
      </p:sp>
    </p:spTree>
    <p:extLst>
      <p:ext uri="{BB962C8B-B14F-4D97-AF65-F5344CB8AC3E}">
        <p14:creationId xmlns:p14="http://schemas.microsoft.com/office/powerpoint/2010/main" val="4121198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027" y="186649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ЕСКО механізм</a:t>
            </a:r>
            <a:br>
              <a:rPr lang="en-US" dirty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2B5C86-9372-8F4E-B407-BF189320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47" y="871482"/>
            <a:ext cx="11233248" cy="54322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i="1" dirty="0">
                <a:solidFill>
                  <a:schemeClr val="tx1"/>
                </a:solidFill>
              </a:rPr>
              <a:t>Концепція:</a:t>
            </a: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2E89F1D2-1C71-0C40-B4EA-1AE40FDA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28" y="936972"/>
            <a:ext cx="774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3200" b="0">
              <a:solidFill>
                <a:srgbClr val="000000"/>
              </a:solidFill>
            </a:endParaRPr>
          </a:p>
        </p:txBody>
      </p:sp>
      <p:pic>
        <p:nvPicPr>
          <p:cNvPr id="7" name="Grafik 18">
            <a:extLst>
              <a:ext uri="{FF2B5EF4-FFF2-40B4-BE49-F238E27FC236}">
                <a16:creationId xmlns:a16="http://schemas.microsoft.com/office/drawing/2014/main" id="{39BFB693-F22A-BD47-80DB-E1A3803C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95" y="2029625"/>
            <a:ext cx="8792182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>
            <a:extLst>
              <a:ext uri="{FF2B5EF4-FFF2-40B4-BE49-F238E27FC236}">
                <a16:creationId xmlns:a16="http://schemas.microsoft.com/office/drawing/2014/main" id="{5C8E96E1-A302-A74A-9C1A-7082387BE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993" y="3315047"/>
            <a:ext cx="91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uk-UA" altLang="ru-RU" sz="1200" dirty="0">
                <a:latin typeface="+mn-lt"/>
              </a:rPr>
              <a:t>Фактична</a:t>
            </a:r>
          </a:p>
          <a:p>
            <a:pPr algn="r"/>
            <a:r>
              <a:rPr lang="uk-UA" altLang="ru-RU" sz="1200" dirty="0">
                <a:latin typeface="+mn-lt"/>
              </a:rPr>
              <a:t>вартість</a:t>
            </a:r>
          </a:p>
          <a:p>
            <a:pPr algn="r"/>
            <a:r>
              <a:rPr lang="uk-UA" altLang="ru-RU" sz="1200" dirty="0">
                <a:latin typeface="+mn-lt"/>
              </a:rPr>
              <a:t>енергії</a:t>
            </a:r>
            <a:endParaRPr lang="en-GB" altLang="ru-RU" sz="1200" dirty="0"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3C51DF-9520-AB44-A9DD-AAEF8C4D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86" y="2644636"/>
            <a:ext cx="1846082" cy="6771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200" dirty="0">
                <a:latin typeface="+mn-lt"/>
              </a:rPr>
              <a:t>Інвестиції ЕСКО</a:t>
            </a:r>
            <a:br>
              <a:rPr lang="en-GB" altLang="ru-RU" sz="1200" dirty="0">
                <a:latin typeface="+mn-lt"/>
              </a:rPr>
            </a:br>
            <a:r>
              <a:rPr lang="en-GB" altLang="ru-RU" sz="1200" dirty="0">
                <a:latin typeface="+mn-lt"/>
              </a:rPr>
              <a:t>(20-40% </a:t>
            </a:r>
            <a:r>
              <a:rPr lang="uk-UA" altLang="ru-RU" sz="1200" dirty="0">
                <a:latin typeface="+mn-lt"/>
              </a:rPr>
              <a:t>гарантованих</a:t>
            </a:r>
          </a:p>
          <a:p>
            <a:pPr algn="ctr"/>
            <a:r>
              <a:rPr lang="uk-UA" altLang="ru-RU" sz="1200" dirty="0">
                <a:latin typeface="+mn-lt"/>
              </a:rPr>
              <a:t>заощаджень</a:t>
            </a:r>
            <a:r>
              <a:rPr lang="en-GB" altLang="ru-RU" sz="1400" dirty="0">
                <a:latin typeface="+mn-lt"/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E5AC2E-AFAF-1E4C-B33B-25C1A598E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143" y="5445863"/>
            <a:ext cx="2085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200" dirty="0">
                <a:latin typeface="+mn-lt"/>
              </a:rPr>
              <a:t>Термін </a:t>
            </a:r>
            <a:r>
              <a:rPr lang="uk-UA" altLang="ru-RU" sz="1200" dirty="0" err="1">
                <a:latin typeface="+mn-lt"/>
              </a:rPr>
              <a:t>енергосервісного</a:t>
            </a:r>
            <a:endParaRPr lang="uk-UA" altLang="ru-RU" sz="1200" dirty="0">
              <a:latin typeface="+mn-lt"/>
            </a:endParaRPr>
          </a:p>
          <a:p>
            <a:pPr algn="ctr"/>
            <a:r>
              <a:rPr lang="uk-UA" altLang="ru-RU" sz="1200" dirty="0">
                <a:latin typeface="+mn-lt"/>
              </a:rPr>
              <a:t>контракту</a:t>
            </a:r>
            <a:br>
              <a:rPr lang="en-GB" altLang="ru-RU" sz="1200" dirty="0">
                <a:latin typeface="+mn-lt"/>
              </a:rPr>
            </a:br>
            <a:r>
              <a:rPr lang="en-GB" altLang="ru-RU" sz="1200" dirty="0">
                <a:latin typeface="+mn-lt"/>
              </a:rPr>
              <a:t>(5-15 </a:t>
            </a:r>
            <a:r>
              <a:rPr lang="uk-UA" altLang="ru-RU" sz="1200" dirty="0">
                <a:latin typeface="+mn-lt"/>
              </a:rPr>
              <a:t>років</a:t>
            </a:r>
            <a:r>
              <a:rPr lang="en-GB" altLang="ru-RU" sz="1200" dirty="0">
                <a:latin typeface="+mn-lt"/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75AF49-C575-974A-8B1A-CACAC13C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502" y="6167808"/>
            <a:ext cx="747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400"/>
              <a:t>час</a:t>
            </a:r>
            <a:endParaRPr lang="en-GB" altLang="ru-RU" sz="1400"/>
          </a:p>
        </p:txBody>
      </p:sp>
      <p:sp>
        <p:nvSpPr>
          <p:cNvPr id="14" name="Textfeld 12">
            <a:extLst>
              <a:ext uri="{FF2B5EF4-FFF2-40B4-BE49-F238E27FC236}">
                <a16:creationId xmlns:a16="http://schemas.microsoft.com/office/drawing/2014/main" id="{32B0974A-D045-3047-8677-3263DF450DD6}"/>
              </a:ext>
            </a:extLst>
          </p:cNvPr>
          <p:cNvSpPr txBox="1">
            <a:spLocks noChangeArrowheads="1"/>
          </p:cNvSpPr>
          <p:nvPr/>
        </p:nvSpPr>
        <p:spPr bwMode="auto">
          <a:xfrm rot="20843114">
            <a:off x="2435546" y="4059018"/>
            <a:ext cx="226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100" dirty="0">
                <a:solidFill>
                  <a:srgbClr val="FF0000"/>
                </a:solidFill>
                <a:latin typeface="+mn-lt"/>
              </a:rPr>
              <a:t>Вартість енергоресурсів</a:t>
            </a:r>
          </a:p>
          <a:p>
            <a:pPr algn="ctr"/>
            <a:r>
              <a:rPr lang="uk-UA" altLang="ru-RU" sz="1100" dirty="0">
                <a:solidFill>
                  <a:srgbClr val="FF0000"/>
                </a:solidFill>
                <a:latin typeface="+mn-lt"/>
              </a:rPr>
              <a:t>до впровадження</a:t>
            </a:r>
          </a:p>
          <a:p>
            <a:pPr algn="ctr"/>
            <a:r>
              <a:rPr lang="uk-UA" altLang="ru-RU" sz="1100" dirty="0">
                <a:solidFill>
                  <a:srgbClr val="FF0000"/>
                </a:solidFill>
                <a:latin typeface="+mn-lt"/>
              </a:rPr>
              <a:t>ЕЕ проекту</a:t>
            </a:r>
            <a:endParaRPr lang="en-GB" altLang="ru-RU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feld 13">
            <a:extLst>
              <a:ext uri="{FF2B5EF4-FFF2-40B4-BE49-F238E27FC236}">
                <a16:creationId xmlns:a16="http://schemas.microsoft.com/office/drawing/2014/main" id="{F621651B-F237-D043-9648-E115CB1287A6}"/>
              </a:ext>
            </a:extLst>
          </p:cNvPr>
          <p:cNvSpPr txBox="1">
            <a:spLocks noChangeArrowheads="1"/>
          </p:cNvSpPr>
          <p:nvPr/>
        </p:nvSpPr>
        <p:spPr bwMode="auto">
          <a:xfrm rot="21083088">
            <a:off x="5581742" y="4660792"/>
            <a:ext cx="1919115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100" dirty="0">
                <a:solidFill>
                  <a:srgbClr val="FF0000"/>
                </a:solidFill>
                <a:latin typeface="+mn-lt"/>
              </a:rPr>
              <a:t>Вартість енергоресурсів</a:t>
            </a:r>
          </a:p>
          <a:p>
            <a:pPr algn="ctr"/>
            <a:r>
              <a:rPr lang="uk-UA" altLang="ru-RU" sz="1100" dirty="0">
                <a:solidFill>
                  <a:srgbClr val="FF0000"/>
                </a:solidFill>
                <a:latin typeface="+mn-lt"/>
              </a:rPr>
              <a:t>після впровадження</a:t>
            </a:r>
          </a:p>
          <a:p>
            <a:pPr algn="ctr"/>
            <a:r>
              <a:rPr lang="uk-UA" altLang="ru-RU" sz="1100" dirty="0">
                <a:solidFill>
                  <a:srgbClr val="FF0000"/>
                </a:solidFill>
                <a:latin typeface="+mn-lt"/>
              </a:rPr>
              <a:t>ЕЕ проекту</a:t>
            </a:r>
            <a:endParaRPr lang="en-GB" altLang="ru-RU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CB2DCC6B-B224-494E-8583-B9E224CC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117" y="1314797"/>
            <a:ext cx="2351731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200" dirty="0">
                <a:solidFill>
                  <a:srgbClr val="00B050"/>
                </a:solidFill>
                <a:latin typeface="+mn-lt"/>
              </a:rPr>
              <a:t>Постійна економія</a:t>
            </a:r>
          </a:p>
          <a:p>
            <a:pPr algn="ctr"/>
            <a:r>
              <a:rPr lang="uk-UA" altLang="ru-RU" sz="1200" dirty="0">
                <a:solidFill>
                  <a:srgbClr val="00B050"/>
                </a:solidFill>
                <a:latin typeface="+mn-lt"/>
              </a:rPr>
              <a:t>енергоресурсів власником</a:t>
            </a:r>
          </a:p>
          <a:p>
            <a:pPr algn="ctr"/>
            <a:r>
              <a:rPr lang="uk-UA" altLang="ru-RU" sz="1200" dirty="0">
                <a:solidFill>
                  <a:srgbClr val="00B050"/>
                </a:solidFill>
                <a:latin typeface="+mn-lt"/>
              </a:rPr>
              <a:t>будівлі</a:t>
            </a:r>
            <a:br>
              <a:rPr lang="en-GB" altLang="ru-RU" sz="1200" dirty="0">
                <a:solidFill>
                  <a:srgbClr val="00B050"/>
                </a:solidFill>
                <a:latin typeface="+mn-lt"/>
              </a:rPr>
            </a:br>
            <a:r>
              <a:rPr lang="en-GB" altLang="ru-RU" sz="1200" dirty="0">
                <a:solidFill>
                  <a:srgbClr val="00B050"/>
                </a:solidFill>
                <a:latin typeface="+mn-lt"/>
              </a:rPr>
              <a:t>(20-40 %) </a:t>
            </a:r>
          </a:p>
        </p:txBody>
      </p:sp>
      <p:sp>
        <p:nvSpPr>
          <p:cNvPr id="17" name="Textfeld 17">
            <a:extLst>
              <a:ext uri="{FF2B5EF4-FFF2-40B4-BE49-F238E27FC236}">
                <a16:creationId xmlns:a16="http://schemas.microsoft.com/office/drawing/2014/main" id="{66639738-9A4E-0744-B68D-E23271289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160" y="1830833"/>
            <a:ext cx="189417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200" dirty="0">
                <a:latin typeface="+mn-lt"/>
              </a:rPr>
              <a:t>Завершення</a:t>
            </a:r>
          </a:p>
          <a:p>
            <a:pPr algn="ctr"/>
            <a:r>
              <a:rPr lang="uk-UA" altLang="ru-RU" sz="1200" dirty="0" err="1">
                <a:latin typeface="+mn-lt"/>
              </a:rPr>
              <a:t>енергосервісного</a:t>
            </a:r>
            <a:endParaRPr lang="uk-UA" altLang="ru-RU" sz="1200" dirty="0">
              <a:latin typeface="+mn-lt"/>
            </a:endParaRPr>
          </a:p>
          <a:p>
            <a:pPr algn="ctr"/>
            <a:r>
              <a:rPr lang="uk-UA" altLang="ru-RU" sz="1200" dirty="0">
                <a:latin typeface="+mn-lt"/>
              </a:rPr>
              <a:t>контракту</a:t>
            </a:r>
          </a:p>
          <a:p>
            <a:pPr algn="ctr"/>
            <a:r>
              <a:rPr lang="uk-UA" altLang="ru-RU" sz="1200" dirty="0">
                <a:latin typeface="+mn-lt"/>
              </a:rPr>
              <a:t>(інвестиції окупились)</a:t>
            </a:r>
            <a:endParaRPr lang="en-GB" altLang="ru-RU" sz="1200" dirty="0">
              <a:latin typeface="+mn-lt"/>
            </a:endParaRPr>
          </a:p>
        </p:txBody>
      </p:sp>
      <p:sp>
        <p:nvSpPr>
          <p:cNvPr id="18" name="Textfeld 11">
            <a:extLst>
              <a:ext uri="{FF2B5EF4-FFF2-40B4-BE49-F238E27FC236}">
                <a16:creationId xmlns:a16="http://schemas.microsoft.com/office/drawing/2014/main" id="{15887E6B-091B-FD46-8F97-A1B1EAF9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538" y="1314101"/>
            <a:ext cx="2302233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100" dirty="0">
                <a:latin typeface="+mn-lt"/>
              </a:rPr>
              <a:t>Економія енергоресурсів</a:t>
            </a:r>
          </a:p>
          <a:p>
            <a:pPr algn="ctr"/>
            <a:r>
              <a:rPr lang="uk-UA" altLang="ru-RU" sz="1100" dirty="0">
                <a:latin typeface="+mn-lt"/>
              </a:rPr>
              <a:t>спрямовується на погашення </a:t>
            </a:r>
          </a:p>
          <a:p>
            <a:pPr algn="ctr"/>
            <a:r>
              <a:rPr lang="uk-UA" altLang="ru-RU" sz="1100" dirty="0">
                <a:latin typeface="+mn-lt"/>
              </a:rPr>
              <a:t>інвестицій ЕСКО</a:t>
            </a:r>
            <a:endParaRPr lang="en-GB" altLang="ru-RU" sz="1100" dirty="0">
              <a:latin typeface="+mn-lt"/>
            </a:endParaRPr>
          </a:p>
        </p:txBody>
      </p:sp>
      <p:sp>
        <p:nvSpPr>
          <p:cNvPr id="19" name="Textfeld 22">
            <a:extLst>
              <a:ext uri="{FF2B5EF4-FFF2-40B4-BE49-F238E27FC236}">
                <a16:creationId xmlns:a16="http://schemas.microsoft.com/office/drawing/2014/main" id="{CC590707-C131-9D43-B321-0D1DC94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365" y="1314797"/>
            <a:ext cx="2967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1200" dirty="0">
                <a:latin typeface="+mn-lt"/>
              </a:rPr>
              <a:t>ЕСКО інвестує в покращення енергоефективності</a:t>
            </a:r>
          </a:p>
          <a:p>
            <a:pPr algn="ctr"/>
            <a:r>
              <a:rPr lang="uk-UA" altLang="ru-RU" sz="1200" dirty="0">
                <a:latin typeface="+mn-lt"/>
              </a:rPr>
              <a:t>будівель на основі бізнес-моделей </a:t>
            </a:r>
          </a:p>
          <a:p>
            <a:pPr algn="ctr"/>
            <a:r>
              <a:rPr lang="uk-UA" altLang="ru-RU" sz="1200" dirty="0" err="1">
                <a:latin typeface="+mn-lt"/>
              </a:rPr>
              <a:t>енергосервісу</a:t>
            </a:r>
            <a:endParaRPr lang="en-GB" altLang="ru-RU" sz="1200" dirty="0">
              <a:latin typeface="+mn-lt"/>
            </a:endParaRPr>
          </a:p>
        </p:txBody>
      </p:sp>
      <p:sp>
        <p:nvSpPr>
          <p:cNvPr id="20" name="Rechteck 1">
            <a:extLst>
              <a:ext uri="{FF2B5EF4-FFF2-40B4-BE49-F238E27FC236}">
                <a16:creationId xmlns:a16="http://schemas.microsoft.com/office/drawing/2014/main" id="{7EBE0266-4985-134C-8103-FDBB6D6384D7}"/>
              </a:ext>
            </a:extLst>
          </p:cNvPr>
          <p:cNvSpPr/>
          <p:nvPr/>
        </p:nvSpPr>
        <p:spPr>
          <a:xfrm>
            <a:off x="1055440" y="1268760"/>
            <a:ext cx="10497682" cy="535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413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40" y="900652"/>
            <a:ext cx="11233248" cy="54322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i="1" dirty="0">
                <a:solidFill>
                  <a:schemeClr val="tx1"/>
                </a:solidFill>
              </a:rPr>
              <a:t>Послідовність реалізації енергоефективного проекту із застосуванням ЕСКО механізму в житловому секторі (приклад ІТП):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1600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307" y="188640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ЕСКО механізм </a:t>
            </a:r>
            <a:r>
              <a:rPr lang="en-US" dirty="0"/>
              <a:t> </a:t>
            </a:r>
            <a:br>
              <a:rPr lang="en-US" dirty="0"/>
            </a:br>
            <a:endParaRPr lang="uk-UA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F0FECD2-35E5-C541-858E-ECA7E6078A09}"/>
              </a:ext>
            </a:extLst>
          </p:cNvPr>
          <p:cNvGrpSpPr/>
          <p:nvPr/>
        </p:nvGrpSpPr>
        <p:grpSpPr>
          <a:xfrm>
            <a:off x="87131" y="1399938"/>
            <a:ext cx="12017738" cy="4706196"/>
            <a:chOff x="-12280" y="1383508"/>
            <a:chExt cx="12017738" cy="4706196"/>
          </a:xfrm>
        </p:grpSpPr>
        <p:grpSp>
          <p:nvGrpSpPr>
            <p:cNvPr id="8" name="Group 66">
              <a:extLst>
                <a:ext uri="{FF2B5EF4-FFF2-40B4-BE49-F238E27FC236}">
                  <a16:creationId xmlns:a16="http://schemas.microsoft.com/office/drawing/2014/main" id="{C6D2F6D1-32C4-844C-B70F-5A7CE76FE89B}"/>
                </a:ext>
              </a:extLst>
            </p:cNvPr>
            <p:cNvGrpSpPr/>
            <p:nvPr/>
          </p:nvGrpSpPr>
          <p:grpSpPr>
            <a:xfrm>
              <a:off x="-12280" y="1383508"/>
              <a:ext cx="12017738" cy="4706196"/>
              <a:chOff x="-394435" y="-124984"/>
              <a:chExt cx="7057957" cy="3360993"/>
            </a:xfrm>
          </p:grpSpPr>
          <p:sp>
            <p:nvSpPr>
              <p:cNvPr id="9" name="Shape 61">
                <a:extLst>
                  <a:ext uri="{FF2B5EF4-FFF2-40B4-BE49-F238E27FC236}">
                    <a16:creationId xmlns:a16="http://schemas.microsoft.com/office/drawing/2014/main" id="{312094D2-EF10-0D4A-9473-19087FB788A9}"/>
                  </a:ext>
                </a:extLst>
              </p:cNvPr>
              <p:cNvSpPr/>
              <p:nvPr/>
            </p:nvSpPr>
            <p:spPr>
              <a:xfrm>
                <a:off x="-394434" y="-124984"/>
                <a:ext cx="2297481" cy="1646308"/>
              </a:xfrm>
              <a:prstGeom prst="rightArrow">
                <a:avLst>
                  <a:gd name="adj1" fmla="val 73042"/>
                  <a:gd name="adj2" fmla="val 46815"/>
                </a:avLst>
              </a:prstGeom>
              <a:solidFill>
                <a:srgbClr val="EAE0D7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 b="1">
                    <a:solidFill>
                      <a:srgbClr val="838281"/>
                    </a:solidFill>
                  </a:defRPr>
                </a:pPr>
                <a:r>
                  <a:rPr lang="uk-UA" sz="1600" dirty="0">
                    <a:solidFill>
                      <a:srgbClr val="C00000"/>
                    </a:solidFill>
                  </a:rPr>
                  <a:t>Крок</a:t>
                </a:r>
                <a:r>
                  <a:rPr sz="1600" dirty="0">
                    <a:solidFill>
                      <a:srgbClr val="C00000"/>
                    </a:solidFill>
                  </a:rPr>
                  <a:t> 1</a:t>
                </a:r>
                <a:endParaRPr lang="uk-UA" sz="1600" dirty="0">
                  <a:solidFill>
                    <a:srgbClr val="C00000"/>
                  </a:solidFill>
                </a:endParaRPr>
              </a:p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ОСББ на загальних зборах визначає ЕСКО компанію виконавцем послуги з централізованого опалення (рішення фіксується в протоколі), укладає відповідний договір</a:t>
                </a:r>
              </a:p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Договір укладається строком на кілька років. Строк має забезпечити повернення ЕСКО вкладених коштів. </a:t>
                </a:r>
              </a:p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endParaRPr sz="1200" dirty="0"/>
              </a:p>
            </p:txBody>
          </p:sp>
          <p:sp>
            <p:nvSpPr>
              <p:cNvPr id="10" name="Shape 62">
                <a:extLst>
                  <a:ext uri="{FF2B5EF4-FFF2-40B4-BE49-F238E27FC236}">
                    <a16:creationId xmlns:a16="http://schemas.microsoft.com/office/drawing/2014/main" id="{01E74886-FB42-D74B-8AAC-F21EB68DB361}"/>
                  </a:ext>
                </a:extLst>
              </p:cNvPr>
              <p:cNvSpPr/>
              <p:nvPr/>
            </p:nvSpPr>
            <p:spPr>
              <a:xfrm>
                <a:off x="1970944" y="-119857"/>
                <a:ext cx="2286344" cy="1646308"/>
              </a:xfrm>
              <a:prstGeom prst="rightArrow">
                <a:avLst>
                  <a:gd name="adj1" fmla="val 73042"/>
                  <a:gd name="adj2" fmla="val 46815"/>
                </a:avLst>
              </a:prstGeom>
              <a:solidFill>
                <a:srgbClr val="F3D96C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400"/>
                  </a:spcBef>
                  <a:defRPr b="1">
                    <a:solidFill>
                      <a:srgbClr val="838281"/>
                    </a:solidFill>
                  </a:defRPr>
                </a:pPr>
                <a:r>
                  <a:rPr lang="uk-UA" sz="1600" b="1" dirty="0">
                    <a:solidFill>
                      <a:srgbClr val="C00000"/>
                    </a:solidFill>
                  </a:rPr>
                  <a:t>Крок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 2</a:t>
                </a:r>
                <a:endParaRPr lang="uk-UA" sz="16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ЕСКО компанія укладає договір щодо купівлі теплової енергії з підприємством, що її виробляє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Кількість придбаної енергії визначається показами приладу обліку тепла.</a:t>
                </a:r>
                <a:endParaRPr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" name="Shape 63">
                <a:extLst>
                  <a:ext uri="{FF2B5EF4-FFF2-40B4-BE49-F238E27FC236}">
                    <a16:creationId xmlns:a16="http://schemas.microsoft.com/office/drawing/2014/main" id="{63A38FE5-5699-6F4C-916B-454C61E1858F}"/>
                  </a:ext>
                </a:extLst>
              </p:cNvPr>
              <p:cNvSpPr/>
              <p:nvPr/>
            </p:nvSpPr>
            <p:spPr>
              <a:xfrm>
                <a:off x="4374054" y="-98094"/>
                <a:ext cx="2289468" cy="1634226"/>
              </a:xfrm>
              <a:prstGeom prst="rightArrow">
                <a:avLst>
                  <a:gd name="adj1" fmla="val 73042"/>
                  <a:gd name="adj2" fmla="val 46815"/>
                </a:avLst>
              </a:prstGeom>
              <a:solidFill>
                <a:srgbClr val="E9A3A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400"/>
                  </a:spcBef>
                  <a:defRPr b="1">
                    <a:solidFill>
                      <a:srgbClr val="838281"/>
                    </a:solidFill>
                  </a:defRPr>
                </a:pPr>
                <a:r>
                  <a:rPr lang="uk-UA" sz="1600" b="1" dirty="0">
                    <a:solidFill>
                      <a:srgbClr val="C00000"/>
                    </a:solidFill>
                  </a:rPr>
                  <a:t>Крок</a:t>
                </a:r>
                <a:r>
                  <a:rPr sz="1600" b="1" dirty="0">
                    <a:solidFill>
                      <a:srgbClr val="C00000"/>
                    </a:solidFill>
                  </a:rPr>
                  <a:t> 3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Уповноважений орган (залежно від того, хто видав ЕСКО компанії ліцензію на послуги з централізованого теплопостачання) встановлює тариф ЕСКО</a:t>
                </a:r>
                <a:endParaRPr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" name="Shape 64">
                <a:extLst>
                  <a:ext uri="{FF2B5EF4-FFF2-40B4-BE49-F238E27FC236}">
                    <a16:creationId xmlns:a16="http://schemas.microsoft.com/office/drawing/2014/main" id="{A136CE77-C71C-5446-A7C2-F406A8C1FE03}"/>
                  </a:ext>
                </a:extLst>
              </p:cNvPr>
              <p:cNvSpPr/>
              <p:nvPr/>
            </p:nvSpPr>
            <p:spPr>
              <a:xfrm>
                <a:off x="-394435" y="1558076"/>
                <a:ext cx="2297482" cy="1646309"/>
              </a:xfrm>
              <a:prstGeom prst="rightArrow">
                <a:avLst>
                  <a:gd name="adj1" fmla="val 73042"/>
                  <a:gd name="adj2" fmla="val 46815"/>
                </a:avLst>
              </a:prstGeom>
              <a:solidFill>
                <a:srgbClr val="BCC9C7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400"/>
                  </a:spcBef>
                  <a:defRPr b="1">
                    <a:solidFill>
                      <a:srgbClr val="838281"/>
                    </a:solidFill>
                  </a:defRPr>
                </a:pPr>
                <a:r>
                  <a:rPr lang="uk-UA" sz="1600" b="1" dirty="0">
                    <a:solidFill>
                      <a:srgbClr val="C00000"/>
                    </a:solidFill>
                  </a:rPr>
                  <a:t>Крок</a:t>
                </a:r>
                <a:r>
                  <a:rPr sz="1600" b="1" dirty="0">
                    <a:solidFill>
                      <a:srgbClr val="C00000"/>
                    </a:solidFill>
                  </a:rPr>
                  <a:t> 4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ЕСКО компанія укладає договори на надання послуги з централізованого опалення зі споживачами в будинку.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Договори укладаються на підставі договору з ОСББ і встановленого тарифу та передбачають оплату послуг за нормами, виходячи з опалювальної площі</a:t>
                </a:r>
                <a:r>
                  <a:rPr lang="uk-UA" sz="1200" dirty="0">
                    <a:solidFill>
                      <a:srgbClr val="838281"/>
                    </a:solidFill>
                  </a:rPr>
                  <a:t>.</a:t>
                </a:r>
                <a:endParaRPr sz="1200" dirty="0">
                  <a:solidFill>
                    <a:srgbClr val="838281"/>
                  </a:solidFill>
                </a:endParaRPr>
              </a:p>
            </p:txBody>
          </p:sp>
          <p:sp>
            <p:nvSpPr>
              <p:cNvPr id="13" name="Shape 65">
                <a:extLst>
                  <a:ext uri="{FF2B5EF4-FFF2-40B4-BE49-F238E27FC236}">
                    <a16:creationId xmlns:a16="http://schemas.microsoft.com/office/drawing/2014/main" id="{96FD5A8D-5855-FF4B-AC34-8C90D72C58E0}"/>
                  </a:ext>
                </a:extLst>
              </p:cNvPr>
              <p:cNvSpPr/>
              <p:nvPr/>
            </p:nvSpPr>
            <p:spPr>
              <a:xfrm>
                <a:off x="1965374" y="1558076"/>
                <a:ext cx="2274144" cy="1677933"/>
              </a:xfrm>
              <a:prstGeom prst="rightArrow">
                <a:avLst>
                  <a:gd name="adj1" fmla="val 73042"/>
                  <a:gd name="adj2" fmla="val 46815"/>
                </a:avLst>
              </a:prstGeom>
              <a:solidFill>
                <a:srgbClr val="A8D0B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400"/>
                  </a:spcBef>
                  <a:defRPr b="1">
                    <a:solidFill>
                      <a:srgbClr val="838281"/>
                    </a:solidFill>
                  </a:defRPr>
                </a:pPr>
                <a:r>
                  <a:rPr lang="uk-UA" sz="1600" b="1" dirty="0">
                    <a:solidFill>
                      <a:srgbClr val="C00000"/>
                    </a:solidFill>
                  </a:rPr>
                  <a:t>Крок</a:t>
                </a:r>
                <a:r>
                  <a:rPr sz="1600" b="1" dirty="0">
                    <a:solidFill>
                      <a:srgbClr val="C00000"/>
                    </a:solidFill>
                  </a:rPr>
                  <a:t> 5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defRPr>
                    <a:solidFill>
                      <a:srgbClr val="838281"/>
                    </a:solidFill>
                  </a:defRPr>
                </a:pPr>
                <a:r>
                  <a:rPr lang="uk-UA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За відсутності власних фінансових ресурсів ЕСКО компанія бере кредит під заставу платежів від споживачів.</a:t>
                </a:r>
                <a:endParaRPr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4" name="Shape 65">
              <a:extLst>
                <a:ext uri="{FF2B5EF4-FFF2-40B4-BE49-F238E27FC236}">
                  <a16:creationId xmlns:a16="http://schemas.microsoft.com/office/drawing/2014/main" id="{5D249051-2E33-A54F-A441-2579CC968354}"/>
                </a:ext>
              </a:extLst>
            </p:cNvPr>
            <p:cNvSpPr/>
            <p:nvPr/>
          </p:nvSpPr>
          <p:spPr>
            <a:xfrm>
              <a:off x="8107131" y="3718055"/>
              <a:ext cx="3872235" cy="2349508"/>
            </a:xfrm>
            <a:prstGeom prst="rightArrow">
              <a:avLst>
                <a:gd name="adj1" fmla="val 73042"/>
                <a:gd name="adj2" fmla="val 4681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defRPr b="1">
                  <a:solidFill>
                    <a:srgbClr val="838281"/>
                  </a:solidFill>
                </a:defRPr>
              </a:pPr>
              <a:r>
                <a:rPr lang="uk-UA" sz="1600" b="1" dirty="0">
                  <a:solidFill>
                    <a:srgbClr val="C00000"/>
                  </a:solidFill>
                </a:rPr>
                <a:t>Крок</a:t>
              </a:r>
              <a:r>
                <a:rPr sz="1600" b="1" dirty="0">
                  <a:solidFill>
                    <a:srgbClr val="C00000"/>
                  </a:solidFill>
                </a:rPr>
                <a:t> </a:t>
              </a:r>
              <a:r>
                <a:rPr lang="uk-UA" sz="1600" b="1" dirty="0">
                  <a:solidFill>
                    <a:srgbClr val="C00000"/>
                  </a:solidFill>
                </a:rPr>
                <a:t>6</a:t>
              </a:r>
              <a:endParaRPr sz="1600" b="1" dirty="0">
                <a:solidFill>
                  <a:srgbClr val="C00000"/>
                </a:solidFill>
              </a:endParaRPr>
            </a:p>
            <a:p>
              <a:pPr>
                <a:lnSpc>
                  <a:spcPct val="80000"/>
                </a:lnSpc>
                <a:spcBef>
                  <a:spcPts val="400"/>
                </a:spcBef>
                <a:defRPr>
                  <a:solidFill>
                    <a:srgbClr val="838281"/>
                  </a:solidFill>
                </a:defRPr>
              </a:pPr>
              <a:r>
                <a:rPr lang="uk-UA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ЕСКО – компанія виконує зумовлені договором із ОСББ роботи та встановлює відповідне обладнання.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defRPr>
                  <a:solidFill>
                    <a:srgbClr val="838281"/>
                  </a:solidFill>
                </a:defRPr>
              </a:pPr>
              <a:r>
                <a:rPr lang="uk-UA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Після завершення строку дії договору ОСББ стає власником проведених поліпшень і встановленого обладнання.</a:t>
              </a:r>
              <a:endParaRPr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085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057" y="472953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ЕСКО механізм</a:t>
            </a:r>
            <a:br>
              <a:rPr lang="en-US" dirty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C72F54F-77A0-4340-840C-DECA2FB316B7}"/>
              </a:ext>
            </a:extLst>
          </p:cNvPr>
          <p:cNvSpPr txBox="1">
            <a:spLocks/>
          </p:cNvSpPr>
          <p:nvPr/>
        </p:nvSpPr>
        <p:spPr bwMode="auto">
          <a:xfrm>
            <a:off x="242573" y="1203576"/>
            <a:ext cx="11233248" cy="5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i="1" kern="0" dirty="0">
                <a:solidFill>
                  <a:schemeClr val="tx1"/>
                </a:solidFill>
              </a:rPr>
              <a:t>Послідовність реалізації енергоефективного проекту із застосуванням ЕСКО механізму в житловому секторі (приклад ІТП):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1600" b="1" i="1" kern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kern="0" dirty="0">
              <a:solidFill>
                <a:schemeClr val="tx1"/>
              </a:solidFill>
            </a:endParaRPr>
          </a:p>
          <a:p>
            <a:endParaRPr lang="uk-UA" b="1" i="1" kern="0" dirty="0">
              <a:solidFill>
                <a:schemeClr val="tx1"/>
              </a:solidFill>
            </a:endParaRPr>
          </a:p>
          <a:p>
            <a:endParaRPr lang="uk-UA" kern="0" dirty="0">
              <a:solidFill>
                <a:schemeClr val="tx1"/>
              </a:solidFill>
            </a:endParaRPr>
          </a:p>
          <a:p>
            <a:endParaRPr lang="uk-UA" kern="0" dirty="0">
              <a:solidFill>
                <a:schemeClr val="tx1"/>
              </a:solidFill>
            </a:endParaRPr>
          </a:p>
          <a:p>
            <a:endParaRPr lang="uk-UA" kern="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kern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chemeClr val="tx1"/>
              </a:solidFill>
            </a:endParaRPr>
          </a:p>
        </p:txBody>
      </p:sp>
      <p:grpSp>
        <p:nvGrpSpPr>
          <p:cNvPr id="17" name="Group 178">
            <a:extLst>
              <a:ext uri="{FF2B5EF4-FFF2-40B4-BE49-F238E27FC236}">
                <a16:creationId xmlns:a16="http://schemas.microsoft.com/office/drawing/2014/main" id="{F5CDDE3A-FEEE-1844-84DF-29834669B39B}"/>
              </a:ext>
            </a:extLst>
          </p:cNvPr>
          <p:cNvGrpSpPr/>
          <p:nvPr/>
        </p:nvGrpSpPr>
        <p:grpSpPr>
          <a:xfrm>
            <a:off x="2401842" y="1998474"/>
            <a:ext cx="6506377" cy="3092471"/>
            <a:chOff x="-465082" y="50033"/>
            <a:chExt cx="2179380" cy="2101128"/>
          </a:xfrm>
        </p:grpSpPr>
        <p:sp>
          <p:nvSpPr>
            <p:cNvPr id="20" name="Shape 154">
              <a:extLst>
                <a:ext uri="{FF2B5EF4-FFF2-40B4-BE49-F238E27FC236}">
                  <a16:creationId xmlns:a16="http://schemas.microsoft.com/office/drawing/2014/main" id="{20097F1E-EB4E-794B-814E-5A61C10A1E0B}"/>
                </a:ext>
              </a:extLst>
            </p:cNvPr>
            <p:cNvSpPr/>
            <p:nvPr/>
          </p:nvSpPr>
          <p:spPr>
            <a:xfrm>
              <a:off x="-465082" y="1955599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FDCE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Shape 155">
              <a:extLst>
                <a:ext uri="{FF2B5EF4-FFF2-40B4-BE49-F238E27FC236}">
                  <a16:creationId xmlns:a16="http://schemas.microsoft.com/office/drawing/2014/main" id="{92B478FF-FBE2-4A40-A866-3EA8CF020C9A}"/>
                </a:ext>
              </a:extLst>
            </p:cNvPr>
            <p:cNvSpPr/>
            <p:nvPr/>
          </p:nvSpPr>
          <p:spPr>
            <a:xfrm>
              <a:off x="403233" y="1955599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FFA3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Shape 156">
              <a:extLst>
                <a:ext uri="{FF2B5EF4-FFF2-40B4-BE49-F238E27FC236}">
                  <a16:creationId xmlns:a16="http://schemas.microsoft.com/office/drawing/2014/main" id="{0F0EFFCB-4E0C-8647-B550-EFBCC204638C}"/>
                </a:ext>
              </a:extLst>
            </p:cNvPr>
            <p:cNvSpPr/>
            <p:nvPr/>
          </p:nvSpPr>
          <p:spPr>
            <a:xfrm>
              <a:off x="1386651" y="1955599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50B7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Shape 157">
              <a:extLst>
                <a:ext uri="{FF2B5EF4-FFF2-40B4-BE49-F238E27FC236}">
                  <a16:creationId xmlns:a16="http://schemas.microsoft.com/office/drawing/2014/main" id="{7B29C2A6-D5C2-1A41-92B7-A573F4F02026}"/>
                </a:ext>
              </a:extLst>
            </p:cNvPr>
            <p:cNvSpPr/>
            <p:nvPr/>
          </p:nvSpPr>
          <p:spPr>
            <a:xfrm>
              <a:off x="-465082" y="1688899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FDCE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Shape 158">
              <a:extLst>
                <a:ext uri="{FF2B5EF4-FFF2-40B4-BE49-F238E27FC236}">
                  <a16:creationId xmlns:a16="http://schemas.microsoft.com/office/drawing/2014/main" id="{D2A514BB-7DAD-3947-BC8E-65B2FCA58E88}"/>
                </a:ext>
              </a:extLst>
            </p:cNvPr>
            <p:cNvSpPr/>
            <p:nvPr/>
          </p:nvSpPr>
          <p:spPr>
            <a:xfrm>
              <a:off x="403233" y="1688899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FFA3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Shape 159">
              <a:extLst>
                <a:ext uri="{FF2B5EF4-FFF2-40B4-BE49-F238E27FC236}">
                  <a16:creationId xmlns:a16="http://schemas.microsoft.com/office/drawing/2014/main" id="{725D91F7-6748-AF44-A3F1-3D97F11FF64A}"/>
                </a:ext>
              </a:extLst>
            </p:cNvPr>
            <p:cNvSpPr/>
            <p:nvPr/>
          </p:nvSpPr>
          <p:spPr>
            <a:xfrm>
              <a:off x="1386651" y="1688899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50B7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Shape 160">
              <a:extLst>
                <a:ext uri="{FF2B5EF4-FFF2-40B4-BE49-F238E27FC236}">
                  <a16:creationId xmlns:a16="http://schemas.microsoft.com/office/drawing/2014/main" id="{4E03DE26-C549-5942-9C27-241A9F306FF5}"/>
                </a:ext>
              </a:extLst>
            </p:cNvPr>
            <p:cNvSpPr/>
            <p:nvPr/>
          </p:nvSpPr>
          <p:spPr>
            <a:xfrm>
              <a:off x="-464757" y="1419055"/>
              <a:ext cx="326996" cy="195563"/>
            </a:xfrm>
            <a:prstGeom prst="roundRect">
              <a:avLst>
                <a:gd name="adj" fmla="val 50000"/>
              </a:avLst>
            </a:prstGeom>
            <a:solidFill>
              <a:srgbClr val="FDCE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Shape 161">
              <a:extLst>
                <a:ext uri="{FF2B5EF4-FFF2-40B4-BE49-F238E27FC236}">
                  <a16:creationId xmlns:a16="http://schemas.microsoft.com/office/drawing/2014/main" id="{2B8FA60C-9462-D84F-9D3F-73FCA934A29B}"/>
                </a:ext>
              </a:extLst>
            </p:cNvPr>
            <p:cNvSpPr/>
            <p:nvPr/>
          </p:nvSpPr>
          <p:spPr>
            <a:xfrm>
              <a:off x="403558" y="1419055"/>
              <a:ext cx="326996" cy="195563"/>
            </a:xfrm>
            <a:prstGeom prst="roundRect">
              <a:avLst>
                <a:gd name="adj" fmla="val 50000"/>
              </a:avLst>
            </a:prstGeom>
            <a:solidFill>
              <a:srgbClr val="FFA3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Shape 162">
              <a:extLst>
                <a:ext uri="{FF2B5EF4-FFF2-40B4-BE49-F238E27FC236}">
                  <a16:creationId xmlns:a16="http://schemas.microsoft.com/office/drawing/2014/main" id="{676B21A9-514D-DB4A-8DA2-90705728D737}"/>
                </a:ext>
              </a:extLst>
            </p:cNvPr>
            <p:cNvSpPr/>
            <p:nvPr/>
          </p:nvSpPr>
          <p:spPr>
            <a:xfrm>
              <a:off x="1386977" y="1419055"/>
              <a:ext cx="326995" cy="195563"/>
            </a:xfrm>
            <a:prstGeom prst="roundRect">
              <a:avLst>
                <a:gd name="adj" fmla="val 50000"/>
              </a:avLst>
            </a:prstGeom>
            <a:solidFill>
              <a:srgbClr val="50B7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Shape 163">
              <a:extLst>
                <a:ext uri="{FF2B5EF4-FFF2-40B4-BE49-F238E27FC236}">
                  <a16:creationId xmlns:a16="http://schemas.microsoft.com/office/drawing/2014/main" id="{241E02AC-CD11-134E-BAB4-B61ED776A06A}"/>
                </a:ext>
              </a:extLst>
            </p:cNvPr>
            <p:cNvSpPr/>
            <p:nvPr/>
          </p:nvSpPr>
          <p:spPr>
            <a:xfrm>
              <a:off x="-464757" y="1143474"/>
              <a:ext cx="326996" cy="195563"/>
            </a:xfrm>
            <a:prstGeom prst="roundRect">
              <a:avLst>
                <a:gd name="adj" fmla="val 50000"/>
              </a:avLst>
            </a:prstGeom>
            <a:solidFill>
              <a:srgbClr val="FDCE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0" name="Shape 164">
              <a:extLst>
                <a:ext uri="{FF2B5EF4-FFF2-40B4-BE49-F238E27FC236}">
                  <a16:creationId xmlns:a16="http://schemas.microsoft.com/office/drawing/2014/main" id="{F5C34710-9032-8746-9303-1EB98B0C3E2E}"/>
                </a:ext>
              </a:extLst>
            </p:cNvPr>
            <p:cNvSpPr/>
            <p:nvPr/>
          </p:nvSpPr>
          <p:spPr>
            <a:xfrm>
              <a:off x="403558" y="1143474"/>
              <a:ext cx="326996" cy="195563"/>
            </a:xfrm>
            <a:prstGeom prst="roundRect">
              <a:avLst>
                <a:gd name="adj" fmla="val 50000"/>
              </a:avLst>
            </a:prstGeom>
            <a:solidFill>
              <a:srgbClr val="FFA3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1" name="Shape 165">
              <a:extLst>
                <a:ext uri="{FF2B5EF4-FFF2-40B4-BE49-F238E27FC236}">
                  <a16:creationId xmlns:a16="http://schemas.microsoft.com/office/drawing/2014/main" id="{FD332959-8FAC-6C4E-984B-56A21B56D481}"/>
                </a:ext>
              </a:extLst>
            </p:cNvPr>
            <p:cNvSpPr/>
            <p:nvPr/>
          </p:nvSpPr>
          <p:spPr>
            <a:xfrm>
              <a:off x="1386977" y="1143474"/>
              <a:ext cx="326995" cy="195563"/>
            </a:xfrm>
            <a:prstGeom prst="roundRect">
              <a:avLst>
                <a:gd name="adj" fmla="val 50000"/>
              </a:avLst>
            </a:prstGeom>
            <a:solidFill>
              <a:srgbClr val="50B7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2" name="Shape 166">
              <a:extLst>
                <a:ext uri="{FF2B5EF4-FFF2-40B4-BE49-F238E27FC236}">
                  <a16:creationId xmlns:a16="http://schemas.microsoft.com/office/drawing/2014/main" id="{F3DAC2E4-EBA3-CC47-88C2-ABBB3C330EB4}"/>
                </a:ext>
              </a:extLst>
            </p:cNvPr>
            <p:cNvSpPr/>
            <p:nvPr/>
          </p:nvSpPr>
          <p:spPr>
            <a:xfrm>
              <a:off x="-464431" y="876774"/>
              <a:ext cx="326996" cy="195563"/>
            </a:xfrm>
            <a:prstGeom prst="roundRect">
              <a:avLst>
                <a:gd name="adj" fmla="val 50000"/>
              </a:avLst>
            </a:prstGeom>
            <a:solidFill>
              <a:srgbClr val="FDCE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Shape 167">
              <a:extLst>
                <a:ext uri="{FF2B5EF4-FFF2-40B4-BE49-F238E27FC236}">
                  <a16:creationId xmlns:a16="http://schemas.microsoft.com/office/drawing/2014/main" id="{E33D6238-09C5-844E-8F40-52A187B4FE84}"/>
                </a:ext>
              </a:extLst>
            </p:cNvPr>
            <p:cNvSpPr/>
            <p:nvPr/>
          </p:nvSpPr>
          <p:spPr>
            <a:xfrm>
              <a:off x="403884" y="876774"/>
              <a:ext cx="326996" cy="195563"/>
            </a:xfrm>
            <a:prstGeom prst="roundRect">
              <a:avLst>
                <a:gd name="adj" fmla="val 50000"/>
              </a:avLst>
            </a:prstGeom>
            <a:solidFill>
              <a:srgbClr val="FFA3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Shape 168">
              <a:extLst>
                <a:ext uri="{FF2B5EF4-FFF2-40B4-BE49-F238E27FC236}">
                  <a16:creationId xmlns:a16="http://schemas.microsoft.com/office/drawing/2014/main" id="{BC6EAA2D-02F8-D148-B6B1-BA6B1FA5D236}"/>
                </a:ext>
              </a:extLst>
            </p:cNvPr>
            <p:cNvSpPr/>
            <p:nvPr/>
          </p:nvSpPr>
          <p:spPr>
            <a:xfrm>
              <a:off x="1387303" y="876774"/>
              <a:ext cx="326995" cy="195563"/>
            </a:xfrm>
            <a:prstGeom prst="roundRect">
              <a:avLst>
                <a:gd name="adj" fmla="val 50000"/>
              </a:avLst>
            </a:prstGeom>
            <a:solidFill>
              <a:srgbClr val="50B7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5" name="Shape 169">
              <a:extLst>
                <a:ext uri="{FF2B5EF4-FFF2-40B4-BE49-F238E27FC236}">
                  <a16:creationId xmlns:a16="http://schemas.microsoft.com/office/drawing/2014/main" id="{C094966A-F487-F549-8348-6E8AE4288C41}"/>
                </a:ext>
              </a:extLst>
            </p:cNvPr>
            <p:cNvSpPr/>
            <p:nvPr/>
          </p:nvSpPr>
          <p:spPr>
            <a:xfrm>
              <a:off x="-464431" y="601194"/>
              <a:ext cx="326996" cy="195562"/>
            </a:xfrm>
            <a:prstGeom prst="roundRect">
              <a:avLst>
                <a:gd name="adj" fmla="val 50000"/>
              </a:avLst>
            </a:prstGeom>
            <a:solidFill>
              <a:srgbClr val="FECF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6" name="Shape 170">
              <a:extLst>
                <a:ext uri="{FF2B5EF4-FFF2-40B4-BE49-F238E27FC236}">
                  <a16:creationId xmlns:a16="http://schemas.microsoft.com/office/drawing/2014/main" id="{89E97521-EAEB-7842-B150-85C074434596}"/>
                </a:ext>
              </a:extLst>
            </p:cNvPr>
            <p:cNvSpPr/>
            <p:nvPr/>
          </p:nvSpPr>
          <p:spPr>
            <a:xfrm>
              <a:off x="403884" y="601194"/>
              <a:ext cx="326996" cy="195562"/>
            </a:xfrm>
            <a:prstGeom prst="roundRect">
              <a:avLst>
                <a:gd name="adj" fmla="val 50000"/>
              </a:avLst>
            </a:prstGeom>
            <a:pattFill prst="sm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7" name="Shape 171">
              <a:extLst>
                <a:ext uri="{FF2B5EF4-FFF2-40B4-BE49-F238E27FC236}">
                  <a16:creationId xmlns:a16="http://schemas.microsoft.com/office/drawing/2014/main" id="{CFC6033D-75B9-2A4D-B9DB-CFEDEE0F255D}"/>
                </a:ext>
              </a:extLst>
            </p:cNvPr>
            <p:cNvSpPr/>
            <p:nvPr/>
          </p:nvSpPr>
          <p:spPr>
            <a:xfrm>
              <a:off x="1387303" y="601194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DEDF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38" name="Shape 172">
              <a:extLst>
                <a:ext uri="{FF2B5EF4-FFF2-40B4-BE49-F238E27FC236}">
                  <a16:creationId xmlns:a16="http://schemas.microsoft.com/office/drawing/2014/main" id="{104CC73A-7F7B-3B4B-A971-0A620438B651}"/>
                </a:ext>
              </a:extLst>
            </p:cNvPr>
            <p:cNvSpPr/>
            <p:nvPr/>
          </p:nvSpPr>
          <p:spPr>
            <a:xfrm>
              <a:off x="-464757" y="325613"/>
              <a:ext cx="326996" cy="195562"/>
            </a:xfrm>
            <a:prstGeom prst="roundRect">
              <a:avLst>
                <a:gd name="adj" fmla="val 50000"/>
              </a:avLst>
            </a:prstGeom>
            <a:solidFill>
              <a:srgbClr val="FECF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39" name="Shape 173">
              <a:extLst>
                <a:ext uri="{FF2B5EF4-FFF2-40B4-BE49-F238E27FC236}">
                  <a16:creationId xmlns:a16="http://schemas.microsoft.com/office/drawing/2014/main" id="{F70C8C3D-669B-8C46-A53C-DD6E3965213D}"/>
                </a:ext>
              </a:extLst>
            </p:cNvPr>
            <p:cNvSpPr/>
            <p:nvPr/>
          </p:nvSpPr>
          <p:spPr>
            <a:xfrm>
              <a:off x="403558" y="325613"/>
              <a:ext cx="326996" cy="195562"/>
            </a:xfrm>
            <a:prstGeom prst="roundRect">
              <a:avLst>
                <a:gd name="adj" fmla="val 50000"/>
              </a:avLst>
            </a:prstGeom>
            <a:pattFill prst="smGrid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0" name="Shape 174">
              <a:extLst>
                <a:ext uri="{FF2B5EF4-FFF2-40B4-BE49-F238E27FC236}">
                  <a16:creationId xmlns:a16="http://schemas.microsoft.com/office/drawing/2014/main" id="{7ADD0596-8655-0542-B675-B23AB66B65C0}"/>
                </a:ext>
              </a:extLst>
            </p:cNvPr>
            <p:cNvSpPr/>
            <p:nvPr/>
          </p:nvSpPr>
          <p:spPr>
            <a:xfrm>
              <a:off x="1386977" y="325613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DEDF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41" name="Shape 175">
              <a:extLst>
                <a:ext uri="{FF2B5EF4-FFF2-40B4-BE49-F238E27FC236}">
                  <a16:creationId xmlns:a16="http://schemas.microsoft.com/office/drawing/2014/main" id="{06F588FB-501C-A84A-B09B-6F54D00B34CC}"/>
                </a:ext>
              </a:extLst>
            </p:cNvPr>
            <p:cNvSpPr/>
            <p:nvPr/>
          </p:nvSpPr>
          <p:spPr>
            <a:xfrm>
              <a:off x="-464757" y="50033"/>
              <a:ext cx="326996" cy="195562"/>
            </a:xfrm>
            <a:prstGeom prst="roundRect">
              <a:avLst>
                <a:gd name="adj" fmla="val 50000"/>
              </a:avLst>
            </a:prstGeom>
            <a:solidFill>
              <a:srgbClr val="FECF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42" name="Shape 176">
              <a:extLst>
                <a:ext uri="{FF2B5EF4-FFF2-40B4-BE49-F238E27FC236}">
                  <a16:creationId xmlns:a16="http://schemas.microsoft.com/office/drawing/2014/main" id="{848073AF-061F-6442-BDFC-32C328C10AFE}"/>
                </a:ext>
              </a:extLst>
            </p:cNvPr>
            <p:cNvSpPr/>
            <p:nvPr/>
          </p:nvSpPr>
          <p:spPr>
            <a:xfrm>
              <a:off x="403558" y="50033"/>
              <a:ext cx="326996" cy="19556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3" name="Shape 177">
              <a:extLst>
                <a:ext uri="{FF2B5EF4-FFF2-40B4-BE49-F238E27FC236}">
                  <a16:creationId xmlns:a16="http://schemas.microsoft.com/office/drawing/2014/main" id="{47FAECCA-3CC8-EA48-A7A1-BCC14E867866}"/>
                </a:ext>
              </a:extLst>
            </p:cNvPr>
            <p:cNvSpPr/>
            <p:nvPr/>
          </p:nvSpPr>
          <p:spPr>
            <a:xfrm>
              <a:off x="1386977" y="50033"/>
              <a:ext cx="326995" cy="195562"/>
            </a:xfrm>
            <a:prstGeom prst="roundRect">
              <a:avLst>
                <a:gd name="adj" fmla="val 50000"/>
              </a:avLst>
            </a:prstGeom>
            <a:solidFill>
              <a:srgbClr val="DEDF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7F27715-7889-954F-A24A-20C4A338916A}"/>
              </a:ext>
            </a:extLst>
          </p:cNvPr>
          <p:cNvSpPr txBox="1"/>
          <p:nvPr/>
        </p:nvSpPr>
        <p:spPr>
          <a:xfrm>
            <a:off x="904303" y="1918756"/>
            <a:ext cx="17755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1649 </a:t>
            </a:r>
            <a:r>
              <a:rPr lang="ru-RU" dirty="0" err="1"/>
              <a:t>грн</a:t>
            </a:r>
            <a:endParaRPr lang="ru-RU" dirty="0"/>
          </a:p>
          <a:p>
            <a:endParaRPr lang="ru-RU" sz="1000" dirty="0"/>
          </a:p>
          <a:p>
            <a:r>
              <a:rPr lang="ru-RU" sz="1400" i="1" dirty="0"/>
              <a:t>Сума </a:t>
            </a:r>
            <a:r>
              <a:rPr lang="ru-RU" sz="1400" i="1" dirty="0" err="1"/>
              <a:t>платежів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за </a:t>
            </a:r>
            <a:r>
              <a:rPr lang="ru-RU" sz="1400" i="1" dirty="0" err="1"/>
              <a:t>місяць</a:t>
            </a:r>
            <a:endParaRPr lang="ru-RU" sz="1400" i="1" dirty="0"/>
          </a:p>
          <a:p>
            <a:endParaRPr lang="ru-RU" dirty="0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0BE0479-713D-E14B-9A30-0AAAE2484963}"/>
              </a:ext>
            </a:extLst>
          </p:cNvPr>
          <p:cNvCxnSpPr>
            <a:cxnSpLocks/>
          </p:cNvCxnSpPr>
          <p:nvPr/>
        </p:nvCxnSpPr>
        <p:spPr bwMode="auto">
          <a:xfrm>
            <a:off x="2401842" y="1998474"/>
            <a:ext cx="65044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Закрывающая фигурная скобка 47">
            <a:extLst>
              <a:ext uri="{FF2B5EF4-FFF2-40B4-BE49-F238E27FC236}">
                <a16:creationId xmlns:a16="http://schemas.microsoft.com/office/drawing/2014/main" id="{C1C567FC-459D-C845-BE20-87EB84A21558}"/>
              </a:ext>
            </a:extLst>
          </p:cNvPr>
          <p:cNvSpPr/>
          <p:nvPr/>
        </p:nvSpPr>
        <p:spPr bwMode="auto">
          <a:xfrm>
            <a:off x="8906272" y="2026945"/>
            <a:ext cx="409309" cy="1188339"/>
          </a:xfrm>
          <a:prstGeom prst="rightBrac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5665A20-4F00-394D-A8E7-E9ACBA0CA481}"/>
              </a:ext>
            </a:extLst>
          </p:cNvPr>
          <p:cNvCxnSpPr>
            <a:cxnSpLocks/>
          </p:cNvCxnSpPr>
          <p:nvPr/>
        </p:nvCxnSpPr>
        <p:spPr bwMode="auto">
          <a:xfrm>
            <a:off x="2469313" y="2416063"/>
            <a:ext cx="65044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176BB99-58A3-3346-8F23-86C693289676}"/>
              </a:ext>
            </a:extLst>
          </p:cNvPr>
          <p:cNvCxnSpPr>
            <a:cxnSpLocks/>
          </p:cNvCxnSpPr>
          <p:nvPr/>
        </p:nvCxnSpPr>
        <p:spPr bwMode="auto">
          <a:xfrm>
            <a:off x="2401842" y="3215284"/>
            <a:ext cx="65044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07D23CA-6F59-9344-8B57-1D68F45E0A1B}"/>
              </a:ext>
            </a:extLst>
          </p:cNvPr>
          <p:cNvSpPr txBox="1"/>
          <p:nvPr/>
        </p:nvSpPr>
        <p:spPr>
          <a:xfrm>
            <a:off x="9401445" y="2039562"/>
            <a:ext cx="21182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Економія порівняно із витратами до впровадження ЕСКО - договору</a:t>
            </a:r>
            <a:endParaRPr lang="uk-UA" sz="1600" i="1" dirty="0"/>
          </a:p>
          <a:p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D5DB9B-8C2F-9641-BD44-590C71815E43}"/>
              </a:ext>
            </a:extLst>
          </p:cNvPr>
          <p:cNvSpPr txBox="1"/>
          <p:nvPr/>
        </p:nvSpPr>
        <p:spPr>
          <a:xfrm>
            <a:off x="4868812" y="1941361"/>
            <a:ext cx="25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Економія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165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грн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C0469D-80B1-7045-8215-6AA49DEB8F96}"/>
              </a:ext>
            </a:extLst>
          </p:cNvPr>
          <p:cNvSpPr txBox="1"/>
          <p:nvPr/>
        </p:nvSpPr>
        <p:spPr>
          <a:xfrm>
            <a:off x="3930042" y="2354589"/>
            <a:ext cx="1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Повернення інвестицій інвестору</a:t>
            </a:r>
            <a:endParaRPr lang="uk-UA" sz="1400" i="1" dirty="0"/>
          </a:p>
          <a:p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F7474F-F169-924A-8FC3-3E7EFA3C166A}"/>
              </a:ext>
            </a:extLst>
          </p:cNvPr>
          <p:cNvSpPr txBox="1"/>
          <p:nvPr/>
        </p:nvSpPr>
        <p:spPr>
          <a:xfrm>
            <a:off x="5982726" y="2380638"/>
            <a:ext cx="2027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659 </a:t>
            </a:r>
            <a:r>
              <a:rPr lang="ru-RU" dirty="0" err="1"/>
              <a:t>грн</a:t>
            </a:r>
            <a:endParaRPr lang="ru-RU" sz="1000" dirty="0"/>
          </a:p>
          <a:p>
            <a:r>
              <a:rPr lang="ru-RU" sz="1400" i="1" dirty="0"/>
              <a:t>Сума </a:t>
            </a:r>
            <a:r>
              <a:rPr lang="ru-RU" sz="1400" i="1" dirty="0" err="1"/>
              <a:t>платежів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за ЕСКО - договором</a:t>
            </a:r>
          </a:p>
          <a:p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82BE0A-00CF-1943-BB5F-5B1F015775A7}"/>
              </a:ext>
            </a:extLst>
          </p:cNvPr>
          <p:cNvSpPr txBox="1"/>
          <p:nvPr/>
        </p:nvSpPr>
        <p:spPr>
          <a:xfrm>
            <a:off x="5970351" y="3288028"/>
            <a:ext cx="2027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A384"/>
                </a:solidFill>
              </a:rPr>
              <a:t>825 </a:t>
            </a:r>
            <a:r>
              <a:rPr lang="ru-RU" b="1" dirty="0" err="1">
                <a:solidFill>
                  <a:srgbClr val="FFA384"/>
                </a:solidFill>
              </a:rPr>
              <a:t>грн</a:t>
            </a:r>
            <a:endParaRPr lang="ru-RU" sz="1000" b="1" dirty="0">
              <a:solidFill>
                <a:srgbClr val="FFA384"/>
              </a:solidFill>
            </a:endParaRPr>
          </a:p>
          <a:p>
            <a:r>
              <a:rPr lang="ru-RU" sz="1400" i="1" dirty="0"/>
              <a:t>Сума </a:t>
            </a:r>
            <a:r>
              <a:rPr lang="ru-RU" sz="1400" i="1" dirty="0" err="1"/>
              <a:t>платежів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за </a:t>
            </a:r>
            <a:r>
              <a:rPr lang="ru-RU" sz="1400" i="1" dirty="0" err="1"/>
              <a:t>місяць</a:t>
            </a:r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7700EF-0E24-5A42-A244-8D8E32AF7568}"/>
              </a:ext>
            </a:extLst>
          </p:cNvPr>
          <p:cNvSpPr txBox="1"/>
          <p:nvPr/>
        </p:nvSpPr>
        <p:spPr>
          <a:xfrm>
            <a:off x="9448648" y="3288027"/>
            <a:ext cx="2027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A384"/>
                </a:solidFill>
              </a:rPr>
              <a:t>825 </a:t>
            </a:r>
            <a:r>
              <a:rPr lang="ru-RU" b="1" dirty="0" err="1">
                <a:solidFill>
                  <a:srgbClr val="FFA384"/>
                </a:solidFill>
              </a:rPr>
              <a:t>грн</a:t>
            </a:r>
            <a:endParaRPr lang="ru-RU" sz="1000" b="1" dirty="0">
              <a:solidFill>
                <a:srgbClr val="FFA384"/>
              </a:solidFill>
            </a:endParaRPr>
          </a:p>
          <a:p>
            <a:r>
              <a:rPr lang="ru-RU" sz="1400" i="1" dirty="0"/>
              <a:t>Сума </a:t>
            </a:r>
            <a:r>
              <a:rPr lang="ru-RU" sz="1400" i="1" dirty="0" err="1"/>
              <a:t>платежів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за </a:t>
            </a:r>
            <a:r>
              <a:rPr lang="ru-RU" sz="1400" i="1" dirty="0" err="1"/>
              <a:t>місяць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7D5905-0D88-6045-8A14-37CCA95FA1F0}"/>
              </a:ext>
            </a:extLst>
          </p:cNvPr>
          <p:cNvSpPr txBox="1"/>
          <p:nvPr/>
        </p:nvSpPr>
        <p:spPr>
          <a:xfrm>
            <a:off x="2041181" y="3607816"/>
            <a:ext cx="177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Плата за опалення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9E6FE2-0515-E144-A8D8-0C8B203351C1}"/>
              </a:ext>
            </a:extLst>
          </p:cNvPr>
          <p:cNvSpPr txBox="1"/>
          <p:nvPr/>
        </p:nvSpPr>
        <p:spPr>
          <a:xfrm>
            <a:off x="4596776" y="3595643"/>
            <a:ext cx="177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Плата за опалення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71021C-7A3B-E147-A1EE-C9D77F31D982}"/>
              </a:ext>
            </a:extLst>
          </p:cNvPr>
          <p:cNvSpPr txBox="1"/>
          <p:nvPr/>
        </p:nvSpPr>
        <p:spPr>
          <a:xfrm>
            <a:off x="7530369" y="3567184"/>
            <a:ext cx="177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Плата за опалення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B19AF0-0A0B-0642-9139-E99E19C191CA}"/>
              </a:ext>
            </a:extLst>
          </p:cNvPr>
          <p:cNvSpPr txBox="1"/>
          <p:nvPr/>
        </p:nvSpPr>
        <p:spPr>
          <a:xfrm>
            <a:off x="1799016" y="5181449"/>
            <a:ext cx="22721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ДО</a:t>
            </a:r>
          </a:p>
          <a:p>
            <a:pPr algn="ctr"/>
            <a:r>
              <a:rPr lang="uk-UA" sz="1400" dirty="0"/>
              <a:t>підписання</a:t>
            </a:r>
          </a:p>
          <a:p>
            <a:pPr algn="ctr"/>
            <a:r>
              <a:rPr lang="uk-UA" sz="1400" dirty="0"/>
              <a:t>ЕСКО-договору</a:t>
            </a:r>
          </a:p>
          <a:p>
            <a:endParaRPr lang="ru-RU" sz="1000" dirty="0"/>
          </a:p>
          <a:p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A2AB07-0AB6-A44C-90B3-B02EC47FF31D}"/>
              </a:ext>
            </a:extLst>
          </p:cNvPr>
          <p:cNvSpPr txBox="1"/>
          <p:nvPr/>
        </p:nvSpPr>
        <p:spPr>
          <a:xfrm>
            <a:off x="4351370" y="5213133"/>
            <a:ext cx="227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ПІД ЧАС ДІЇ</a:t>
            </a:r>
          </a:p>
          <a:p>
            <a:pPr algn="ctr"/>
            <a:r>
              <a:rPr lang="uk-UA" sz="1400" dirty="0"/>
              <a:t>ЕСКО-договору</a:t>
            </a:r>
          </a:p>
          <a:p>
            <a:endParaRPr lang="ru-RU" sz="1000" dirty="0"/>
          </a:p>
          <a:p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31E5D7-E5B7-1D4F-9918-5E69DEE58152}"/>
              </a:ext>
            </a:extLst>
          </p:cNvPr>
          <p:cNvSpPr txBox="1"/>
          <p:nvPr/>
        </p:nvSpPr>
        <p:spPr>
          <a:xfrm>
            <a:off x="7282090" y="5181449"/>
            <a:ext cx="22721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ПІСЛЯ</a:t>
            </a:r>
          </a:p>
          <a:p>
            <a:pPr algn="ctr"/>
            <a:r>
              <a:rPr lang="uk-UA" sz="1400" dirty="0"/>
              <a:t>підписання</a:t>
            </a:r>
          </a:p>
          <a:p>
            <a:pPr algn="ctr"/>
            <a:r>
              <a:rPr lang="uk-UA" sz="1400" dirty="0"/>
              <a:t>ЕСКО-договору</a:t>
            </a:r>
          </a:p>
          <a:p>
            <a:endParaRPr lang="ru-RU" sz="1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2487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776" y="980728"/>
            <a:ext cx="11089232" cy="489654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Для впровадження проектів з енергоефективності місцеві органи влади можуть виділяти додаткові кошти з власних бюджетів. На сьогодні цьому сприяє зростання доходної частини місцевих бюджетів внаслідок фінансової децентралізації.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Відповідний позитивний вплив на зростання доходів місцевих бюджетів надало також об’єднання територіальних громад та їх перехід на прямі міжбюджетні відносини з державним бюджетом.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Фінансування ЕЕ заходів відбувається через затверджені цільові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міські Програми.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b="1" i="1" u="sng" dirty="0">
                <a:solidFill>
                  <a:schemeClr val="tx1"/>
                </a:solidFill>
              </a:rPr>
              <a:t>Приклади програм: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b="1" i="1" u="sng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</a:rPr>
              <a:t>Київ:</a:t>
            </a:r>
            <a:r>
              <a:rPr lang="uk-UA" dirty="0">
                <a:solidFill>
                  <a:schemeClr val="tx1"/>
                </a:solidFill>
              </a:rPr>
              <a:t> Програма </a:t>
            </a:r>
            <a:r>
              <a:rPr lang="uk-UA" dirty="0" err="1">
                <a:solidFill>
                  <a:schemeClr val="tx1"/>
                </a:solidFill>
              </a:rPr>
              <a:t>співфінансування</a:t>
            </a:r>
            <a:r>
              <a:rPr lang="uk-UA" dirty="0">
                <a:solidFill>
                  <a:schemeClr val="tx1"/>
                </a:solidFill>
              </a:rPr>
              <a:t> 70/30 - Механізми </a:t>
            </a:r>
            <a:r>
              <a:rPr lang="uk-UA" dirty="0" err="1">
                <a:solidFill>
                  <a:schemeClr val="tx1"/>
                </a:solidFill>
              </a:rPr>
              <a:t>співфінансування</a:t>
            </a:r>
            <a:r>
              <a:rPr lang="uk-UA" dirty="0">
                <a:solidFill>
                  <a:schemeClr val="tx1"/>
                </a:solidFill>
              </a:rPr>
              <a:t> капітальних ремонтних робіт спільного майна у багатоквартирних будинках міста Києва</a:t>
            </a:r>
            <a:r>
              <a:rPr lang="uk-UA" dirty="0"/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</a:rPr>
              <a:t>Харків: </a:t>
            </a:r>
            <a:r>
              <a:rPr lang="uk-UA" dirty="0">
                <a:solidFill>
                  <a:schemeClr val="tx1"/>
                </a:solidFill>
              </a:rPr>
              <a:t>Програма часткового відшкодування суми кредитів, отриманих об’єднаннями співвласників багатоквартирних будинків, житловими та житлово- будівельними кооперативами м. Харкова на впровадження енергозберігаючих заходів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На сьогодні цільові програм відшкодування прийняті в</a:t>
            </a:r>
            <a:r>
              <a:rPr lang="uk-UA" b="1" dirty="0">
                <a:solidFill>
                  <a:srgbClr val="C00000"/>
                </a:solidFill>
              </a:rPr>
              <a:t> 37 </a:t>
            </a:r>
            <a:r>
              <a:rPr lang="uk-UA" dirty="0">
                <a:solidFill>
                  <a:schemeClr val="tx1"/>
                </a:solidFill>
              </a:rPr>
              <a:t>містах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</a:rPr>
              <a:t>Міські цільові програми енергоефективності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b="1" i="1" u="sng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Фінансування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місцевих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бюджетів</a:t>
            </a:r>
            <a:br>
              <a:rPr lang="ru-RU" dirty="0"/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635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Фінансування з місцевих бюджетів</a:t>
            </a:r>
            <a:br>
              <a:rPr lang="ru-RU" dirty="0"/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кутник 16">
            <a:extLst>
              <a:ext uri="{FF2B5EF4-FFF2-40B4-BE49-F238E27FC236}">
                <a16:creationId xmlns:a16="http://schemas.microsoft.com/office/drawing/2014/main" id="{FED2EB16-B0B3-6941-9236-1BA3F5A639D3}"/>
              </a:ext>
            </a:extLst>
          </p:cNvPr>
          <p:cNvSpPr/>
          <p:nvPr/>
        </p:nvSpPr>
        <p:spPr>
          <a:xfrm>
            <a:off x="263352" y="1051183"/>
            <a:ext cx="11665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Приклад залучення декількох джерел фінансування ОСББ «Мотор»:</a:t>
            </a:r>
          </a:p>
          <a:p>
            <a:r>
              <a:rPr lang="uk-UA" sz="1600" b="1" i="1" dirty="0"/>
              <a:t>Заміна вікон та облаштування укосів та теплоізоляція покрівлі (власні кошти, «теплі кредити»)</a:t>
            </a:r>
          </a:p>
          <a:p>
            <a:endParaRPr lang="uk-UA" sz="1600" b="1" i="1" dirty="0"/>
          </a:p>
        </p:txBody>
      </p:sp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85396FC5-4305-F24B-836C-2C92E60C9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5541978"/>
            <a:ext cx="11161240" cy="70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uk-UA" altLang="uk-UA" dirty="0">
                <a:solidFill>
                  <a:srgbClr val="1F497D"/>
                </a:solidFill>
                <a:latin typeface="Arial" panose="020B0604020202020204" pitchFamily="34" charset="0"/>
              </a:rPr>
              <a:t>Кредит 175 000,00 грн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uk-UA" altLang="uk-UA" dirty="0">
                <a:solidFill>
                  <a:srgbClr val="1F497D"/>
                </a:solidFill>
                <a:latin typeface="Arial" panose="020B0604020202020204" pitchFamily="34" charset="0"/>
              </a:rPr>
              <a:t>місцевий бюджет відшкодування – 52 500,00 грн; державний бюджет відшкодування – 66 317,81 грн 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24D8552-7824-DE4A-9C82-27F7D2F15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68818"/>
              </p:ext>
            </p:extLst>
          </p:nvPr>
        </p:nvGraphicFramePr>
        <p:xfrm>
          <a:off x="294521" y="2027920"/>
          <a:ext cx="6984776" cy="3445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Всього витрат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198 651,20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err="1"/>
                        <a:t>Виготовлення</a:t>
                      </a:r>
                      <a:r>
                        <a:rPr lang="ru-RU"/>
                        <a:t> ПДК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4 645,00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Виготовлення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встановлення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вікон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129 197,77</a:t>
                      </a:r>
                      <a:r>
                        <a:rPr lang="ru-RU" dirty="0"/>
                        <a:t>+17 385,23 = 146 573,00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Облаштування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укосів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13 781</a:t>
                      </a:r>
                      <a:r>
                        <a:rPr lang="ru-RU" dirty="0"/>
                        <a:t>+14 636+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3 292 </a:t>
                      </a:r>
                      <a:r>
                        <a:rPr lang="ru-RU" dirty="0"/>
                        <a:t>= 31 709,00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Виготовлення</a:t>
                      </a:r>
                      <a:r>
                        <a:rPr lang="ru-RU" dirty="0"/>
                        <a:t> грат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11 384,00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1% </a:t>
                      </a:r>
                      <a:r>
                        <a:rPr lang="ru-RU" err="1"/>
                        <a:t>комісія</a:t>
                      </a:r>
                      <a:r>
                        <a:rPr lang="ru-RU"/>
                        <a:t> за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1 750,00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Відсотки</a:t>
                      </a:r>
                      <a:r>
                        <a:rPr lang="ru-RU" dirty="0"/>
                        <a:t> за 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2 590,20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50">
                <a:tc>
                  <a:txBody>
                    <a:bodyPr/>
                    <a:lstStyle/>
                    <a:p>
                      <a:pPr algn="r"/>
                      <a:r>
                        <a:rPr lang="uk-UA" dirty="0"/>
                        <a:t>відшкодування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118 817,81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Объект 7">
            <a:extLst>
              <a:ext uri="{FF2B5EF4-FFF2-40B4-BE49-F238E27FC236}">
                <a16:creationId xmlns:a16="http://schemas.microsoft.com/office/drawing/2014/main" id="{82F1B300-8881-2042-9390-76EB062AD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43" y="2027920"/>
            <a:ext cx="2747629" cy="3479814"/>
          </a:xfrm>
          <a:prstGeom prst="rect">
            <a:avLst/>
          </a:prstGeom>
        </p:spPr>
      </p:pic>
      <p:pic>
        <p:nvPicPr>
          <p:cNvPr id="11" name="Рисунок 10" descr="C:\Users\bileole\Desktop\HB\Мотивы для дилеров\Для любого дилера\ProfilSysteme Foto\REHAU Brillant-Design.jpg">
            <a:extLst>
              <a:ext uri="{FF2B5EF4-FFF2-40B4-BE49-F238E27FC236}">
                <a16:creationId xmlns:a16="http://schemas.microsoft.com/office/drawing/2014/main" id="{EFBC8BB3-B8E4-7849-9D80-2334002C17C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7389112" y="2980536"/>
            <a:ext cx="1950281" cy="2090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5676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Фінансування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місцевих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бюджетів</a:t>
            </a:r>
            <a:br>
              <a:rPr lang="ru-RU" dirty="0"/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кутник 16">
            <a:extLst>
              <a:ext uri="{FF2B5EF4-FFF2-40B4-BE49-F238E27FC236}">
                <a16:creationId xmlns:a16="http://schemas.microsoft.com/office/drawing/2014/main" id="{DDE15932-5275-2946-95F6-4421015D13B7}"/>
              </a:ext>
            </a:extLst>
          </p:cNvPr>
          <p:cNvSpPr/>
          <p:nvPr/>
        </p:nvSpPr>
        <p:spPr>
          <a:xfrm>
            <a:off x="263352" y="1051183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Приклад залучення декількох джерел фінансування ОСББ «Мотор»:</a:t>
            </a:r>
          </a:p>
          <a:p>
            <a:r>
              <a:rPr lang="uk-UA" sz="1600" b="1" i="1" dirty="0"/>
              <a:t>міська програма «30 на 70», власні кошти, «теплі кредити»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692EA1EA-6979-994B-A413-D3048591783B}"/>
              </a:ext>
            </a:extLst>
          </p:cNvPr>
          <p:cNvSpPr txBox="1">
            <a:spLocks/>
          </p:cNvSpPr>
          <p:nvPr/>
        </p:nvSpPr>
        <p:spPr bwMode="auto">
          <a:xfrm>
            <a:off x="229002" y="1735511"/>
            <a:ext cx="515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algn="ctr"/>
            <a:r>
              <a:rPr lang="ru-RU" sz="3200" kern="0" dirty="0" err="1">
                <a:solidFill>
                  <a:schemeClr val="tx1"/>
                </a:solidFill>
              </a:rPr>
              <a:t>Кошти</a:t>
            </a:r>
            <a:r>
              <a:rPr lang="ru-RU" sz="3200" kern="0" dirty="0">
                <a:solidFill>
                  <a:schemeClr val="tx1"/>
                </a:solidFill>
              </a:rPr>
              <a:t> </a:t>
            </a:r>
            <a:r>
              <a:rPr lang="ru-RU" sz="3200" kern="0" dirty="0" err="1">
                <a:solidFill>
                  <a:schemeClr val="tx1"/>
                </a:solidFill>
              </a:rPr>
              <a:t>співвласників</a:t>
            </a:r>
            <a:r>
              <a:rPr lang="ru-RU" sz="3200" kern="0" dirty="0">
                <a:solidFill>
                  <a:schemeClr val="tx1"/>
                </a:solidFill>
              </a:rPr>
              <a:t> – «</a:t>
            </a:r>
            <a:r>
              <a:rPr lang="ru-RU" sz="3200" kern="0" dirty="0" err="1">
                <a:solidFill>
                  <a:schemeClr val="tx1"/>
                </a:solidFill>
              </a:rPr>
              <a:t>теплий</a:t>
            </a:r>
            <a:r>
              <a:rPr lang="ru-RU" sz="3200" kern="0" dirty="0">
                <a:solidFill>
                  <a:schemeClr val="tx1"/>
                </a:solidFill>
              </a:rPr>
              <a:t> кредит»</a:t>
            </a:r>
          </a:p>
          <a:p>
            <a:pPr algn="ctr"/>
            <a:r>
              <a:rPr lang="is-IS" sz="3200" kern="0" dirty="0">
                <a:solidFill>
                  <a:schemeClr val="tx1"/>
                </a:solidFill>
              </a:rPr>
              <a:t>232</a:t>
            </a:r>
            <a:r>
              <a:rPr lang="uk-UA" sz="3200" kern="0" dirty="0">
                <a:solidFill>
                  <a:schemeClr val="tx1"/>
                </a:solidFill>
              </a:rPr>
              <a:t> </a:t>
            </a:r>
            <a:r>
              <a:rPr lang="is-IS" sz="3200" kern="0" dirty="0">
                <a:solidFill>
                  <a:schemeClr val="tx1"/>
                </a:solidFill>
              </a:rPr>
              <a:t>424,53</a:t>
            </a:r>
            <a:r>
              <a:rPr lang="uk-UA" sz="3200" kern="0" dirty="0">
                <a:solidFill>
                  <a:schemeClr val="tx1"/>
                </a:solidFill>
              </a:rPr>
              <a:t> грн</a:t>
            </a:r>
            <a:endParaRPr lang="ru-RU" sz="3200" kern="0" dirty="0">
              <a:solidFill>
                <a:schemeClr val="tx1"/>
              </a:solidFill>
            </a:endParaRP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A3CAA6B6-73D0-9944-9D69-4F476B1614C6}"/>
              </a:ext>
            </a:extLst>
          </p:cNvPr>
          <p:cNvSpPr txBox="1">
            <a:spLocks/>
          </p:cNvSpPr>
          <p:nvPr/>
        </p:nvSpPr>
        <p:spPr>
          <a:xfrm>
            <a:off x="229002" y="2505075"/>
            <a:ext cx="5756943" cy="22801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uk-UA" sz="2400" kern="0" dirty="0">
                <a:solidFill>
                  <a:schemeClr val="tx1"/>
                </a:solidFill>
              </a:rPr>
              <a:t>Модернізація ІТП</a:t>
            </a:r>
          </a:p>
          <a:p>
            <a:r>
              <a:rPr lang="uk-UA" sz="2400" kern="0" dirty="0">
                <a:solidFill>
                  <a:schemeClr val="tx1"/>
                </a:solidFill>
              </a:rPr>
              <a:t>Утеплення труб</a:t>
            </a:r>
          </a:p>
          <a:p>
            <a:r>
              <a:rPr lang="uk-UA" sz="2400" kern="0" dirty="0">
                <a:solidFill>
                  <a:schemeClr val="tx1"/>
                </a:solidFill>
              </a:rPr>
              <a:t>Заміна приладів опалення в МЗК</a:t>
            </a:r>
          </a:p>
          <a:p>
            <a:r>
              <a:rPr lang="uk-UA" sz="2400" kern="0" dirty="0">
                <a:solidFill>
                  <a:schemeClr val="tx1"/>
                </a:solidFill>
              </a:rPr>
              <a:t>Встановлення лічильників на ЗБП</a:t>
            </a:r>
          </a:p>
          <a:p>
            <a:r>
              <a:rPr lang="uk-UA" sz="2400" kern="0" dirty="0">
                <a:solidFill>
                  <a:schemeClr val="tx1"/>
                </a:solidFill>
              </a:rPr>
              <a:t>Освітлення МЗК</a:t>
            </a:r>
            <a:endParaRPr lang="uk-UA" kern="0" dirty="0">
              <a:solidFill>
                <a:schemeClr val="tx1"/>
              </a:solidFill>
            </a:endParaRP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403E2D85-0C00-AF46-B4BD-1004D8B018C0}"/>
              </a:ext>
            </a:extLst>
          </p:cNvPr>
          <p:cNvSpPr txBox="1">
            <a:spLocks/>
          </p:cNvSpPr>
          <p:nvPr/>
        </p:nvSpPr>
        <p:spPr>
          <a:xfrm>
            <a:off x="5985945" y="1601387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000" kern="0" dirty="0" err="1">
                <a:solidFill>
                  <a:schemeClr val="tx1"/>
                </a:solidFill>
              </a:rPr>
              <a:t>Кошти</a:t>
            </a:r>
            <a:r>
              <a:rPr lang="ru-RU" sz="2000" kern="0" dirty="0">
                <a:solidFill>
                  <a:schemeClr val="tx1"/>
                </a:solidFill>
              </a:rPr>
              <a:t> </a:t>
            </a:r>
            <a:r>
              <a:rPr lang="ru-RU" sz="2000" kern="0" dirty="0" err="1">
                <a:solidFill>
                  <a:schemeClr val="tx1"/>
                </a:solidFill>
              </a:rPr>
              <a:t>міського</a:t>
            </a:r>
            <a:r>
              <a:rPr lang="ru-RU" sz="2000" kern="0" dirty="0">
                <a:solidFill>
                  <a:schemeClr val="tx1"/>
                </a:solidFill>
              </a:rPr>
              <a:t> бюджету </a:t>
            </a:r>
            <a:r>
              <a:rPr lang="uk-UA" sz="2000" kern="0" dirty="0">
                <a:solidFill>
                  <a:schemeClr val="tx1"/>
                </a:solidFill>
              </a:rPr>
              <a:t>«30 на 70» </a:t>
            </a:r>
            <a:endParaRPr lang="ru-RU" sz="2000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2000" kern="0" dirty="0">
                <a:solidFill>
                  <a:schemeClr val="tx1"/>
                </a:solidFill>
              </a:rPr>
              <a:t>263</a:t>
            </a:r>
            <a:r>
              <a:rPr lang="uk-UA" sz="2000" kern="0" dirty="0">
                <a:solidFill>
                  <a:schemeClr val="tx1"/>
                </a:solidFill>
              </a:rPr>
              <a:t> </a:t>
            </a:r>
            <a:r>
              <a:rPr lang="fi-FI" sz="2000" kern="0" dirty="0">
                <a:solidFill>
                  <a:schemeClr val="tx1"/>
                </a:solidFill>
              </a:rPr>
              <a:t>701,2</a:t>
            </a:r>
            <a:r>
              <a:rPr lang="uk-UA" sz="2000" kern="0" dirty="0">
                <a:solidFill>
                  <a:schemeClr val="tx1"/>
                </a:solidFill>
              </a:rPr>
              <a:t>0 грн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9" name="Объект 9">
            <a:extLst>
              <a:ext uri="{FF2B5EF4-FFF2-40B4-BE49-F238E27FC236}">
                <a16:creationId xmlns:a16="http://schemas.microsoft.com/office/drawing/2014/main" id="{D4C46CCC-5359-C546-A281-A5B00E28F43E}"/>
              </a:ext>
            </a:extLst>
          </p:cNvPr>
          <p:cNvSpPr txBox="1">
            <a:spLocks/>
          </p:cNvSpPr>
          <p:nvPr/>
        </p:nvSpPr>
        <p:spPr>
          <a:xfrm>
            <a:off x="6168008" y="2078065"/>
            <a:ext cx="5183188" cy="1597693"/>
          </a:xfrm>
          <a:prstGeom prst="rect">
            <a:avLst/>
          </a:prstGeom>
        </p:spPr>
        <p:txBody>
          <a:bodyPr/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endParaRPr lang="ru-RU" kern="0" dirty="0"/>
          </a:p>
          <a:p>
            <a:r>
              <a:rPr lang="uk-UA" sz="2200" kern="0" dirty="0">
                <a:solidFill>
                  <a:schemeClr val="tx1"/>
                </a:solidFill>
              </a:rPr>
              <a:t>Утеплення цокольної частини будинку та перекриття підвалу</a:t>
            </a:r>
          </a:p>
          <a:p>
            <a:endParaRPr lang="ru-RU" kern="0" dirty="0"/>
          </a:p>
        </p:txBody>
      </p:sp>
      <p:sp>
        <p:nvSpPr>
          <p:cNvPr id="10" name="Прямокутник 1">
            <a:extLst>
              <a:ext uri="{FF2B5EF4-FFF2-40B4-BE49-F238E27FC236}">
                <a16:creationId xmlns:a16="http://schemas.microsoft.com/office/drawing/2014/main" id="{4C954035-9C2B-E94E-8FDE-DD1C9951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4852857"/>
            <a:ext cx="12097344" cy="18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”теплий кредит” </a:t>
            </a:r>
            <a:r>
              <a:rPr lang="is-IS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232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is-IS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424,53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грн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місцевий бюджет відшкодування– </a:t>
            </a:r>
            <a:r>
              <a:rPr lang="is-IS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69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is-IS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727,36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грн; державний бюджет відшкодування </a:t>
            </a:r>
            <a:r>
              <a:rPr lang="mr-IN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–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is-IS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67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is-IS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278,88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грн</a:t>
            </a:r>
          </a:p>
          <a:p>
            <a:pPr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с</a:t>
            </a:r>
            <a:r>
              <a:rPr lang="uk-UA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піввласники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: повернення кредиту</a:t>
            </a:r>
            <a:r>
              <a:rPr lang="mr-IN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–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95 418,29 грн</a:t>
            </a:r>
          </a:p>
          <a:p>
            <a:pPr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с</a:t>
            </a:r>
            <a:r>
              <a:rPr lang="uk-UA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піввласники</a:t>
            </a:r>
            <a:r>
              <a:rPr lang="uk-UA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:  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"не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енергоефективні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" 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додаткові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витрати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, 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пов'язані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з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реалізацією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енергоефективних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заходів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r>
              <a:rPr lang="mr-IN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–</a:t>
            </a:r>
            <a:r>
              <a:rPr lang="ru-RU" altLang="uk-UA" sz="2000" dirty="0">
                <a:solidFill>
                  <a:srgbClr val="1F497D"/>
                </a:solidFill>
                <a:latin typeface="Arial" panose="020B0604020202020204" pitchFamily="34" charset="0"/>
              </a:rPr>
              <a:t> 13 539,94 </a:t>
            </a:r>
            <a:r>
              <a:rPr lang="ru-RU" altLang="uk-UA" sz="2000" dirty="0" err="1">
                <a:solidFill>
                  <a:srgbClr val="1F497D"/>
                </a:solidFill>
                <a:latin typeface="Arial" panose="020B0604020202020204" pitchFamily="34" charset="0"/>
              </a:rPr>
              <a:t>грн</a:t>
            </a:r>
            <a:endParaRPr lang="uk-UA" altLang="uk-UA" sz="20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20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79576" y="1556792"/>
            <a:ext cx="3498350" cy="707300"/>
          </a:xfrm>
          <a:prstGeom prst="rect">
            <a:avLst/>
          </a:prstGeom>
          <a:noFill/>
        </p:spPr>
        <p:txBody>
          <a:bodyPr vert="horz" lIns="7200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Як федеральне підприємство, Німецьке товариство з міжнародного співробітництва допомагає уряду Німеччини в досягненні цілей у галузі міжнародного співробітництва для сталого розвитку.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Опубліковано:</a:t>
            </a:r>
            <a:b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Deutsche Gesellschaft für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Internationale Zusammenarbeit (GIZ) GmbH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Зареєстровані офіси, Бонн та </a:t>
            </a:r>
            <a:r>
              <a:rPr lang="uk-U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Ешборн</a:t>
            </a: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Німеччина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GIZ </a:t>
            </a: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Україна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Офіс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GIZ  </a:t>
            </a: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 Києві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Вул. Велика Васильківська, 44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01044, Київ, Україна</a:t>
            </a:r>
            <a:b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Тел.: +38 044 581 19 56/57</a:t>
            </a:r>
            <a:b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Факс: +38 044 581 19 54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Електронна пошта: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giz-ukraine@giz.de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Сайт: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www.giz.de/ukraine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9657" y="23949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6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2"/>
            <a:ext cx="11233248" cy="352839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Кредитне фінансування, у т. </a:t>
            </a:r>
            <a:r>
              <a:rPr lang="uk-UA" dirty="0" err="1">
                <a:solidFill>
                  <a:schemeClr val="tx1"/>
                </a:solidFill>
              </a:rPr>
              <a:t>ч</a:t>
            </a:r>
            <a:r>
              <a:rPr lang="uk-UA" dirty="0">
                <a:solidFill>
                  <a:schemeClr val="tx1"/>
                </a:solidFill>
              </a:rPr>
              <a:t>. пільгове кредитування та механізми повернення коштів через державні програми.</a:t>
            </a:r>
          </a:p>
          <a:p>
            <a:r>
              <a:rPr lang="uk-UA" dirty="0">
                <a:solidFill>
                  <a:schemeClr val="tx1"/>
                </a:solidFill>
              </a:rPr>
              <a:t>Муніципальне </a:t>
            </a:r>
            <a:r>
              <a:rPr lang="uk-UA" dirty="0" err="1">
                <a:solidFill>
                  <a:schemeClr val="tx1"/>
                </a:solidFill>
              </a:rPr>
              <a:t>співфінансування</a:t>
            </a:r>
            <a:r>
              <a:rPr lang="uk-UA" dirty="0">
                <a:solidFill>
                  <a:schemeClr val="tx1"/>
                </a:solidFill>
              </a:rPr>
              <a:t> з бюджету територіальної громади на безповоротній основі.</a:t>
            </a:r>
          </a:p>
          <a:p>
            <a:r>
              <a:rPr lang="uk-UA" dirty="0">
                <a:solidFill>
                  <a:schemeClr val="tx1"/>
                </a:solidFill>
              </a:rPr>
              <a:t>Державне </a:t>
            </a:r>
            <a:r>
              <a:rPr lang="uk-UA" dirty="0" err="1">
                <a:solidFill>
                  <a:schemeClr val="tx1"/>
                </a:solidFill>
              </a:rPr>
              <a:t>співфінасування</a:t>
            </a:r>
            <a:r>
              <a:rPr lang="uk-UA" dirty="0">
                <a:solidFill>
                  <a:schemeClr val="tx1"/>
                </a:solidFill>
              </a:rPr>
              <a:t> на безповоротній основі.</a:t>
            </a:r>
          </a:p>
          <a:p>
            <a:r>
              <a:rPr lang="uk-UA" dirty="0">
                <a:solidFill>
                  <a:schemeClr val="tx1"/>
                </a:solidFill>
              </a:rPr>
              <a:t>Прямі інвестиції мешканців будинків, власників (співвласників) приміщень, ОСББ.</a:t>
            </a:r>
          </a:p>
          <a:p>
            <a:r>
              <a:rPr lang="uk-UA" dirty="0">
                <a:solidFill>
                  <a:schemeClr val="tx1"/>
                </a:solidFill>
              </a:rPr>
              <a:t>Договір з іншою стороною, зокрема </a:t>
            </a:r>
            <a:r>
              <a:rPr lang="uk-UA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енергосервісною компанією (ЕСКО)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Грани, кошти залучені від проектів міжнародної технічної допомоги (</a:t>
            </a:r>
            <a:r>
              <a:rPr lang="en-US" dirty="0">
                <a:solidFill>
                  <a:schemeClr val="tx1"/>
                </a:solidFill>
              </a:rPr>
              <a:t>GIZ, </a:t>
            </a:r>
            <a:r>
              <a:rPr lang="uk-UA" dirty="0">
                <a:solidFill>
                  <a:schemeClr val="tx1"/>
                </a:solidFill>
              </a:rPr>
              <a:t>ПРООН та інші).</a:t>
            </a:r>
          </a:p>
          <a:p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Фінансові джерела для залучення коштів у проекти з енергоефективності і житловому секторі </a:t>
            </a:r>
          </a:p>
        </p:txBody>
      </p:sp>
    </p:spTree>
    <p:extLst>
      <p:ext uri="{BB962C8B-B14F-4D97-AF65-F5344CB8AC3E}">
        <p14:creationId xmlns:p14="http://schemas.microsoft.com/office/powerpoint/2010/main" val="2472615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9350" y="980728"/>
            <a:ext cx="11233248" cy="536140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Програма Фонду ЕЕ передбачає часткове відшкодування вартості реалізації проектів </a:t>
            </a:r>
            <a:r>
              <a:rPr lang="uk-UA" dirty="0" err="1">
                <a:solidFill>
                  <a:schemeClr val="tx1"/>
                </a:solidFill>
              </a:rPr>
              <a:t>термореновації</a:t>
            </a:r>
            <a:r>
              <a:rPr lang="uk-UA" dirty="0">
                <a:solidFill>
                  <a:schemeClr val="tx1"/>
                </a:solidFill>
              </a:rPr>
              <a:t> (впровадження комплексу, а не окремих заходів), що повинні відповідати одному з двох визначених пакетів.</a:t>
            </a:r>
          </a:p>
          <a:p>
            <a:pPr>
              <a:spcBef>
                <a:spcPts val="1000"/>
              </a:spcBef>
            </a:pPr>
            <a:r>
              <a:rPr lang="uk-UA" b="1" dirty="0">
                <a:solidFill>
                  <a:srgbClr val="C00000"/>
                </a:solidFill>
              </a:rPr>
              <a:t>Пакет </a:t>
            </a:r>
            <a:r>
              <a:rPr lang="uk-UA" b="1" dirty="0" err="1">
                <a:solidFill>
                  <a:srgbClr val="C00000"/>
                </a:solidFill>
              </a:rPr>
              <a:t>A</a:t>
            </a:r>
            <a:r>
              <a:rPr lang="uk-UA" b="1" dirty="0">
                <a:solidFill>
                  <a:srgbClr val="C00000"/>
                </a:solidFill>
              </a:rPr>
              <a:t> ("Легкий") </a:t>
            </a:r>
            <a:r>
              <a:rPr lang="uk-UA" dirty="0">
                <a:solidFill>
                  <a:schemeClr val="tx1"/>
                </a:solidFill>
              </a:rPr>
              <a:t>– складається з відносно недорогих заходів енергоефективності з високим рівнем окупності інвестицій (перш за все, модернізація інженерних систем будинку).</a:t>
            </a:r>
          </a:p>
          <a:p>
            <a:r>
              <a:rPr lang="uk-UA" b="1" dirty="0">
                <a:solidFill>
                  <a:srgbClr val="C00000"/>
                </a:solidFill>
              </a:rPr>
              <a:t>Пакет Б ("Комплексний") </a:t>
            </a:r>
            <a:r>
              <a:rPr lang="uk-UA" dirty="0">
                <a:solidFill>
                  <a:schemeClr val="tx1"/>
                </a:solidFill>
              </a:rPr>
              <a:t>– включає в себе всі заходи пакету А (якщо вони не були впроваджені раніше) а також теплоізоляцію будівельних конструкцій (стіни, даху, горища, підвалу).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Учасники програми: </a:t>
            </a:r>
            <a:r>
              <a:rPr lang="uk-UA" dirty="0">
                <a:solidFill>
                  <a:schemeClr val="tx1"/>
                </a:solidFill>
              </a:rPr>
              <a:t>Об’єднання співвласників багатоквартирного будинку ОСББ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Рівень відшкодування витрат: </a:t>
            </a:r>
          </a:p>
          <a:p>
            <a:pPr marL="285750" indent="-236538">
              <a:buFontTx/>
              <a:buChar char="-"/>
            </a:pPr>
            <a:r>
              <a:rPr lang="uk-UA" dirty="0" err="1">
                <a:solidFill>
                  <a:schemeClr val="tx1"/>
                </a:solidFill>
              </a:rPr>
              <a:t>Енергоаудит</a:t>
            </a:r>
            <a:r>
              <a:rPr lang="uk-UA" dirty="0">
                <a:solidFill>
                  <a:schemeClr val="tx1"/>
                </a:solidFill>
              </a:rPr>
              <a:t> та розробка проектної документації – </a:t>
            </a:r>
            <a:r>
              <a:rPr lang="uk-UA" b="1" i="1" dirty="0">
                <a:solidFill>
                  <a:schemeClr val="tx1"/>
                </a:solidFill>
              </a:rPr>
              <a:t>до 80%</a:t>
            </a:r>
          </a:p>
          <a:p>
            <a:pPr marL="285750" indent="-236538">
              <a:buFontTx/>
              <a:buChar char="-"/>
            </a:pPr>
            <a:r>
              <a:rPr lang="uk-UA" dirty="0">
                <a:solidFill>
                  <a:schemeClr val="tx1"/>
                </a:solidFill>
              </a:rPr>
              <a:t>Заходи пакету А (робота та матеріали) – </a:t>
            </a:r>
            <a:r>
              <a:rPr lang="uk-UA" b="1" i="1" dirty="0">
                <a:solidFill>
                  <a:schemeClr val="tx1"/>
                </a:solidFill>
              </a:rPr>
              <a:t>40%</a:t>
            </a:r>
          </a:p>
          <a:p>
            <a:pPr marL="285750" indent="-236538">
              <a:buFontTx/>
              <a:buChar char="-"/>
            </a:pPr>
            <a:r>
              <a:rPr lang="uk-UA" dirty="0">
                <a:solidFill>
                  <a:schemeClr val="tx1"/>
                </a:solidFill>
              </a:rPr>
              <a:t>Заходи пакету Б (робота та матеріали) – </a:t>
            </a:r>
            <a:r>
              <a:rPr lang="uk-UA" b="1" i="1" dirty="0">
                <a:solidFill>
                  <a:schemeClr val="tx1"/>
                </a:solidFill>
              </a:rPr>
              <a:t>50%. </a:t>
            </a:r>
            <a:r>
              <a:rPr lang="uk-UA" dirty="0">
                <a:solidFill>
                  <a:schemeClr val="tx1"/>
                </a:solidFill>
              </a:rPr>
              <a:t>Додаткові </a:t>
            </a:r>
            <a:r>
              <a:rPr lang="uk-UA" b="1" i="1" dirty="0">
                <a:solidFill>
                  <a:schemeClr val="tx1"/>
                </a:solidFill>
              </a:rPr>
              <a:t>20%</a:t>
            </a:r>
            <a:r>
              <a:rPr lang="uk-UA" dirty="0">
                <a:solidFill>
                  <a:schemeClr val="tx1"/>
                </a:solidFill>
              </a:rPr>
              <a:t> надаються, якщо кількість отримувачів субсидій в будинку перевищує 50%.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Роль банку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партнера</a:t>
            </a:r>
            <a:r>
              <a:rPr lang="en-US" b="1" i="1" dirty="0">
                <a:solidFill>
                  <a:schemeClr val="tx1"/>
                </a:solidFill>
              </a:rPr>
              <a:t>: </a:t>
            </a:r>
            <a:r>
              <a:rPr lang="uk-UA" dirty="0">
                <a:solidFill>
                  <a:schemeClr val="tx1"/>
                </a:solidFill>
              </a:rPr>
              <a:t>Посередник в Програмі, також ОСББ може отримати кредит, якщо в ОСББ недостатньо власних коштів). Банки партнери визначаються.</a:t>
            </a:r>
          </a:p>
          <a:p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Фонд енергоефективності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24885215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866050"/>
            <a:ext cx="11233248" cy="536140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З 2014 року в Україні діє програма "Теплий кредит" в рамках Державної цільової програми енергоефективності.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Індивідуальні заходи відповідно до визначеного переліку: теплоізоляційні матеріали, твердопаливні котли, енергоефективні лампи, сонячні панелі, металопластикові вікна та двері. Повний перелік 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 до </a:t>
            </a:r>
            <a:r>
              <a:rPr lang="ru-RU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Кабінету</a:t>
            </a:r>
            <a:r>
              <a:rPr lang="ru-RU" dirty="0">
                <a:solidFill>
                  <a:schemeClr val="tx1"/>
                </a:solidFill>
              </a:rPr>
              <a:t>  </a:t>
            </a:r>
            <a:r>
              <a:rPr lang="ru-RU" dirty="0" err="1">
                <a:solidFill>
                  <a:schemeClr val="tx1"/>
                </a:solidFill>
              </a:rPr>
              <a:t>Міністрів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№ 1056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17 </a:t>
            </a:r>
            <a:r>
              <a:rPr lang="ru-RU" dirty="0" err="1">
                <a:solidFill>
                  <a:schemeClr val="tx1"/>
                </a:solidFill>
              </a:rPr>
              <a:t>жовтня</a:t>
            </a:r>
            <a:r>
              <a:rPr lang="ru-RU" dirty="0">
                <a:solidFill>
                  <a:schemeClr val="tx1"/>
                </a:solidFill>
              </a:rPr>
              <a:t> 2011 року:</a:t>
            </a:r>
            <a:endParaRPr lang="uk-UA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 (</a:t>
            </a:r>
            <a:r>
              <a:rPr lang="uk-UA" dirty="0">
                <a:solidFill>
                  <a:schemeClr val="tx1"/>
                </a:solidFill>
                <a:hlinkClick r:id="rId4"/>
              </a:rPr>
              <a:t>http://saee.gov.ua/sites/default/files/perelick_materialiv/Perelik.Vidkoreg.pdf</a:t>
            </a:r>
            <a:r>
              <a:rPr lang="uk-UA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uk-UA" b="1" i="1" dirty="0">
                <a:solidFill>
                  <a:schemeClr val="tx1"/>
                </a:solidFill>
              </a:rPr>
              <a:t>Учасники програми: </a:t>
            </a:r>
            <a:r>
              <a:rPr lang="uk-UA" dirty="0">
                <a:solidFill>
                  <a:schemeClr val="tx1"/>
                </a:solidFill>
              </a:rPr>
              <a:t>Об’єднання співвласників багатоквартирного будинку ОСББ, житлово-будівельні кооперативи (ЖБК), індивідуальні домогосподарства.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Рівень відшкодування витрат: </a:t>
            </a:r>
          </a:p>
          <a:p>
            <a:pPr marL="285750" indent="-236538">
              <a:buFontTx/>
              <a:buChar char="-"/>
            </a:pPr>
            <a:r>
              <a:rPr lang="uk-UA" dirty="0" err="1">
                <a:solidFill>
                  <a:schemeClr val="tx1"/>
                </a:solidFill>
              </a:rPr>
              <a:t>Енергоаудит</a:t>
            </a:r>
            <a:r>
              <a:rPr lang="uk-UA" dirty="0">
                <a:solidFill>
                  <a:schemeClr val="tx1"/>
                </a:solidFill>
              </a:rPr>
              <a:t> та розробка проектної документації – не застосовується</a:t>
            </a:r>
          </a:p>
          <a:p>
            <a:pPr marL="285750" indent="-236538">
              <a:buFontTx/>
              <a:buChar char="-"/>
            </a:pPr>
            <a:r>
              <a:rPr lang="uk-UA" dirty="0">
                <a:solidFill>
                  <a:schemeClr val="tx1"/>
                </a:solidFill>
              </a:rPr>
              <a:t>Закупівля енергоефективних матеріалів індивідуальними домогосподарствами – </a:t>
            </a:r>
            <a:r>
              <a:rPr lang="uk-UA" b="1" i="1" dirty="0">
                <a:solidFill>
                  <a:schemeClr val="tx1"/>
                </a:solidFill>
              </a:rPr>
              <a:t>20-35% </a:t>
            </a:r>
            <a:r>
              <a:rPr lang="uk-UA" dirty="0">
                <a:solidFill>
                  <a:schemeClr val="tx1"/>
                </a:solidFill>
              </a:rPr>
              <a:t>в залежності від матеріалів</a:t>
            </a:r>
          </a:p>
          <a:p>
            <a:pPr marL="285750" indent="-236538">
              <a:buFontTx/>
              <a:buChar char="-"/>
            </a:pPr>
            <a:r>
              <a:rPr lang="uk-UA" dirty="0">
                <a:solidFill>
                  <a:schemeClr val="tx1"/>
                </a:solidFill>
              </a:rPr>
              <a:t>Закупівля енергоефективних матеріалів ОСББ або ЖБК – </a:t>
            </a:r>
            <a:r>
              <a:rPr lang="uk-UA" b="1" i="1" dirty="0">
                <a:solidFill>
                  <a:schemeClr val="tx1"/>
                </a:solidFill>
              </a:rPr>
              <a:t>40-70% </a:t>
            </a:r>
            <a:r>
              <a:rPr lang="uk-UA" dirty="0">
                <a:solidFill>
                  <a:schemeClr val="tx1"/>
                </a:solidFill>
              </a:rPr>
              <a:t>в залежності від кількості отримувачів субсидій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Роль банку партнера: </a:t>
            </a:r>
            <a:r>
              <a:rPr lang="uk-UA" dirty="0">
                <a:solidFill>
                  <a:schemeClr val="tx1"/>
                </a:solidFill>
              </a:rPr>
              <a:t>Посередник в Програмі. Банківський кредит є обов'язковим для отримання гранту. 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Перелік банків через які надається кредит: </a:t>
            </a:r>
            <a:r>
              <a:rPr lang="uk-UA" dirty="0" err="1">
                <a:solidFill>
                  <a:schemeClr val="tx1"/>
                </a:solidFill>
              </a:rPr>
              <a:t>Укргазбанк</a:t>
            </a:r>
            <a:r>
              <a:rPr lang="uk-UA" dirty="0">
                <a:solidFill>
                  <a:schemeClr val="tx1"/>
                </a:solidFill>
              </a:rPr>
              <a:t>, Ощадбанк, Приватбанк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Програма «Теплі кредити»</a:t>
            </a:r>
          </a:p>
        </p:txBody>
      </p:sp>
    </p:spTree>
    <p:extLst>
      <p:ext uri="{BB962C8B-B14F-4D97-AF65-F5344CB8AC3E}">
        <p14:creationId xmlns:p14="http://schemas.microsoft.com/office/powerpoint/2010/main" val="7076126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344" y="885509"/>
            <a:ext cx="11593287" cy="5361402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Строк кредиту</a:t>
            </a:r>
            <a:r>
              <a:rPr lang="uk-UA" dirty="0">
                <a:solidFill>
                  <a:schemeClr val="tx1"/>
                </a:solidFill>
              </a:rPr>
              <a:t>: залежить від умов конкретного банку – до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uk-UA" dirty="0">
                <a:solidFill>
                  <a:schemeClr val="tx1"/>
                </a:solidFill>
              </a:rPr>
              <a:t> років. Дозволяється погасити достроково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Приклад розрахунку витрат та суми відшкодування: 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Програма «Теплі кредити»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E282E-0EA5-8C4A-BBB5-5DF3812DA649}"/>
              </a:ext>
            </a:extLst>
          </p:cNvPr>
          <p:cNvSpPr txBox="1"/>
          <p:nvPr/>
        </p:nvSpPr>
        <p:spPr>
          <a:xfrm>
            <a:off x="3572435" y="1961460"/>
            <a:ext cx="6960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Площа будинку</a:t>
            </a:r>
            <a:r>
              <a:rPr lang="uk-UA" dirty="0"/>
              <a:t>: 5000 м</a:t>
            </a:r>
            <a:r>
              <a:rPr lang="uk-UA" baseline="30000" dirty="0"/>
              <a:t>2</a:t>
            </a:r>
          </a:p>
          <a:p>
            <a:r>
              <a:rPr lang="uk-UA" b="1" i="1" dirty="0"/>
              <a:t>Кількість квартир: </a:t>
            </a:r>
            <a:r>
              <a:rPr lang="uk-UA" dirty="0"/>
              <a:t>100</a:t>
            </a:r>
          </a:p>
          <a:p>
            <a:r>
              <a:rPr lang="uk-UA" b="1" i="1" dirty="0"/>
              <a:t>Тариф за опалення, м</a:t>
            </a:r>
            <a:r>
              <a:rPr lang="uk-UA" b="1" i="1" baseline="30000" dirty="0"/>
              <a:t>2</a:t>
            </a:r>
            <a:r>
              <a:rPr lang="uk-UA" b="1" i="1" dirty="0"/>
              <a:t> </a:t>
            </a:r>
            <a:r>
              <a:rPr lang="uk-UA" dirty="0"/>
              <a:t>:15,80 грн.</a:t>
            </a:r>
          </a:p>
          <a:p>
            <a:r>
              <a:rPr lang="uk-UA" b="1" i="1" dirty="0"/>
              <a:t>Тариф після впровадження заходу, м</a:t>
            </a:r>
            <a:r>
              <a:rPr lang="uk-UA" b="1" i="1" baseline="30000" dirty="0"/>
              <a:t>2 </a:t>
            </a:r>
            <a:r>
              <a:rPr lang="uk-UA" dirty="0"/>
              <a:t>: 11,06 грн.</a:t>
            </a:r>
          </a:p>
          <a:p>
            <a:r>
              <a:rPr lang="uk-UA" b="1" i="1" dirty="0"/>
              <a:t>Енергоефективний захід: </a:t>
            </a:r>
            <a:r>
              <a:rPr lang="uk-UA" dirty="0"/>
              <a:t>встановлення ІТП</a:t>
            </a:r>
          </a:p>
          <a:p>
            <a:r>
              <a:rPr lang="uk-UA" b="1" i="1" dirty="0"/>
              <a:t>Вартість</a:t>
            </a:r>
            <a:r>
              <a:rPr lang="ru-RU" b="1" i="1" dirty="0"/>
              <a:t> проекту: </a:t>
            </a:r>
            <a:r>
              <a:rPr lang="ru-RU" dirty="0"/>
              <a:t>300 000  грн., з них:</a:t>
            </a:r>
          </a:p>
          <a:p>
            <a:r>
              <a:rPr lang="uk-UA" b="1" i="1" dirty="0"/>
              <a:t>Матеріали</a:t>
            </a:r>
            <a:r>
              <a:rPr lang="ru-RU" i="1" dirty="0"/>
              <a:t>: </a:t>
            </a:r>
            <a:r>
              <a:rPr lang="ru-RU" dirty="0"/>
              <a:t>250 000 грн.</a:t>
            </a:r>
            <a:endParaRPr lang="en-US" dirty="0"/>
          </a:p>
          <a:p>
            <a:r>
              <a:rPr lang="ru-RU" b="1" i="1" dirty="0"/>
              <a:t>Робота: </a:t>
            </a:r>
            <a:r>
              <a:rPr lang="ru-RU" dirty="0"/>
              <a:t>50 000 грн.</a:t>
            </a:r>
          </a:p>
          <a:p>
            <a:endParaRPr lang="ru-RU" dirty="0"/>
          </a:p>
          <a:p>
            <a:r>
              <a:rPr lang="uk-UA" b="1" i="1" u="sng" dirty="0"/>
              <a:t>Умови кредиту: </a:t>
            </a:r>
          </a:p>
          <a:p>
            <a:r>
              <a:rPr lang="uk-UA" b="1" i="1" dirty="0"/>
              <a:t>Термін кредиту: </a:t>
            </a:r>
            <a:r>
              <a:rPr lang="uk-UA" dirty="0"/>
              <a:t>60 міс.</a:t>
            </a:r>
          </a:p>
          <a:p>
            <a:r>
              <a:rPr lang="uk-UA" b="1" i="1" dirty="0"/>
              <a:t>Відсоткова ставка: </a:t>
            </a:r>
            <a:r>
              <a:rPr lang="uk-UA" dirty="0"/>
              <a:t>25,0%</a:t>
            </a:r>
          </a:p>
          <a:p>
            <a:r>
              <a:rPr lang="uk-UA" b="1" i="1" dirty="0"/>
              <a:t>Разова комісія: </a:t>
            </a:r>
            <a:r>
              <a:rPr lang="uk-UA" dirty="0"/>
              <a:t>(1% від суми кредиту) 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65576D-04E2-7640-A0EF-6B35B2EEA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4" r="9897"/>
          <a:stretch/>
        </p:blipFill>
        <p:spPr>
          <a:xfrm>
            <a:off x="9411852" y="1414017"/>
            <a:ext cx="2620887" cy="2448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7DBDA6-03D1-FD4A-8A02-F7BB5A1FE556}"/>
              </a:ext>
            </a:extLst>
          </p:cNvPr>
          <p:cNvSpPr txBox="1"/>
          <p:nvPr/>
        </p:nvSpPr>
        <p:spPr>
          <a:xfrm>
            <a:off x="153632" y="1992967"/>
            <a:ext cx="3396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/>
              <a:t>Укргазбанк</a:t>
            </a:r>
            <a:endParaRPr lang="uk-UA" sz="1600" b="1" dirty="0"/>
          </a:p>
          <a:p>
            <a:endParaRPr lang="uk-UA" sz="1400" dirty="0"/>
          </a:p>
          <a:p>
            <a:r>
              <a:rPr lang="uk-UA" sz="1400" b="1" i="1" dirty="0">
                <a:solidFill>
                  <a:srgbClr val="C00000"/>
                </a:solidFill>
              </a:rPr>
              <a:t>Вимоги до позичальника:</a:t>
            </a:r>
          </a:p>
          <a:p>
            <a:r>
              <a:rPr lang="uk-UA" sz="1400" dirty="0"/>
              <a:t>Рішення підтримало не менше ніж 2/3 голосів усіх співвласників ОСББ/членів ЖБК</a:t>
            </a:r>
          </a:p>
          <a:p>
            <a:endParaRPr lang="uk-UA" sz="1400" dirty="0"/>
          </a:p>
          <a:p>
            <a:r>
              <a:rPr lang="uk-UA" sz="1400" b="1" i="1" dirty="0">
                <a:solidFill>
                  <a:srgbClr val="C00000"/>
                </a:solidFill>
              </a:rPr>
              <a:t>Умови кредитування:</a:t>
            </a:r>
          </a:p>
          <a:p>
            <a:endParaRPr lang="uk-UA" sz="1400" b="1" i="1" dirty="0">
              <a:solidFill>
                <a:srgbClr val="C00000"/>
              </a:solidFill>
            </a:endParaRPr>
          </a:p>
          <a:p>
            <a:r>
              <a:rPr lang="uk-UA" sz="1400" b="1" dirty="0"/>
              <a:t>Строк</a:t>
            </a:r>
            <a:r>
              <a:rPr lang="uk-UA" sz="1400" dirty="0"/>
              <a:t> – до 120 місяців </a:t>
            </a:r>
          </a:p>
          <a:p>
            <a:r>
              <a:rPr lang="uk-UA" sz="1400" b="1" dirty="0"/>
              <a:t>Сума</a:t>
            </a:r>
            <a:r>
              <a:rPr lang="uk-UA" sz="1400" dirty="0"/>
              <a:t> – до 10 млн. грн</a:t>
            </a:r>
          </a:p>
          <a:p>
            <a:r>
              <a:rPr lang="uk-UA" sz="1400" b="1" dirty="0"/>
              <a:t>Ставка</a:t>
            </a:r>
            <a:r>
              <a:rPr lang="uk-UA" sz="1400" dirty="0"/>
              <a:t> – від 21,0% річних</a:t>
            </a:r>
          </a:p>
          <a:p>
            <a:r>
              <a:rPr lang="uk-UA" sz="1400" b="1" dirty="0"/>
              <a:t>Разова комісія </a:t>
            </a:r>
            <a:r>
              <a:rPr lang="uk-UA" sz="1400" dirty="0"/>
              <a:t>– 1,0 %від суми кредиту </a:t>
            </a:r>
          </a:p>
          <a:p>
            <a:r>
              <a:rPr lang="uk-UA" sz="1400" b="1" dirty="0"/>
              <a:t>Власний внесок- </a:t>
            </a:r>
            <a:r>
              <a:rPr lang="uk-UA" sz="1400" dirty="0"/>
              <a:t>відсутній</a:t>
            </a:r>
          </a:p>
          <a:p>
            <a:r>
              <a:rPr lang="uk-UA" sz="1400" b="1" dirty="0"/>
              <a:t>Страхуванн</a:t>
            </a:r>
            <a:r>
              <a:rPr lang="uk-UA" sz="1400" dirty="0"/>
              <a:t>я - відсутнє</a:t>
            </a:r>
          </a:p>
        </p:txBody>
      </p:sp>
    </p:spTree>
    <p:extLst>
      <p:ext uri="{BB962C8B-B14F-4D97-AF65-F5344CB8AC3E}">
        <p14:creationId xmlns:p14="http://schemas.microsoft.com/office/powerpoint/2010/main" val="18968630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Програма «Теплі кредити»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3459B-58A1-3146-A83A-E1CCFD49DB26}"/>
              </a:ext>
            </a:extLst>
          </p:cNvPr>
          <p:cNvSpPr txBox="1"/>
          <p:nvPr/>
        </p:nvSpPr>
        <p:spPr>
          <a:xfrm>
            <a:off x="-26842" y="1988840"/>
            <a:ext cx="5261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/>
              <a:t>Місячний платіж до компенсації: </a:t>
            </a:r>
            <a:r>
              <a:rPr lang="uk-UA" dirty="0"/>
              <a:t>11 250 грн.</a:t>
            </a:r>
          </a:p>
          <a:p>
            <a:r>
              <a:rPr lang="uk-UA" b="1" i="1" dirty="0"/>
              <a:t>Тіло кредиту: </a:t>
            </a:r>
            <a:r>
              <a:rPr lang="uk-UA" dirty="0"/>
              <a:t>5 000 грн.</a:t>
            </a:r>
          </a:p>
          <a:p>
            <a:r>
              <a:rPr lang="uk-UA" b="1" i="1" dirty="0"/>
              <a:t>Відсоток по кредиту: </a:t>
            </a:r>
            <a:r>
              <a:rPr lang="uk-UA" dirty="0"/>
              <a:t>6 250 грн. </a:t>
            </a:r>
          </a:p>
          <a:p>
            <a:r>
              <a:rPr lang="uk-UA" b="1" dirty="0"/>
              <a:t>Кожен наступний платіж </a:t>
            </a:r>
          </a:p>
          <a:p>
            <a:r>
              <a:rPr lang="uk-UA" b="1" dirty="0"/>
              <a:t>менший на: </a:t>
            </a:r>
            <a:r>
              <a:rPr lang="uk-UA" dirty="0"/>
              <a:t>104 грн.</a:t>
            </a:r>
          </a:p>
          <a:p>
            <a:endParaRPr lang="uk-UA" dirty="0"/>
          </a:p>
          <a:p>
            <a:endParaRPr lang="uk-UA" dirty="0"/>
          </a:p>
          <a:p>
            <a:r>
              <a:rPr lang="uk-UA" b="1" dirty="0"/>
              <a:t>Платіж із розрахунку</a:t>
            </a:r>
          </a:p>
          <a:p>
            <a:r>
              <a:rPr lang="uk-UA" b="1" dirty="0"/>
              <a:t>на 1 м</a:t>
            </a:r>
            <a:r>
              <a:rPr lang="uk-UA" b="1" baseline="30000" dirty="0"/>
              <a:t>2</a:t>
            </a:r>
            <a:r>
              <a:rPr lang="uk-UA" b="1" dirty="0"/>
              <a:t> житла: </a:t>
            </a:r>
            <a:r>
              <a:rPr lang="uk-UA" dirty="0">
                <a:solidFill>
                  <a:srgbClr val="C00000"/>
                </a:solidFill>
              </a:rPr>
              <a:t>2,25 грн.</a:t>
            </a:r>
          </a:p>
          <a:p>
            <a:r>
              <a:rPr lang="uk-UA" b="1" dirty="0"/>
              <a:t>Платіж з квартири в місяць: </a:t>
            </a:r>
            <a:r>
              <a:rPr lang="uk-UA" dirty="0">
                <a:solidFill>
                  <a:srgbClr val="C00000"/>
                </a:solidFill>
              </a:rPr>
              <a:t>113 грн</a:t>
            </a:r>
            <a:r>
              <a:rPr lang="uk-UA" b="1" dirty="0"/>
              <a:t>.</a:t>
            </a:r>
          </a:p>
          <a:p>
            <a:endParaRPr lang="uk-UA" b="1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0E4A0-67A7-C744-A4A7-227EC59BCB4D}"/>
              </a:ext>
            </a:extLst>
          </p:cNvPr>
          <p:cNvSpPr txBox="1"/>
          <p:nvPr/>
        </p:nvSpPr>
        <p:spPr>
          <a:xfrm>
            <a:off x="7183308" y="1988840"/>
            <a:ext cx="51507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/>
              <a:t>Місячний платіж до компенсації: </a:t>
            </a:r>
            <a:r>
              <a:rPr lang="uk-UA" dirty="0"/>
              <a:t>7 615 грн.</a:t>
            </a:r>
          </a:p>
          <a:p>
            <a:r>
              <a:rPr lang="uk-UA" b="1" i="1" dirty="0"/>
              <a:t>Тіло кредиту: </a:t>
            </a:r>
            <a:r>
              <a:rPr lang="uk-UA" dirty="0"/>
              <a:t>3 448 грн.</a:t>
            </a:r>
          </a:p>
          <a:p>
            <a:r>
              <a:rPr lang="uk-UA" b="1" i="1" dirty="0"/>
              <a:t>Відсоток по кредиту: </a:t>
            </a:r>
            <a:r>
              <a:rPr lang="uk-UA" dirty="0"/>
              <a:t>4 167 грн. </a:t>
            </a:r>
          </a:p>
          <a:p>
            <a:r>
              <a:rPr lang="uk-UA" b="1" dirty="0"/>
              <a:t>Кожен наступний платіж </a:t>
            </a:r>
          </a:p>
          <a:p>
            <a:r>
              <a:rPr lang="uk-UA" b="1" dirty="0"/>
              <a:t>менший на: </a:t>
            </a:r>
            <a:r>
              <a:rPr lang="uk-UA" dirty="0"/>
              <a:t>76 грн.</a:t>
            </a:r>
          </a:p>
          <a:p>
            <a:endParaRPr lang="ru-RU" dirty="0"/>
          </a:p>
          <a:p>
            <a:endParaRPr lang="uk-UA" b="1" dirty="0"/>
          </a:p>
          <a:p>
            <a:r>
              <a:rPr lang="uk-UA" b="1" dirty="0"/>
              <a:t>Платіж із розрахунку</a:t>
            </a:r>
          </a:p>
          <a:p>
            <a:r>
              <a:rPr lang="uk-UA" b="1" dirty="0"/>
              <a:t>на 1 м</a:t>
            </a:r>
            <a:r>
              <a:rPr lang="uk-UA" b="1" baseline="30000" dirty="0"/>
              <a:t>2</a:t>
            </a:r>
            <a:r>
              <a:rPr lang="uk-UA" b="1" dirty="0"/>
              <a:t> житла: </a:t>
            </a:r>
            <a:r>
              <a:rPr lang="uk-UA" dirty="0">
                <a:solidFill>
                  <a:srgbClr val="C00000"/>
                </a:solidFill>
              </a:rPr>
              <a:t>1,52 грн.</a:t>
            </a:r>
          </a:p>
          <a:p>
            <a:r>
              <a:rPr lang="uk-UA" b="1" dirty="0"/>
              <a:t>Платіж з квартири в місяць: </a:t>
            </a:r>
            <a:r>
              <a:rPr lang="uk-UA" dirty="0">
                <a:solidFill>
                  <a:srgbClr val="C00000"/>
                </a:solidFill>
              </a:rPr>
              <a:t>76 грн</a:t>
            </a:r>
            <a:r>
              <a:rPr lang="uk-UA" b="1" dirty="0"/>
              <a:t>.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09064-A82B-7543-AA66-0F78EFDD54EF}"/>
              </a:ext>
            </a:extLst>
          </p:cNvPr>
          <p:cNvSpPr txBox="1"/>
          <p:nvPr/>
        </p:nvSpPr>
        <p:spPr>
          <a:xfrm>
            <a:off x="3203353" y="1212219"/>
            <a:ext cx="558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/>
              <a:t>Платежі по кредиту до та після компенсації</a:t>
            </a:r>
            <a:r>
              <a:rPr lang="uk-UA" dirty="0"/>
              <a:t> </a:t>
            </a:r>
          </a:p>
          <a:p>
            <a:endParaRPr lang="ru-RU" dirty="0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96316148-1D60-4241-8263-3F9738106F47}"/>
              </a:ext>
            </a:extLst>
          </p:cNvPr>
          <p:cNvSpPr/>
          <p:nvPr/>
        </p:nvSpPr>
        <p:spPr bwMode="auto">
          <a:xfrm>
            <a:off x="4807620" y="3098054"/>
            <a:ext cx="2375688" cy="11630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Компенсація 40% від вартості матеріалів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37485-8DC7-8749-961B-8C1E8A86CF2E}"/>
              </a:ext>
            </a:extLst>
          </p:cNvPr>
          <p:cNvSpPr txBox="1"/>
          <p:nvPr/>
        </p:nvSpPr>
        <p:spPr>
          <a:xfrm>
            <a:off x="4479650" y="2882394"/>
            <a:ext cx="2490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Сума компенсації: </a:t>
            </a:r>
          </a:p>
          <a:p>
            <a:pPr algn="ctr"/>
            <a:r>
              <a:rPr lang="ru-RU" sz="1200" dirty="0"/>
              <a:t>100 000 грн</a:t>
            </a:r>
            <a:r>
              <a:rPr lang="ru-RU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B6F3-76D9-0F4F-8731-B01E9B06B0D1}"/>
              </a:ext>
            </a:extLst>
          </p:cNvPr>
          <p:cNvSpPr txBox="1"/>
          <p:nvPr/>
        </p:nvSpPr>
        <p:spPr>
          <a:xfrm>
            <a:off x="4587662" y="4004966"/>
            <a:ext cx="2490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Залишок кредиту: </a:t>
            </a:r>
          </a:p>
          <a:p>
            <a:pPr algn="ctr"/>
            <a:r>
              <a:rPr lang="ru-RU" sz="1200" dirty="0"/>
              <a:t>200 000 грн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8890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376" y="1340768"/>
            <a:ext cx="11233248" cy="507450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Програма енергоефективності в житловому секторі (UREEFF) IQ </a:t>
            </a:r>
            <a:r>
              <a:rPr lang="uk-UA" dirty="0" err="1">
                <a:solidFill>
                  <a:schemeClr val="tx1"/>
                </a:solidFill>
              </a:rPr>
              <a:t>energy</a:t>
            </a:r>
            <a:r>
              <a:rPr lang="uk-UA" dirty="0">
                <a:solidFill>
                  <a:schemeClr val="tx1"/>
                </a:solidFill>
              </a:rPr>
              <a:t>, що працює в 24 країнах світу, стартувала в Україні в квітні 2016 року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Програма підтримується механізмом заохочень за рахунок грантових коштів на загальну суму 15 мільйонів євро, наданих Східноєвропейським Партнерством в області енергоефективності та екології ("E5P"), і грантом технічної допомоги для реалізації програми, який надається в рівній частині від E5P та Швеції. </a:t>
            </a:r>
          </a:p>
          <a:p>
            <a:pPr>
              <a:spcBef>
                <a:spcPts val="1000"/>
              </a:spcBef>
            </a:pPr>
            <a:r>
              <a:rPr lang="uk-UA" b="1" i="1" dirty="0">
                <a:solidFill>
                  <a:schemeClr val="tx1"/>
                </a:solidFill>
              </a:rPr>
              <a:t>Учасники програми: </a:t>
            </a:r>
            <a:r>
              <a:rPr lang="uk-UA" dirty="0">
                <a:solidFill>
                  <a:schemeClr val="tx1"/>
                </a:solidFill>
              </a:rPr>
              <a:t>Об’єднання співвласників багатоквартирного будинку ОСББ, фізичні особи.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Перелік банків в яких можна отримати кредит з грантовою  складовою IQ </a:t>
            </a:r>
            <a:r>
              <a:rPr lang="uk-UA" b="1" i="1" dirty="0" err="1">
                <a:solidFill>
                  <a:schemeClr val="tx1"/>
                </a:solidFill>
              </a:rPr>
              <a:t>energy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УкрСиббанк</a:t>
            </a:r>
            <a:r>
              <a:rPr lang="ru-RU" dirty="0"/>
              <a:t>, </a:t>
            </a:r>
            <a:r>
              <a:rPr lang="ru-RU" dirty="0" err="1">
                <a:solidFill>
                  <a:schemeClr val="tx1"/>
                </a:solidFill>
              </a:rPr>
              <a:t>Райффайзен</a:t>
            </a:r>
            <a:r>
              <a:rPr lang="ru-RU" dirty="0">
                <a:solidFill>
                  <a:schemeClr val="tx1"/>
                </a:solidFill>
              </a:rPr>
              <a:t> Банк Аваль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Роль банку партнера: </a:t>
            </a:r>
            <a:r>
              <a:rPr lang="uk-UA" dirty="0">
                <a:solidFill>
                  <a:schemeClr val="tx1"/>
                </a:solidFill>
              </a:rPr>
              <a:t>Посередник в Програмі. Банківський кредит є обов'язковим для отримання гранту. </a:t>
            </a:r>
          </a:p>
          <a:p>
            <a:pPr>
              <a:spcBef>
                <a:spcPts val="1000"/>
              </a:spcBef>
            </a:pPr>
            <a:endParaRPr lang="uk-UA" sz="1600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IQ energy</a:t>
            </a:r>
            <a:r>
              <a:rPr lang="en-US" dirty="0"/>
              <a:t> </a:t>
            </a:r>
            <a:br>
              <a:rPr lang="en-US" dirty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448092-3807-A24E-A8F0-AE5B2867F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49" y="5805264"/>
            <a:ext cx="2418351" cy="7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57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384" y="1090802"/>
            <a:ext cx="11233248" cy="514651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uk-UA" b="1" i="1" u="sng" dirty="0">
                <a:solidFill>
                  <a:schemeClr val="tx1"/>
                </a:solidFill>
              </a:rPr>
              <a:t>Умови для фізичних осіб</a:t>
            </a:r>
            <a:endParaRPr lang="en-US" b="1" i="1" u="sng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Категорії енергоефективних матеріалів та обладнання, за якими можна отримати грант: </a:t>
            </a:r>
            <a:r>
              <a:rPr lang="uk-UA" dirty="0">
                <a:solidFill>
                  <a:schemeClr val="tx1"/>
                </a:solidFill>
              </a:rPr>
              <a:t>вікна, системи теплопостачання, сонячні колектори, твердопаливні  або газові котли, теплоізоляція, теплові насоси, вхідні двері, теплові </a:t>
            </a:r>
            <a:r>
              <a:rPr lang="uk-UA" dirty="0" err="1">
                <a:solidFill>
                  <a:schemeClr val="tx1"/>
                </a:solidFill>
              </a:rPr>
              <a:t>лічильникі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Суму кредиту: </a:t>
            </a:r>
            <a:r>
              <a:rPr lang="ru-RU" dirty="0">
                <a:solidFill>
                  <a:schemeClr val="tx1"/>
                </a:solidFill>
              </a:rPr>
              <a:t>до 15 </a:t>
            </a:r>
            <a:r>
              <a:rPr lang="ru-RU" dirty="0" err="1">
                <a:solidFill>
                  <a:schemeClr val="tx1"/>
                </a:solidFill>
              </a:rPr>
              <a:t>тисяч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євро</a:t>
            </a:r>
            <a:r>
              <a:rPr lang="ru-RU" dirty="0">
                <a:solidFill>
                  <a:schemeClr val="tx1"/>
                </a:solidFill>
              </a:rPr>
              <a:t> у гривневому </a:t>
            </a:r>
            <a:r>
              <a:rPr lang="ru-RU" dirty="0" err="1">
                <a:solidFill>
                  <a:schemeClr val="tx1"/>
                </a:solidFill>
              </a:rPr>
              <a:t>еквіваленті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Строк кредиту</a:t>
            </a:r>
            <a:r>
              <a:rPr lang="uk-UA" dirty="0">
                <a:solidFill>
                  <a:schemeClr val="tx1"/>
                </a:solidFill>
              </a:rPr>
              <a:t>: залежить від умов конкретного банку – до 5 років. Дозволяється погасити достроково після подачі заявки на отримання гранту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ru-RU" b="1" i="1" dirty="0" err="1">
                <a:solidFill>
                  <a:schemeClr val="tx1"/>
                </a:solidFill>
              </a:rPr>
              <a:t>Розмір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компенсації</a:t>
            </a:r>
            <a:r>
              <a:rPr lang="ru-RU" b="1" i="1" dirty="0">
                <a:solidFill>
                  <a:schemeClr val="tx1"/>
                </a:solidFill>
              </a:rPr>
              <a:t> за кредитами</a:t>
            </a:r>
            <a:r>
              <a:rPr lang="uk-UA" b="1" i="1" dirty="0">
                <a:solidFill>
                  <a:schemeClr val="tx1"/>
                </a:solidFill>
              </a:rPr>
              <a:t>: </a:t>
            </a:r>
          </a:p>
          <a:p>
            <a:pPr marL="285750" indent="-236538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35 %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суми</a:t>
            </a:r>
            <a:r>
              <a:rPr lang="ru-RU" dirty="0">
                <a:solidFill>
                  <a:schemeClr val="tx1"/>
                </a:solidFill>
              </a:rPr>
              <a:t> кредиту, максимум 3 000 </a:t>
            </a:r>
            <a:r>
              <a:rPr lang="ru-RU" dirty="0" err="1">
                <a:solidFill>
                  <a:schemeClr val="tx1"/>
                </a:solidFill>
              </a:rPr>
              <a:t>євро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ru-RU" b="1" i="1" dirty="0" err="1">
                <a:solidFill>
                  <a:schemeClr val="tx1"/>
                </a:solidFill>
              </a:rPr>
              <a:t>Платежі</a:t>
            </a:r>
            <a:r>
              <a:rPr lang="ru-RU" b="1" i="1" dirty="0">
                <a:solidFill>
                  <a:schemeClr val="tx1"/>
                </a:solidFill>
              </a:rPr>
              <a:t> по кредиту </a:t>
            </a:r>
            <a:r>
              <a:rPr lang="ru-RU" b="1" i="1" dirty="0" err="1">
                <a:solidFill>
                  <a:schemeClr val="tx1"/>
                </a:solidFill>
              </a:rPr>
              <a:t>Райффайзен</a:t>
            </a:r>
            <a:r>
              <a:rPr lang="ru-RU" b="1" i="1" dirty="0">
                <a:solidFill>
                  <a:schemeClr val="tx1"/>
                </a:solidFill>
              </a:rPr>
              <a:t> банк Аваль: </a:t>
            </a:r>
            <a:r>
              <a:rPr lang="ru-RU" dirty="0" err="1">
                <a:solidFill>
                  <a:schemeClr val="tx1"/>
                </a:solidFill>
              </a:rPr>
              <a:t>процентна</a:t>
            </a:r>
            <a:r>
              <a:rPr lang="ru-RU" dirty="0">
                <a:solidFill>
                  <a:schemeClr val="tx1"/>
                </a:solidFill>
              </a:rPr>
              <a:t> ставка – 45 % </a:t>
            </a:r>
            <a:r>
              <a:rPr lang="ru-RU" dirty="0" err="1">
                <a:solidFill>
                  <a:schemeClr val="tx1"/>
                </a:solidFill>
              </a:rPr>
              <a:t>річних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абонплата</a:t>
            </a:r>
            <a:r>
              <a:rPr lang="ru-RU" dirty="0">
                <a:solidFill>
                  <a:schemeClr val="tx1"/>
                </a:solidFill>
              </a:rPr>
              <a:t> – 15 грн. на </a:t>
            </a:r>
            <a:r>
              <a:rPr lang="ru-RU" dirty="0" err="1">
                <a:solidFill>
                  <a:schemeClr val="tx1"/>
                </a:solidFill>
              </a:rPr>
              <a:t>місяць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пільговий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по кредиту – до 57 </a:t>
            </a:r>
            <a:r>
              <a:rPr lang="ru-RU" dirty="0" err="1">
                <a:solidFill>
                  <a:schemeClr val="tx1"/>
                </a:solidFill>
              </a:rPr>
              <a:t>днів</a:t>
            </a:r>
            <a:endParaRPr lang="ru-RU" dirty="0">
              <a:solidFill>
                <a:schemeClr val="tx1"/>
              </a:solidFill>
            </a:endParaRPr>
          </a:p>
          <a:p>
            <a:pPr marL="49212"/>
            <a:r>
              <a:rPr lang="ru-RU" b="1" i="1" dirty="0" err="1">
                <a:solidFill>
                  <a:schemeClr val="tx1"/>
                </a:solidFill>
              </a:rPr>
              <a:t>Платежі</a:t>
            </a:r>
            <a:r>
              <a:rPr lang="ru-RU" b="1" i="1" dirty="0">
                <a:solidFill>
                  <a:schemeClr val="tx1"/>
                </a:solidFill>
              </a:rPr>
              <a:t> по кредиту </a:t>
            </a:r>
            <a:r>
              <a:rPr lang="ru-RU" b="1" i="1" dirty="0" err="1">
                <a:solidFill>
                  <a:schemeClr val="tx1"/>
                </a:solidFill>
              </a:rPr>
              <a:t>Укрсиббанк</a:t>
            </a:r>
            <a:r>
              <a:rPr lang="ru-RU" dirty="0"/>
              <a:t> 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процентна</a:t>
            </a:r>
            <a:r>
              <a:rPr lang="ru-RU" dirty="0">
                <a:solidFill>
                  <a:schemeClr val="tx1"/>
                </a:solidFill>
              </a:rPr>
              <a:t> ставка – 55 % </a:t>
            </a:r>
            <a:r>
              <a:rPr lang="ru-RU" dirty="0" err="1">
                <a:solidFill>
                  <a:schemeClr val="tx1"/>
                </a:solidFill>
              </a:rPr>
              <a:t>річних</a:t>
            </a:r>
            <a:r>
              <a:rPr lang="ru-RU" dirty="0">
                <a:solidFill>
                  <a:schemeClr val="tx1"/>
                </a:solidFill>
              </a:rPr>
              <a:t>, страховка – 0.1 % на </a:t>
            </a:r>
            <a:r>
              <a:rPr lang="ru-RU" dirty="0" err="1">
                <a:solidFill>
                  <a:schemeClr val="tx1"/>
                </a:solidFill>
              </a:rPr>
              <a:t>місяць</a:t>
            </a: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IQ energy</a:t>
            </a:r>
            <a:r>
              <a:rPr lang="en-US" dirty="0"/>
              <a:t> </a:t>
            </a:r>
            <a:br>
              <a:rPr lang="en-US" dirty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412FC9-492A-9C4D-A093-5EE4A1F3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49" y="5805264"/>
            <a:ext cx="2418351" cy="7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789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384" y="1090802"/>
            <a:ext cx="11233248" cy="363434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uk-UA" b="1" i="1" u="sng" dirty="0">
                <a:solidFill>
                  <a:schemeClr val="tx1"/>
                </a:solidFill>
              </a:rPr>
              <a:t>Умови для ОСББ</a:t>
            </a:r>
            <a:endParaRPr lang="en-US" b="1" i="1" u="sng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Категорії енергоефективних матеріалів та обладнання, за якими можна отримати грант: </a:t>
            </a:r>
            <a:r>
              <a:rPr lang="uk-UA" dirty="0">
                <a:solidFill>
                  <a:schemeClr val="tx1"/>
                </a:solidFill>
              </a:rPr>
              <a:t>системи опалення (ІТП), теплоізоляція (стіни, підлога, покрівля), лічильник тепла, вхідні двері в під’їзди, котли(газові та твердопаливні), сонячні колектори, вікна, теплові насоси, рекуператори.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Суму кредиту: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200 тис. грн. до 2 млн. грн. 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Строк кредиту</a:t>
            </a:r>
            <a:r>
              <a:rPr lang="uk-UA" dirty="0">
                <a:solidFill>
                  <a:schemeClr val="tx1"/>
                </a:solidFill>
              </a:rPr>
              <a:t>: до 5 років. </a:t>
            </a:r>
          </a:p>
          <a:p>
            <a:r>
              <a:rPr lang="ru-RU" b="1" i="1" dirty="0" err="1">
                <a:solidFill>
                  <a:schemeClr val="tx1"/>
                </a:solidFill>
              </a:rPr>
              <a:t>Розмір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компенсації</a:t>
            </a:r>
            <a:r>
              <a:rPr lang="ru-RU" b="1" i="1" dirty="0">
                <a:solidFill>
                  <a:schemeClr val="tx1"/>
                </a:solidFill>
              </a:rPr>
              <a:t> за кредитами</a:t>
            </a:r>
            <a:r>
              <a:rPr lang="uk-UA" b="1" i="1" dirty="0">
                <a:solidFill>
                  <a:schemeClr val="tx1"/>
                </a:solidFill>
              </a:rPr>
              <a:t>: </a:t>
            </a:r>
          </a:p>
          <a:p>
            <a:pPr marL="285750" indent="-236538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до 40 %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суми</a:t>
            </a:r>
            <a:r>
              <a:rPr lang="ru-RU" dirty="0">
                <a:solidFill>
                  <a:schemeClr val="tx1"/>
                </a:solidFill>
              </a:rPr>
              <a:t> кредиту на весь </a:t>
            </a:r>
            <a:r>
              <a:rPr lang="uk-UA" dirty="0">
                <a:solidFill>
                  <a:schemeClr val="tx1"/>
                </a:solidFill>
              </a:rPr>
              <a:t>проект включаючи матеріали та затрати на монтаж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ru-RU" b="1" i="1" dirty="0">
              <a:solidFill>
                <a:schemeClr val="tx1"/>
              </a:solidFill>
            </a:endParaRPr>
          </a:p>
          <a:p>
            <a:pPr marL="285750" indent="-236538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uk-UA" b="1" i="1" dirty="0">
              <a:solidFill>
                <a:schemeClr val="tx1"/>
              </a:solidFill>
            </a:endParaRPr>
          </a:p>
          <a:p>
            <a:endParaRPr lang="uk-UA" b="1" i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8000" cy="61792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IQ energy</a:t>
            </a:r>
            <a:r>
              <a:rPr lang="en-US" dirty="0"/>
              <a:t> </a:t>
            </a:r>
            <a:br>
              <a:rPr lang="en-US" dirty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412FC9-492A-9C4D-A093-5EE4A1F3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49" y="5805264"/>
            <a:ext cx="2418351" cy="7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1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2939</Words>
  <Application>Microsoft Office PowerPoint</Application>
  <PresentationFormat>Широкоэкранный</PresentationFormat>
  <Paragraphs>729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giz-powerpoint-leerfolie-de</vt:lpstr>
      <vt:lpstr>Презентация PowerPoint</vt:lpstr>
      <vt:lpstr>Фінансові джерела для залучення коштів у проекти з енергоефективності і житловому секторі </vt:lpstr>
      <vt:lpstr>Фонд енергоефективності</vt:lpstr>
      <vt:lpstr>Програма «Теплі кредити»</vt:lpstr>
      <vt:lpstr>Програма «Теплі кредити»</vt:lpstr>
      <vt:lpstr>Програма «Теплі кредити»</vt:lpstr>
      <vt:lpstr>IQ energy  </vt:lpstr>
      <vt:lpstr>IQ energy  </vt:lpstr>
      <vt:lpstr>IQ energy  </vt:lpstr>
      <vt:lpstr>Банківські продукти щодо кредитування  житлового фонду</vt:lpstr>
      <vt:lpstr>Банківські продукти щодо кредитування  житлового фонду</vt:lpstr>
      <vt:lpstr>Власні кошти співвласників (на прикладі ОСББ)</vt:lpstr>
      <vt:lpstr>ЕСКО механізм </vt:lpstr>
      <vt:lpstr>ЕСКО механізм   </vt:lpstr>
      <vt:lpstr>ЕСКО механізм </vt:lpstr>
      <vt:lpstr>Фінансування з місцевих бюджетів </vt:lpstr>
      <vt:lpstr>Фінансування з місцевих бюджетів </vt:lpstr>
      <vt:lpstr>Фінансування з місцевих бюджетів </vt:lpstr>
      <vt:lpstr>Презентация PowerPoint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Linke, Alexander GIZ</dc:creator>
  <cp:lastModifiedBy>Dell</cp:lastModifiedBy>
  <cp:revision>984</cp:revision>
  <cp:lastPrinted>2019-07-03T06:24:26Z</cp:lastPrinted>
  <dcterms:created xsi:type="dcterms:W3CDTF">2017-06-19T07:06:04Z</dcterms:created>
  <dcterms:modified xsi:type="dcterms:W3CDTF">2019-07-03T06:24:32Z</dcterms:modified>
</cp:coreProperties>
</file>