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sldIdLst>
    <p:sldId id="256" r:id="rId2"/>
    <p:sldId id="257" r:id="rId3"/>
    <p:sldId id="258" r:id="rId4"/>
    <p:sldId id="269" r:id="rId5"/>
    <p:sldId id="27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268" autoAdjust="0"/>
  </p:normalViewPr>
  <p:slideViewPr>
    <p:cSldViewPr snapToGrid="0">
      <p:cViewPr varScale="1">
        <p:scale>
          <a:sx n="79" d="100"/>
          <a:sy n="79" d="100"/>
        </p:scale>
        <p:origin x="821" y="1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26.09.2024</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017816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333D9A0-0FC3-4495-BDBD-5507D6DCBB3C}" type="datetimeFigureOut">
              <a:rPr lang="ru-RU" smtClean="0"/>
              <a:t>26.09.2024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537442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333D9A0-0FC3-4495-BDBD-5507D6DCBB3C}" type="datetimeFigureOut">
              <a:rPr lang="ru-RU" smtClean="0"/>
              <a:t>26.09.2024</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F1679A-3F4C-46F9-8047-F057EE76CAA5}"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913957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26.09.2024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4285384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26.09.2024</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440468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26.09.2024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484110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26.09.2024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21808826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26.09.2024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376106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26.09.2024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542061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333D9A0-0FC3-4495-BDBD-5507D6DCBB3C}" type="datetimeFigureOut">
              <a:rPr lang="ru-RU" smtClean="0"/>
              <a:t>26.09.2024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2721782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A333D9A0-0FC3-4495-BDBD-5507D6DCBB3C}" type="datetimeFigureOut">
              <a:rPr lang="ru-RU" smtClean="0"/>
              <a:t>26.09.2024</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689331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A333D9A0-0FC3-4495-BDBD-5507D6DCBB3C}" type="datetimeFigureOut">
              <a:rPr lang="ru-RU" smtClean="0"/>
              <a:t>26.09.2024</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859583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A333D9A0-0FC3-4495-BDBD-5507D6DCBB3C}" type="datetimeFigureOut">
              <a:rPr lang="ru-RU" smtClean="0"/>
              <a:t>26.09.2024</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2895848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3D9A0-0FC3-4495-BDBD-5507D6DCBB3C}" type="datetimeFigureOut">
              <a:rPr lang="ru-RU" smtClean="0"/>
              <a:t>26.09.2024</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369170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26.09.2024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720859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26.09.2024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711762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333D9A0-0FC3-4495-BDBD-5507D6DCBB3C}" type="datetimeFigureOut">
              <a:rPr lang="ru-RU" smtClean="0"/>
              <a:t>26.09.2024</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BF1679A-3F4C-46F9-8047-F057EE76CAA5}" type="slidenum">
              <a:rPr lang="ru-RU" smtClean="0"/>
              <a:t>‹#›</a:t>
            </a:fld>
            <a:endParaRPr lang="ru-RU"/>
          </a:p>
        </p:txBody>
      </p:sp>
    </p:spTree>
    <p:extLst>
      <p:ext uri="{BB962C8B-B14F-4D97-AF65-F5344CB8AC3E}">
        <p14:creationId xmlns:p14="http://schemas.microsoft.com/office/powerpoint/2010/main" val="1350784726"/>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 id="2147483750" r:id="rId15"/>
    <p:sldLayoutId id="214748375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E03F2A-FCC3-4CF2-80C0-FEA06EFDE10A}"/>
              </a:ext>
            </a:extLst>
          </p:cNvPr>
          <p:cNvSpPr>
            <a:spLocks noGrp="1"/>
          </p:cNvSpPr>
          <p:nvPr>
            <p:ph type="ctrTitle"/>
          </p:nvPr>
        </p:nvSpPr>
        <p:spPr>
          <a:xfrm>
            <a:off x="2589213" y="755375"/>
            <a:ext cx="8915399" cy="1510748"/>
          </a:xfrm>
        </p:spPr>
        <p:txBody>
          <a:bodyPr>
            <a:normAutofit fontScale="90000"/>
          </a:bodyPr>
          <a:lstStyle/>
          <a:p>
            <a:pPr algn="ctr"/>
            <a:r>
              <a:rPr lang="uk-UA" dirty="0">
                <a:solidFill>
                  <a:schemeClr val="tx1"/>
                </a:solidFill>
                <a:latin typeface="Times New Roman" panose="02020603050405020304" pitchFamily="18" charset="0"/>
                <a:cs typeface="Times New Roman" panose="02020603050405020304" pitchFamily="18" charset="0"/>
              </a:rPr>
              <a:t>СО</a:t>
            </a:r>
            <a:r>
              <a:rPr lang="ru-UA" dirty="0">
                <a:solidFill>
                  <a:schemeClr val="tx1"/>
                </a:solidFill>
                <a:latin typeface="Times New Roman" panose="02020603050405020304" pitchFamily="18" charset="0"/>
                <a:cs typeface="Times New Roman" panose="02020603050405020304" pitchFamily="18" charset="0"/>
              </a:rPr>
              <a:t>Ц</a:t>
            </a:r>
            <a:r>
              <a:rPr lang="uk-UA" dirty="0">
                <a:solidFill>
                  <a:schemeClr val="tx1"/>
                </a:solidFill>
                <a:latin typeface="Times New Roman" panose="02020603050405020304" pitchFamily="18" charset="0"/>
                <a:cs typeface="Times New Roman" panose="02020603050405020304" pitchFamily="18" charset="0"/>
              </a:rPr>
              <a:t>ІАЛЬНА СТАТУСИ І СОЦІАЛЬНА РОЛІ</a:t>
            </a:r>
            <a:endParaRPr lang="ru-RU" dirty="0">
              <a:solidFill>
                <a:schemeClr val="tx1"/>
              </a:solidFill>
              <a:latin typeface="Times New Roman" panose="02020603050405020304" pitchFamily="18" charset="0"/>
              <a:cs typeface="Times New Roman" panose="02020603050405020304" pitchFamily="18" charset="0"/>
            </a:endParaRPr>
          </a:p>
        </p:txBody>
      </p:sp>
      <p:sp>
        <p:nvSpPr>
          <p:cNvPr id="5" name="Подзаголовок 4">
            <a:extLst>
              <a:ext uri="{FF2B5EF4-FFF2-40B4-BE49-F238E27FC236}">
                <a16:creationId xmlns:a16="http://schemas.microsoft.com/office/drawing/2014/main" id="{17A60039-F402-188C-48E8-5C3AC13AB6EF}"/>
              </a:ext>
            </a:extLst>
          </p:cNvPr>
          <p:cNvSpPr>
            <a:spLocks noGrp="1"/>
          </p:cNvSpPr>
          <p:nvPr>
            <p:ph type="subTitle" idx="1"/>
          </p:nvPr>
        </p:nvSpPr>
        <p:spPr/>
        <p:txBody>
          <a:bodyPr/>
          <a:lstStyle/>
          <a:p>
            <a:endParaRPr lang="ru-RU"/>
          </a:p>
        </p:txBody>
      </p:sp>
    </p:spTree>
    <p:extLst>
      <p:ext uri="{BB962C8B-B14F-4D97-AF65-F5344CB8AC3E}">
        <p14:creationId xmlns:p14="http://schemas.microsoft.com/office/powerpoint/2010/main" val="2486760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A38A249-7F10-48B7-BF14-EB6A2968F0B7}"/>
              </a:ext>
            </a:extLst>
          </p:cNvPr>
          <p:cNvSpPr>
            <a:spLocks noGrp="1"/>
          </p:cNvSpPr>
          <p:nvPr>
            <p:ph type="title"/>
          </p:nvPr>
        </p:nvSpPr>
        <p:spPr>
          <a:xfrm>
            <a:off x="1997764" y="365125"/>
            <a:ext cx="9356035" cy="5065291"/>
          </a:xfrm>
        </p:spPr>
        <p:txBody>
          <a:bodyPr>
            <a:normAutofit/>
          </a:bodyPr>
          <a:lstStyle/>
          <a:p>
            <a:r>
              <a:rPr lang="uk-UA" dirty="0">
                <a:solidFill>
                  <a:schemeClr val="tx1"/>
                </a:solidFill>
                <a:latin typeface="Times New Roman" panose="02020603050405020304" pitchFamily="18" charset="0"/>
                <a:cs typeface="Times New Roman" panose="02020603050405020304" pitchFamily="18" charset="0"/>
              </a:rPr>
              <a:t>План.</a:t>
            </a:r>
            <a:br>
              <a:rPr lang="ru-RU" dirty="0">
                <a:solidFill>
                  <a:schemeClr val="tx1"/>
                </a:solidFill>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1.Співвідношення понять «людина», «індивід», «особистість».</a:t>
            </a:r>
            <a:br>
              <a:rPr lang="uk-UA" dirty="0">
                <a:latin typeface="Times New Roman" panose="02020603050405020304" pitchFamily="18" charset="0"/>
                <a:cs typeface="Times New Roman" panose="02020603050405020304" pitchFamily="18" charset="0"/>
              </a:rPr>
            </a:br>
            <a:r>
              <a:rPr lang="uk-UA">
                <a:latin typeface="Times New Roman" panose="02020603050405020304" pitchFamily="18" charset="0"/>
                <a:cs typeface="Times New Roman" panose="02020603050405020304" pitchFamily="18" charset="0"/>
              </a:rPr>
              <a:t>2. </a:t>
            </a:r>
            <a:r>
              <a:rPr lang="uk-UA" dirty="0">
                <a:latin typeface="Times New Roman" panose="02020603050405020304" pitchFamily="18" charset="0"/>
                <a:cs typeface="Times New Roman" panose="02020603050405020304" pitchFamily="18" charset="0"/>
              </a:rPr>
              <a:t>Соціальний статус та соціальна роль особистості.</a:t>
            </a:r>
            <a:br>
              <a:rPr lang="uk-UA" dirty="0"/>
            </a:br>
            <a:br>
              <a:rPr lang="ru-RU" dirty="0"/>
            </a:br>
            <a:endParaRPr lang="ru-RU" dirty="0"/>
          </a:p>
        </p:txBody>
      </p:sp>
    </p:spTree>
    <p:extLst>
      <p:ext uri="{BB962C8B-B14F-4D97-AF65-F5344CB8AC3E}">
        <p14:creationId xmlns:p14="http://schemas.microsoft.com/office/powerpoint/2010/main" val="200347523"/>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8FA8ED-525A-4729-91B4-D814C5C03CAC}"/>
              </a:ext>
            </a:extLst>
          </p:cNvPr>
          <p:cNvSpPr>
            <a:spLocks noGrp="1"/>
          </p:cNvSpPr>
          <p:nvPr>
            <p:ph type="title"/>
          </p:nvPr>
        </p:nvSpPr>
        <p:spPr>
          <a:xfrm>
            <a:off x="1779104" y="365124"/>
            <a:ext cx="9574696" cy="6072998"/>
          </a:xfrm>
        </p:spPr>
        <p:txBody>
          <a:bodyPr>
            <a:noAutofit/>
          </a:bodyPr>
          <a:lstStyle/>
          <a:p>
            <a:r>
              <a:rPr lang="ru-RU" sz="2400" b="1" dirty="0">
                <a:latin typeface="Times New Roman" panose="02020603050405020304" pitchFamily="18" charset="0"/>
                <a:cs typeface="Times New Roman" panose="02020603050405020304" pitchFamily="18" charset="0"/>
              </a:rPr>
              <a:t>1.Співвідношення понять «</a:t>
            </a:r>
            <a:r>
              <a:rPr lang="ru-RU" sz="2400" b="1" dirty="0" err="1">
                <a:latin typeface="Times New Roman" panose="02020603050405020304" pitchFamily="18" charset="0"/>
                <a:cs typeface="Times New Roman" panose="02020603050405020304" pitchFamily="18" charset="0"/>
              </a:rPr>
              <a:t>людина</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індивід</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особистість</a:t>
            </a:r>
            <a:r>
              <a:rPr lang="ru-RU" sz="2400" b="1" dirty="0">
                <a:latin typeface="Times New Roman" panose="02020603050405020304" pitchFamily="18" charset="0"/>
                <a:cs typeface="Times New Roman" panose="02020603050405020304" pitchFamily="18" charset="0"/>
              </a:rPr>
              <a:t>».</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	</a:t>
            </a:r>
            <a:r>
              <a:rPr lang="uk-UA" sz="2400" b="1" dirty="0">
                <a:latin typeface="Times New Roman" panose="02020603050405020304" pitchFamily="18" charset="0"/>
                <a:cs typeface="Times New Roman" panose="02020603050405020304" pitchFamily="18" charset="0"/>
              </a:rPr>
              <a:t>Організм</a:t>
            </a:r>
            <a:r>
              <a:rPr lang="uk-UA" sz="2400" dirty="0">
                <a:latin typeface="Times New Roman" panose="02020603050405020304" pitchFamily="18" charset="0"/>
                <a:cs typeface="Times New Roman" panose="02020603050405020304" pitchFamily="18" charset="0"/>
              </a:rPr>
              <a:t> – будь-яка жива істота.</a:t>
            </a:r>
            <a:br>
              <a:rPr lang="uk-UA" sz="2400" dirty="0">
                <a:latin typeface="Times New Roman" panose="02020603050405020304" pitchFamily="18" charset="0"/>
                <a:cs typeface="Times New Roman" panose="02020603050405020304" pitchFamily="18" charset="0"/>
              </a:rPr>
            </a:br>
            <a:r>
              <a:rPr lang="uk-UA" sz="2400" b="1" dirty="0">
                <a:latin typeface="Times New Roman" panose="02020603050405020304" pitchFamily="18" charset="0"/>
                <a:cs typeface="Times New Roman" panose="02020603050405020304" pitchFamily="18" charset="0"/>
              </a:rPr>
              <a:t>Людина</a:t>
            </a:r>
            <a:r>
              <a:rPr lang="uk-UA" sz="2400" dirty="0">
                <a:latin typeface="Times New Roman" panose="02020603050405020304" pitchFamily="18" charset="0"/>
                <a:cs typeface="Times New Roman" panose="02020603050405020304" pitchFamily="18" charset="0"/>
              </a:rPr>
              <a:t> – </a:t>
            </a:r>
            <a:r>
              <a:rPr lang="uk-UA" sz="2400" dirty="0" err="1">
                <a:latin typeface="Times New Roman" panose="02020603050405020304" pitchFamily="18" charset="0"/>
                <a:cs typeface="Times New Roman" panose="02020603050405020304" pitchFamily="18" charset="0"/>
              </a:rPr>
              <a:t>біосоціальна</a:t>
            </a:r>
            <a:r>
              <a:rPr lang="uk-UA" sz="2400" dirty="0">
                <a:latin typeface="Times New Roman" panose="02020603050405020304" pitchFamily="18" charset="0"/>
                <a:cs typeface="Times New Roman" panose="02020603050405020304" pitchFamily="18" charset="0"/>
              </a:rPr>
              <a:t> істота, генетично пов’язана з іншими формами життя, яка виокремилась серед них завдяки здатності виробляти знаряддя праці, мові, мисленню, свідомості та морально-етичним якостям.</a:t>
            </a:r>
            <a:br>
              <a:rPr lang="uk-UA" sz="2400" dirty="0">
                <a:latin typeface="Times New Roman" panose="02020603050405020304" pitchFamily="18" charset="0"/>
                <a:cs typeface="Times New Roman" panose="02020603050405020304" pitchFamily="18" charset="0"/>
              </a:rPr>
            </a:br>
            <a:r>
              <a:rPr lang="uk-UA" sz="2400" b="1" dirty="0">
                <a:latin typeface="Times New Roman" panose="02020603050405020304" pitchFamily="18" charset="0"/>
                <a:cs typeface="Times New Roman" panose="02020603050405020304" pitchFamily="18" charset="0"/>
              </a:rPr>
              <a:t>Індивід</a:t>
            </a:r>
            <a:r>
              <a:rPr lang="uk-UA" sz="2400" dirty="0">
                <a:latin typeface="Times New Roman" panose="02020603050405020304" pitchFamily="18" charset="0"/>
                <a:cs typeface="Times New Roman" panose="02020603050405020304" pitchFamily="18" charset="0"/>
              </a:rPr>
              <a:t> – одиничний представник людського роду, виокремлений безвідносно його реальних антропологічних та соціальних особливостей.</a:t>
            </a:r>
            <a:br>
              <a:rPr lang="uk-UA" sz="2400" dirty="0">
                <a:latin typeface="Times New Roman" panose="02020603050405020304" pitchFamily="18" charset="0"/>
                <a:cs typeface="Times New Roman" panose="02020603050405020304" pitchFamily="18" charset="0"/>
              </a:rPr>
            </a:br>
            <a:r>
              <a:rPr lang="uk-UA" sz="2400" b="1" dirty="0">
                <a:latin typeface="Times New Roman" panose="02020603050405020304" pitchFamily="18" charset="0"/>
                <a:cs typeface="Times New Roman" panose="02020603050405020304" pitchFamily="18" charset="0"/>
              </a:rPr>
              <a:t>Індивідуальність</a:t>
            </a:r>
            <a:r>
              <a:rPr lang="uk-UA" sz="2400" dirty="0">
                <a:latin typeface="Times New Roman" panose="02020603050405020304" pitchFamily="18" charset="0"/>
                <a:cs typeface="Times New Roman" panose="02020603050405020304" pitchFamily="18" charset="0"/>
              </a:rPr>
              <a:t> – неповторний, самобутній спосіб життя окремої особистості в якості суб’єкта самостійної діяльності.</a:t>
            </a:r>
            <a:br>
              <a:rPr lang="uk-UA" sz="2400" dirty="0">
                <a:latin typeface="Times New Roman" panose="02020603050405020304" pitchFamily="18" charset="0"/>
                <a:cs typeface="Times New Roman" panose="02020603050405020304" pitchFamily="18" charset="0"/>
              </a:rPr>
            </a:br>
            <a:r>
              <a:rPr lang="uk-UA" sz="2400" b="1" dirty="0">
                <a:latin typeface="Times New Roman" panose="02020603050405020304" pitchFamily="18" charset="0"/>
                <a:cs typeface="Times New Roman" panose="02020603050405020304" pitchFamily="18" charset="0"/>
              </a:rPr>
              <a:t>Особистість</a:t>
            </a:r>
            <a:r>
              <a:rPr lang="uk-UA" sz="2400" dirty="0">
                <a:latin typeface="Times New Roman" panose="02020603050405020304" pitchFamily="18" charset="0"/>
                <a:cs typeface="Times New Roman" panose="02020603050405020304" pitchFamily="18" charset="0"/>
              </a:rPr>
              <a:t> – 1) людський індивід в аспекті його соціальних якостей, які формуються в процесі конкретних історичних видів діяльності та соціальних відносин; 2) цілісність соціальних якостей людини, продукт суспільного розвитку і включення людини в систему соціальних відносин завдяки активній предметній діяльності та спілкуванню.</a:t>
            </a:r>
            <a:br>
              <a:rPr lang="uk-UA" sz="2400" dirty="0">
                <a:latin typeface="Times New Roman" panose="02020603050405020304" pitchFamily="18" charset="0"/>
                <a:cs typeface="Times New Roman" panose="02020603050405020304" pitchFamily="18" charset="0"/>
              </a:rPr>
            </a:br>
            <a:br>
              <a:rPr lang="ru-RU" sz="1800" dirty="0">
                <a:latin typeface="Times New Roman" panose="02020603050405020304" pitchFamily="18" charset="0"/>
                <a:cs typeface="Times New Roman" panose="02020603050405020304" pitchFamily="18" charset="0"/>
              </a:rPr>
            </a:b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607939"/>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0200" y="365125"/>
            <a:ext cx="10068636" cy="6281335"/>
          </a:xfrm>
        </p:spPr>
        <p:txBody>
          <a:bodyPr>
            <a:normAutofit fontScale="90000"/>
          </a:bodyPr>
          <a:lstStyle/>
          <a:p>
            <a:r>
              <a:rPr lang="uk-UA" sz="2100" b="1" dirty="0">
                <a:latin typeface="Times New Roman" panose="02020603050405020304" pitchFamily="18" charset="0"/>
                <a:cs typeface="Times New Roman" panose="02020603050405020304" pitchFamily="18" charset="0"/>
              </a:rPr>
              <a:t>2. Соціальна статус та соціальна роль особистості. </a:t>
            </a:r>
            <a:br>
              <a:rPr lang="uk-UA" sz="2100" dirty="0">
                <a:latin typeface="Times New Roman" panose="02020603050405020304" pitchFamily="18" charset="0"/>
                <a:cs typeface="Times New Roman" panose="02020603050405020304" pitchFamily="18" charset="0"/>
              </a:rPr>
            </a:br>
            <a:r>
              <a:rPr lang="uk-UA" sz="2100" b="1" dirty="0">
                <a:latin typeface="Times New Roman" panose="02020603050405020304" pitchFamily="18" charset="0"/>
                <a:cs typeface="Times New Roman" panose="02020603050405020304" pitchFamily="18" charset="0"/>
              </a:rPr>
              <a:t>Соціальний статус</a:t>
            </a:r>
            <a:r>
              <a:rPr lang="uk-UA" sz="2100" dirty="0">
                <a:latin typeface="Times New Roman" panose="02020603050405020304" pitchFamily="18" charset="0"/>
                <a:cs typeface="Times New Roman" panose="02020603050405020304" pitchFamily="18" charset="0"/>
              </a:rPr>
              <a:t> – ранг або позиція індивіда в групі або групи у взаємовідносинах з іншими групами.</a:t>
            </a:r>
            <a:br>
              <a:rPr lang="uk-UA" sz="2100" dirty="0">
                <a:latin typeface="Times New Roman" panose="02020603050405020304" pitchFamily="18" charset="0"/>
                <a:cs typeface="Times New Roman" panose="02020603050405020304" pitchFamily="18" charset="0"/>
              </a:rPr>
            </a:br>
            <a:r>
              <a:rPr lang="uk-UA" sz="2100" b="1" dirty="0">
                <a:latin typeface="Times New Roman" panose="02020603050405020304" pitchFamily="18" charset="0"/>
                <a:cs typeface="Times New Roman" panose="02020603050405020304" pitchFamily="18" charset="0"/>
              </a:rPr>
              <a:t>	Статуси:</a:t>
            </a:r>
            <a:br>
              <a:rPr lang="uk-UA" sz="2100" dirty="0">
                <a:latin typeface="Times New Roman" panose="02020603050405020304" pitchFamily="18" charset="0"/>
                <a:cs typeface="Times New Roman" panose="02020603050405020304" pitchFamily="18" charset="0"/>
              </a:rPr>
            </a:br>
            <a:r>
              <a:rPr lang="uk-UA" sz="2100" dirty="0">
                <a:latin typeface="Times New Roman" panose="02020603050405020304" pitchFamily="18" charset="0"/>
                <a:cs typeface="Times New Roman" panose="02020603050405020304" pitchFamily="18" charset="0"/>
              </a:rPr>
              <a:t>1) приписані (надаються людині суспільством або групою незалежно від її здібностей та зусиль). Раса, національність, релігійна приналежність, стать, вік;</a:t>
            </a:r>
            <a:br>
              <a:rPr lang="uk-UA" sz="2100" dirty="0">
                <a:latin typeface="Times New Roman" panose="02020603050405020304" pitchFamily="18" charset="0"/>
                <a:cs typeface="Times New Roman" panose="02020603050405020304" pitchFamily="18" charset="0"/>
              </a:rPr>
            </a:br>
            <a:r>
              <a:rPr lang="uk-UA" sz="2100" dirty="0">
                <a:latin typeface="Times New Roman" panose="02020603050405020304" pitchFamily="18" charset="0"/>
                <a:cs typeface="Times New Roman" panose="02020603050405020304" pitchFamily="18" charset="0"/>
              </a:rPr>
              <a:t>2) досягнуті (є результатом докладання власних зусиль);</a:t>
            </a:r>
            <a:br>
              <a:rPr lang="uk-UA" sz="2100" dirty="0">
                <a:latin typeface="Times New Roman" panose="02020603050405020304" pitchFamily="18" charset="0"/>
                <a:cs typeface="Times New Roman" panose="02020603050405020304" pitchFamily="18" charset="0"/>
              </a:rPr>
            </a:br>
            <a:r>
              <a:rPr lang="uk-UA" sz="2100" dirty="0">
                <a:latin typeface="Times New Roman" panose="02020603050405020304" pitchFamily="18" charset="0"/>
                <a:cs typeface="Times New Roman" panose="02020603050405020304" pitchFamily="18" charset="0"/>
              </a:rPr>
              <a:t>3) домінуючий статус – той, який є визначальним для соціальної ідентичності людини, навколо якого вона вибудовує власне життя (походження, освіта, рівень доходів, професія або </a:t>
            </a:r>
            <a:r>
              <a:rPr lang="uk-UA" sz="2100" i="1" dirty="0">
                <a:latin typeface="Times New Roman" panose="02020603050405020304" pitchFamily="18" charset="0"/>
                <a:cs typeface="Times New Roman" panose="02020603050405020304" pitchFamily="18" charset="0"/>
              </a:rPr>
              <a:t>хвороба</a:t>
            </a:r>
            <a:r>
              <a:rPr lang="uk-UA" sz="2100" dirty="0">
                <a:latin typeface="Times New Roman" panose="02020603050405020304" pitchFamily="18" charset="0"/>
                <a:cs typeface="Times New Roman" panose="02020603050405020304" pitchFamily="18" charset="0"/>
              </a:rPr>
              <a:t>). </a:t>
            </a:r>
            <a:br>
              <a:rPr lang="uk-UA" sz="2100" dirty="0">
                <a:latin typeface="Times New Roman" panose="02020603050405020304" pitchFamily="18" charset="0"/>
                <a:cs typeface="Times New Roman" panose="02020603050405020304" pitchFamily="18" charset="0"/>
              </a:rPr>
            </a:br>
            <a:r>
              <a:rPr lang="uk-UA" sz="2100" dirty="0">
                <a:latin typeface="Times New Roman" panose="02020603050405020304" pitchFamily="18" charset="0"/>
                <a:cs typeface="Times New Roman" panose="02020603050405020304" pitchFamily="18" charset="0"/>
              </a:rPr>
              <a:t>	</a:t>
            </a:r>
            <a:r>
              <a:rPr lang="uk-UA" sz="2100" b="1" dirty="0">
                <a:latin typeface="Times New Roman" panose="02020603050405020304" pitchFamily="18" charset="0"/>
                <a:cs typeface="Times New Roman" panose="02020603050405020304" pitchFamily="18" charset="0"/>
              </a:rPr>
              <a:t>Статусний набір</a:t>
            </a:r>
            <a:r>
              <a:rPr lang="uk-UA" sz="2100" dirty="0">
                <a:latin typeface="Times New Roman" panose="02020603050405020304" pitchFamily="18" charset="0"/>
                <a:cs typeface="Times New Roman" panose="02020603050405020304" pitchFamily="18" charset="0"/>
              </a:rPr>
              <a:t> – сукупність статусів, якими людина володіє в певний проміжок часу. Протягом життя певні статуси можуть бути втрачені та замість них набуті нові.</a:t>
            </a:r>
            <a:br>
              <a:rPr lang="uk-UA" sz="2100" dirty="0">
                <a:latin typeface="Times New Roman" panose="02020603050405020304" pitchFamily="18" charset="0"/>
                <a:cs typeface="Times New Roman" panose="02020603050405020304" pitchFamily="18" charset="0"/>
              </a:rPr>
            </a:br>
            <a:r>
              <a:rPr lang="uk-UA" sz="2100" b="1" dirty="0">
                <a:latin typeface="Times New Roman" panose="02020603050405020304" pitchFamily="18" charset="0"/>
                <a:cs typeface="Times New Roman" panose="02020603050405020304" pitchFamily="18" charset="0"/>
              </a:rPr>
              <a:t>Соціальна роль</a:t>
            </a:r>
            <a:r>
              <a:rPr lang="uk-UA" sz="2100" dirty="0">
                <a:latin typeface="Times New Roman" panose="02020603050405020304" pitchFamily="18" charset="0"/>
                <a:cs typeface="Times New Roman" panose="02020603050405020304" pitchFamily="18" charset="0"/>
              </a:rPr>
              <a:t> – поведінка, яку очікують від людини, яка обіймає певний статус.</a:t>
            </a:r>
            <a:br>
              <a:rPr lang="uk-UA" sz="2100" dirty="0">
                <a:latin typeface="Times New Roman" panose="02020603050405020304" pitchFamily="18" charset="0"/>
                <a:cs typeface="Times New Roman" panose="02020603050405020304" pitchFamily="18" charset="0"/>
              </a:rPr>
            </a:br>
            <a:r>
              <a:rPr lang="uk-UA" sz="2100" b="1" dirty="0">
                <a:latin typeface="Times New Roman" panose="02020603050405020304" pitchFamily="18" charset="0"/>
                <a:cs typeface="Times New Roman" panose="02020603050405020304" pitchFamily="18" charset="0"/>
              </a:rPr>
              <a:t>Рольове навчання включає два аспекти:</a:t>
            </a:r>
            <a:br>
              <a:rPr lang="uk-UA" sz="2100" dirty="0">
                <a:latin typeface="Times New Roman" panose="02020603050405020304" pitchFamily="18" charset="0"/>
                <a:cs typeface="Times New Roman" panose="02020603050405020304" pitchFamily="18" charset="0"/>
              </a:rPr>
            </a:br>
            <a:r>
              <a:rPr lang="uk-UA" sz="2100" dirty="0">
                <a:latin typeface="Times New Roman" panose="02020603050405020304" pitchFamily="18" charset="0"/>
                <a:cs typeface="Times New Roman" panose="02020603050405020304" pitchFamily="18" charset="0"/>
              </a:rPr>
              <a:t>1) виконання обов’язків та прав, що відповідають даній ролі;</a:t>
            </a:r>
            <a:br>
              <a:rPr lang="uk-UA" sz="2100" dirty="0">
                <a:latin typeface="Times New Roman" panose="02020603050405020304" pitchFamily="18" charset="0"/>
                <a:cs typeface="Times New Roman" panose="02020603050405020304" pitchFamily="18" charset="0"/>
              </a:rPr>
            </a:br>
            <a:r>
              <a:rPr lang="uk-UA" sz="2100" dirty="0">
                <a:latin typeface="Times New Roman" panose="02020603050405020304" pitchFamily="18" charset="0"/>
                <a:cs typeface="Times New Roman" panose="02020603050405020304" pitchFamily="18" charset="0"/>
              </a:rPr>
              <a:t>2) формування </a:t>
            </a:r>
            <a:r>
              <a:rPr lang="uk-UA" sz="2100" dirty="0" err="1">
                <a:latin typeface="Times New Roman" panose="02020603050405020304" pitchFamily="18" charset="0"/>
                <a:cs typeface="Times New Roman" panose="02020603050405020304" pitchFamily="18" charset="0"/>
              </a:rPr>
              <a:t>відчуттів</a:t>
            </a:r>
            <a:r>
              <a:rPr lang="uk-UA" sz="2100" dirty="0">
                <a:latin typeface="Times New Roman" panose="02020603050405020304" pitchFamily="18" charset="0"/>
                <a:cs typeface="Times New Roman" panose="02020603050405020304" pitchFamily="18" charset="0"/>
              </a:rPr>
              <a:t>, які відповідають певній ролі (наприклад, більшість жінок з легкістю опановує ведення домашнього господарства, але лише невелика кількість робить це із задоволенням).</a:t>
            </a:r>
            <a:br>
              <a:rPr lang="uk-UA" sz="2100" dirty="0">
                <a:latin typeface="Times New Roman" panose="02020603050405020304" pitchFamily="18" charset="0"/>
                <a:cs typeface="Times New Roman" panose="02020603050405020304" pitchFamily="18" charset="0"/>
              </a:rPr>
            </a:br>
            <a:r>
              <a:rPr lang="uk-UA" sz="2100" b="1" dirty="0">
                <a:latin typeface="Times New Roman" panose="02020603050405020304" pitchFamily="18" charset="0"/>
                <a:cs typeface="Times New Roman" panose="02020603050405020304" pitchFamily="18" charset="0"/>
              </a:rPr>
              <a:t>Вихід із ролі</a:t>
            </a:r>
            <a:r>
              <a:rPr lang="uk-UA" sz="2100" dirty="0">
                <a:latin typeface="Times New Roman" panose="02020603050405020304" pitchFamily="18" charset="0"/>
                <a:cs typeface="Times New Roman" panose="02020603050405020304" pitchFamily="18" charset="0"/>
              </a:rPr>
              <a:t> – процес позбавлення важливої соціальної ролі. Процес розпочинається із сумнівів щодо можливості виконання даної ролі та розгляду альтернативних моделей поведінки.</a:t>
            </a:r>
            <a:br>
              <a:rPr lang="uk-UA" sz="2000" dirty="0"/>
            </a:br>
            <a:br>
              <a:rPr lang="uk-UA" sz="2000" dirty="0"/>
            </a:br>
            <a:br>
              <a:rPr lang="uk-UA" sz="2000" dirty="0"/>
            </a:br>
            <a:br>
              <a:rPr lang="ru-RU" sz="2000" dirty="0">
                <a:latin typeface="Times New Roman" panose="02020603050405020304" pitchFamily="18" charset="0"/>
                <a:cs typeface="Times New Roman" panose="02020603050405020304" pitchFamily="18" charset="0"/>
              </a:rPr>
            </a:br>
            <a:br>
              <a:rPr lang="ru-RU" dirty="0"/>
            </a:br>
            <a:br>
              <a:rPr lang="ru-RU" dirty="0"/>
            </a:br>
            <a:endParaRPr lang="ru-RU" dirty="0"/>
          </a:p>
        </p:txBody>
      </p:sp>
    </p:spTree>
    <p:extLst>
      <p:ext uri="{BB962C8B-B14F-4D97-AF65-F5344CB8AC3E}">
        <p14:creationId xmlns:p14="http://schemas.microsoft.com/office/powerpoint/2010/main" val="2422104437"/>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0200" y="365125"/>
            <a:ext cx="10068636" cy="6281335"/>
          </a:xfrm>
        </p:spPr>
        <p:txBody>
          <a:bodyPr>
            <a:normAutofit fontScale="90000"/>
          </a:bodyPr>
          <a:lstStyle/>
          <a:p>
            <a:r>
              <a:rPr lang="uk-UA" sz="2200" b="1" dirty="0">
                <a:latin typeface="Times New Roman" panose="02020603050405020304" pitchFamily="18" charset="0"/>
                <a:cs typeface="Times New Roman" panose="02020603050405020304" pitchFamily="18" charset="0"/>
              </a:rPr>
              <a:t>Рольова напруга</a:t>
            </a:r>
            <a:r>
              <a:rPr lang="uk-UA" sz="2200" dirty="0">
                <a:latin typeface="Times New Roman" panose="02020603050405020304" pitchFamily="18" charset="0"/>
                <a:cs typeface="Times New Roman" panose="02020603050405020304" pitchFamily="18" charset="0"/>
              </a:rPr>
              <a:t> – труднощі при виконанні рольових обов’язків, або невідповідність внутрішніх установок людини вимогам ролі.  </a:t>
            </a:r>
            <a:br>
              <a:rPr lang="uk-UA"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Причини: неадекватно рольова підготовка; підготовка особистості включає тільки формальні вимоги. </a:t>
            </a:r>
            <a:br>
              <a:rPr lang="uk-UA" sz="2200" dirty="0">
                <a:latin typeface="Times New Roman" panose="02020603050405020304" pitchFamily="18" charset="0"/>
                <a:cs typeface="Times New Roman" panose="02020603050405020304" pitchFamily="18" charset="0"/>
              </a:rPr>
            </a:br>
            <a:r>
              <a:rPr lang="uk-UA" sz="2200" b="1" dirty="0">
                <a:latin typeface="Times New Roman" panose="02020603050405020304" pitchFamily="18" charset="0"/>
                <a:cs typeface="Times New Roman" panose="02020603050405020304" pitchFamily="18" charset="0"/>
              </a:rPr>
              <a:t>Рольові конфлікти</a:t>
            </a:r>
            <a:r>
              <a:rPr lang="uk-UA" sz="2200" dirty="0">
                <a:latin typeface="Times New Roman" panose="02020603050405020304" pitchFamily="18" charset="0"/>
                <a:cs typeface="Times New Roman" panose="02020603050405020304" pitchFamily="18" charset="0"/>
              </a:rPr>
              <a:t>: між ролями (вимагають протилежний стилів поведінки) та в межах однієї ролі.  </a:t>
            </a:r>
            <a:br>
              <a:rPr lang="uk-UA"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Дії, за допомогою яких можна знизати рольову напругу: раціоналізація, розподіл (неусвідомлені захисті механізми, які можуть бути перенесені у площину свідомості) та регулювання ролей.</a:t>
            </a:r>
            <a:br>
              <a:rPr lang="uk-UA" sz="2200" dirty="0">
                <a:latin typeface="Times New Roman" panose="02020603050405020304" pitchFamily="18" charset="0"/>
                <a:cs typeface="Times New Roman" panose="02020603050405020304" pitchFamily="18" charset="0"/>
              </a:rPr>
            </a:br>
            <a:r>
              <a:rPr lang="uk-UA" sz="2200" b="1" dirty="0">
                <a:latin typeface="Times New Roman" panose="02020603050405020304" pitchFamily="18" charset="0"/>
                <a:cs typeface="Times New Roman" panose="02020603050405020304" pitchFamily="18" charset="0"/>
              </a:rPr>
              <a:t>Раціоналізація ролі</a:t>
            </a:r>
            <a:r>
              <a:rPr lang="uk-UA" sz="2200" dirty="0">
                <a:latin typeface="Times New Roman" panose="02020603050405020304" pitchFamily="18" charset="0"/>
                <a:cs typeface="Times New Roman" panose="02020603050405020304" pitchFamily="18" charset="0"/>
              </a:rPr>
              <a:t> – неусвідомлений пошук негативних сторін бажаної ролі (наприклад, жінка, яка не може вийти заміж, шукає негативні прояви шлюбу та запевняє себе у тому, що вона буде щасливішою на самоті).</a:t>
            </a:r>
            <a:br>
              <a:rPr lang="uk-UA" sz="2200" dirty="0">
                <a:latin typeface="Times New Roman" panose="02020603050405020304" pitchFamily="18" charset="0"/>
                <a:cs typeface="Times New Roman" panose="02020603050405020304" pitchFamily="18" charset="0"/>
              </a:rPr>
            </a:br>
            <a:r>
              <a:rPr lang="uk-UA" sz="2200" b="1" dirty="0">
                <a:latin typeface="Times New Roman" panose="02020603050405020304" pitchFamily="18" charset="0"/>
                <a:cs typeface="Times New Roman" panose="02020603050405020304" pitchFamily="18" charset="0"/>
              </a:rPr>
              <a:t>Розподіл ролей</a:t>
            </a:r>
            <a:r>
              <a:rPr lang="uk-UA" sz="2200" dirty="0">
                <a:latin typeface="Times New Roman" panose="02020603050405020304" pitchFamily="18" charset="0"/>
                <a:cs typeface="Times New Roman" panose="02020603050405020304" pitchFamily="18" charset="0"/>
              </a:rPr>
              <a:t> – тимчасове виключення із життя однієї із ролей, але із одночасним збереженням рольових вимог (наприклад, кат може бути одночасно турботливим батьком). Людина «переключає» ролі, тимчасово позбавляючись від неприємної невідповідності.  </a:t>
            </a:r>
            <a:br>
              <a:rPr lang="uk-UA" sz="2200" dirty="0">
                <a:latin typeface="Times New Roman" panose="02020603050405020304" pitchFamily="18" charset="0"/>
                <a:cs typeface="Times New Roman" panose="02020603050405020304" pitchFamily="18" charset="0"/>
              </a:rPr>
            </a:br>
            <a:r>
              <a:rPr lang="uk-UA" sz="2200" b="1" dirty="0">
                <a:latin typeface="Times New Roman" panose="02020603050405020304" pitchFamily="18" charset="0"/>
                <a:cs typeface="Times New Roman" panose="02020603050405020304" pitchFamily="18" charset="0"/>
              </a:rPr>
              <a:t>Регулювання ролей</a:t>
            </a:r>
            <a:r>
              <a:rPr lang="uk-UA" sz="2200" dirty="0">
                <a:latin typeface="Times New Roman" panose="02020603050405020304" pitchFamily="18" charset="0"/>
                <a:cs typeface="Times New Roman" panose="02020603050405020304" pitchFamily="18" charset="0"/>
              </a:rPr>
              <a:t> – формальна процедура, завдяки якій індивід звільнюється від особистісної відповідальності за наслідки виконання ним тих чи інших ролей (чоловік виправдовується перед жінкою за тривале запізнення, посилаючись на вимоги роботи). При виникненні рольового конфлікту людина починає шукати виправдання в організації, в якій вона виконує конфліктну роль.</a:t>
            </a:r>
            <a:br>
              <a:rPr lang="uk-UA" sz="2000" dirty="0"/>
            </a:br>
            <a:br>
              <a:rPr lang="uk-UA" sz="2000" dirty="0"/>
            </a:br>
            <a:br>
              <a:rPr lang="uk-UA" sz="2000" dirty="0"/>
            </a:br>
            <a:br>
              <a:rPr lang="uk-UA" sz="2000" dirty="0"/>
            </a:br>
            <a:br>
              <a:rPr lang="ru-RU" sz="2000" dirty="0">
                <a:latin typeface="Times New Roman" panose="02020603050405020304" pitchFamily="18" charset="0"/>
                <a:cs typeface="Times New Roman" panose="02020603050405020304" pitchFamily="18" charset="0"/>
              </a:rPr>
            </a:br>
            <a:br>
              <a:rPr lang="ru-RU" dirty="0"/>
            </a:br>
            <a:br>
              <a:rPr lang="ru-RU" dirty="0"/>
            </a:br>
            <a:endParaRPr lang="ru-RU" dirty="0"/>
          </a:p>
        </p:txBody>
      </p:sp>
    </p:spTree>
    <p:extLst>
      <p:ext uri="{BB962C8B-B14F-4D97-AF65-F5344CB8AC3E}">
        <p14:creationId xmlns:p14="http://schemas.microsoft.com/office/powerpoint/2010/main" val="3129722158"/>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Override1.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2.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3.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4.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docProps/app.xml><?xml version="1.0" encoding="utf-8"?>
<Properties xmlns="http://schemas.openxmlformats.org/officeDocument/2006/extended-properties" xmlns:vt="http://schemas.openxmlformats.org/officeDocument/2006/docPropsVTypes">
  <Template/>
  <TotalTime>243</TotalTime>
  <Words>623</Words>
  <Application>Microsoft Office PowerPoint</Application>
  <PresentationFormat>Широкоэкранный</PresentationFormat>
  <Paragraphs>5</Paragraphs>
  <Slides>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vt:i4>
      </vt:variant>
    </vt:vector>
  </HeadingPairs>
  <TitlesOfParts>
    <vt:vector size="10" baseType="lpstr">
      <vt:lpstr>Arial</vt:lpstr>
      <vt:lpstr>Century Gothic</vt:lpstr>
      <vt:lpstr>Times New Roman</vt:lpstr>
      <vt:lpstr>Wingdings 3</vt:lpstr>
      <vt:lpstr>Легкий дым</vt:lpstr>
      <vt:lpstr>СОЦІАЛЬНА СТАТУСИ І СОЦІАЛЬНА РОЛІ</vt:lpstr>
      <vt:lpstr>План. 1.Співвідношення понять «людина», «індивід», «особистість». 2. Соціальний статус та соціальна роль особистості.  </vt:lpstr>
      <vt:lpstr>1.Співвідношення понять «людина», «індивід», «особистість».  Організм – будь-яка жива істота. Людина – біосоціальна істота, генетично пов’язана з іншими формами життя, яка виокремилась серед них завдяки здатності виробляти знаряддя праці, мові, мисленню, свідомості та морально-етичним якостям. Індивід – одиничний представник людського роду, виокремлений безвідносно його реальних антропологічних та соціальних особливостей. Індивідуальність – неповторний, самобутній спосіб життя окремої особистості в якості суб’єкта самостійної діяльності. Особистість – 1) людський індивід в аспекті його соціальних якостей, які формуються в процесі конкретних історичних видів діяльності та соціальних відносин; 2) цілісність соціальних якостей людини, продукт суспільного розвитку і включення людини в систему соціальних відносин завдяки активній предметній діяльності та спілкуванню.  </vt:lpstr>
      <vt:lpstr>2. Соціальна статус та соціальна роль особистості.  Соціальний статус – ранг або позиція індивіда в групі або групи у взаємовідносинах з іншими групами.  Статуси: 1) приписані (надаються людині суспільством або групою незалежно від її здібностей та зусиль). Раса, національність, релігійна приналежність, стать, вік; 2) досягнуті (є результатом докладання власних зусиль); 3) домінуючий статус – той, який є визначальним для соціальної ідентичності людини, навколо якого вона вибудовує власне життя (походження, освіта, рівень доходів, професія або хвороба).   Статусний набір – сукупність статусів, якими людина володіє в певний проміжок часу. Протягом життя певні статуси можуть бути втрачені та замість них набуті нові. Соціальна роль – поведінка, яку очікують від людини, яка обіймає певний статус. Рольове навчання включає два аспекти: 1) виконання обов’язків та прав, що відповідають даній ролі; 2) формування відчуттів, які відповідають певній ролі (наприклад, більшість жінок з легкістю опановує ведення домашнього господарства, але лише невелика кількість робить це із задоволенням). Вихід із ролі – процес позбавлення важливої соціальної ролі. Процес розпочинається із сумнівів щодо можливості виконання даної ролі та розгляду альтернативних моделей поведінки.      </vt:lpstr>
      <vt:lpstr>Рольова напруга – труднощі при виконанні рольових обов’язків, або невідповідність внутрішніх установок людини вимогам ролі.   Причини: неадекватно рольова підготовка; підготовка особистості включає тільки формальні вимоги.  Рольові конфлікти: між ролями (вимагають протилежний стилів поведінки) та в межах однієї ролі.   Дії, за допомогою яких можна знизати рольову напругу: раціоналізація, розподіл (неусвідомлені захисті механізми, які можуть бути перенесені у площину свідомості) та регулювання ролей. Раціоналізація ролі – неусвідомлений пошук негативних сторін бажаної ролі (наприклад, жінка, яка не може вийти заміж, шукає негативні прояви шлюбу та запевняє себе у тому, що вона буде щасливішою на самоті). Розподіл ролей – тимчасове виключення із життя однієї із ролей, але із одночасним збереженням рольових вимог (наприклад, кат може бути одночасно турботливим батьком). Людина «переключає» ролі, тимчасово позбавляючись від неприємної невідповідності.   Регулювання ролей – формальна процедура, завдяки якій індивід звільнюється від особистісної відповідальності за наслідки виконання ним тих чи інших ролей (чоловік виправдовується перед жінкою за тривале запізнення, посилаючись на вимоги роботи). При виникненні рольового конфлікту людина починає шукати виправдання в організації, в якій вона виконує конфліктну роль.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СОЦІАЛІЗАЦІЯ</dc:title>
  <dc:creator>user</dc:creator>
  <cp:lastModifiedBy>user</cp:lastModifiedBy>
  <cp:revision>15</cp:revision>
  <dcterms:created xsi:type="dcterms:W3CDTF">2020-09-04T19:13:21Z</dcterms:created>
  <dcterms:modified xsi:type="dcterms:W3CDTF">2024-09-26T17:34:57Z</dcterms:modified>
</cp:coreProperties>
</file>