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3" r:id="rId1"/>
  </p:sldMasterIdLst>
  <p:notesMasterIdLst>
    <p:notesMasterId r:id="rId12"/>
  </p:notesMasterIdLst>
  <p:sldIdLst>
    <p:sldId id="262" r:id="rId2"/>
    <p:sldId id="261" r:id="rId3"/>
    <p:sldId id="258" r:id="rId4"/>
    <p:sldId id="259" r:id="rId5"/>
    <p:sldId id="266" r:id="rId6"/>
    <p:sldId id="256" r:id="rId7"/>
    <p:sldId id="264" r:id="rId8"/>
    <p:sldId id="263" r:id="rId9"/>
    <p:sldId id="267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C63C4-1876-4EDC-ABA9-236F9646E915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31939-E192-4C25-8B70-78A0CBB021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92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1939-E192-4C25-8B70-78A0CBB0214A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51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1939-E192-4C25-8B70-78A0CBB0214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84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61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445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000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1709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709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1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682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69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68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89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68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75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433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98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0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945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BEA9-C0DF-4EF3-A4AE-E007144E06F8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463385-91B5-4392-AE9E-03D0E36B3E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962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  <p:sldLayoutId id="2147484228" r:id="rId15"/>
    <p:sldLayoutId id="21474842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468" y="3936080"/>
            <a:ext cx="6557211" cy="26193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Вивчаємо польську мову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en-US" dirty="0"/>
              <a:t>U</a:t>
            </a:r>
            <a:r>
              <a:rPr lang="pl-PL" dirty="0"/>
              <a:t>czymy się języka polskiego</a:t>
            </a:r>
            <a:r>
              <a:rPr lang="uk-UA" dirty="0"/>
              <a:t/>
            </a:r>
            <a:br>
              <a:rPr lang="uk-UA" dirty="0"/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0367" y="2513796"/>
            <a:ext cx="268941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(основні відомості)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431" y="0"/>
            <a:ext cx="8550442" cy="6862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51" y="4809566"/>
            <a:ext cx="2225233" cy="204843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71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000" b="1" dirty="0">
                <a:solidFill>
                  <a:schemeClr val="tx1"/>
                </a:solidFill>
              </a:rPr>
              <a:t>Польська мова – це мова великої культури. Нею розмовляє близько 38 мільйонів поляків у Польщі та понад 10 мільйонів поза її межами: в Україні, Литві, Росії, Білорусі, Казахстані, Франції, Канаді, Німеччині, Сполучених Штатах Америки та інших країнах.</a:t>
            </a:r>
          </a:p>
        </p:txBody>
      </p:sp>
      <p:pic>
        <p:nvPicPr>
          <p:cNvPr id="4098" name="Picture 2" descr="Административная карта Польши / Administrative Map of Poland /  Адміністративна мапа Польщі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2358190"/>
            <a:ext cx="8911687" cy="43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68" y="705196"/>
            <a:ext cx="4676037" cy="96325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21559" y="435027"/>
            <a:ext cx="8933329" cy="1276879"/>
          </a:xfrm>
        </p:spPr>
        <p:txBody>
          <a:bodyPr>
            <a:normAutofit/>
          </a:bodyPr>
          <a:lstStyle/>
          <a:p>
            <a:endParaRPr lang="uk-UA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6735262" cy="3777622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Польська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мова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належить</a:t>
            </a:r>
            <a:r>
              <a:rPr lang="ru-RU" sz="2400" b="1" dirty="0">
                <a:solidFill>
                  <a:schemeClr val="tx1"/>
                </a:solidFill>
              </a:rPr>
              <a:t> до </a:t>
            </a:r>
            <a:r>
              <a:rPr lang="ru-RU" sz="2400" b="1" dirty="0" err="1">
                <a:solidFill>
                  <a:schemeClr val="tx1"/>
                </a:solidFill>
              </a:rPr>
              <a:t>родини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слов’янських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мов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Її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графіка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склалася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основі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латинського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алфавіту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так, як і </a:t>
            </a:r>
            <a:r>
              <a:rPr lang="ru-RU" sz="2400" b="1" dirty="0" err="1">
                <a:solidFill>
                  <a:schemeClr val="tx1"/>
                </a:solidFill>
              </a:rPr>
              <a:t>графіка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чеської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словацької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деяких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інших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слов’янських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мов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dirty="0" err="1" smtClean="0">
                <a:solidFill>
                  <a:schemeClr val="tx1"/>
                </a:solidFill>
                <a:latin typeface="CenturySchoolbook"/>
              </a:rPr>
              <a:t>Польський</a:t>
            </a:r>
            <a:r>
              <a:rPr lang="ru-RU" sz="2400" b="1" dirty="0" smtClean="0">
                <a:solidFill>
                  <a:schemeClr val="tx1"/>
                </a:solidFill>
                <a:latin typeface="CenturySchoolbook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enturySchoolbook"/>
              </a:rPr>
              <a:t>алфавіт</a:t>
            </a:r>
            <a:r>
              <a:rPr lang="ru-RU" sz="2400" b="1" dirty="0">
                <a:solidFill>
                  <a:schemeClr val="tx1"/>
                </a:solidFill>
                <a:latin typeface="CenturySchoolbook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enturySchoolbook"/>
              </a:rPr>
              <a:t>складається</a:t>
            </a:r>
            <a:r>
              <a:rPr lang="ru-RU" sz="2400" b="1" dirty="0">
                <a:solidFill>
                  <a:schemeClr val="tx1"/>
                </a:solidFill>
                <a:latin typeface="CenturySchoolbook"/>
              </a:rPr>
              <a:t> з 32 букв.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68063" y="4512092"/>
            <a:ext cx="3023937" cy="23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726" y="0"/>
            <a:ext cx="9472864" cy="6858000"/>
          </a:xfrm>
          <a:prstGeom prst="rect">
            <a:avLst/>
          </a:prstGeom>
        </p:spPr>
      </p:pic>
      <p:pic>
        <p:nvPicPr>
          <p:cNvPr id="3074" name="Picture 2" descr="До школи знань мудрої Сов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676774"/>
            <a:ext cx="23341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11" y="-1"/>
            <a:ext cx="10435389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1582"/>
            <a:ext cx="1889924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ДРАЯ СОВА. ~ Поэзия (Стихи для детей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5" y="4663440"/>
            <a:ext cx="254471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69" y="0"/>
            <a:ext cx="9333187" cy="67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Наголос у польській мові постійний. Як правило, він падає на передостанній склад.</a:t>
            </a:r>
            <a:br>
              <a:rPr lang="uk-UA" sz="2400" b="1" dirty="0" smtClean="0"/>
            </a:br>
            <a:endParaRPr lang="uk-UA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974" y="2393661"/>
            <a:ext cx="3151905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b="1" dirty="0" smtClean="0"/>
              <a:t>Польська </a:t>
            </a:r>
            <a:r>
              <a:rPr lang="uk-UA" sz="2400" b="1" dirty="0"/>
              <a:t>мова насичена великою кількість свистячих і шиплячих звуків (останні відрізняться теж м’якістю і твердістю). Один і той же звук часто має різне вираження на письмі</a:t>
            </a:r>
            <a:r>
              <a:rPr lang="uk-UA" sz="1400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98" y="3126799"/>
            <a:ext cx="3584759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6610" y="856629"/>
            <a:ext cx="1043539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</a:rPr>
              <a:t>                                 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</a:rPr>
              <a:t>Літери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</a:rPr>
              <a:t>з діакритичними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</a:rPr>
              <a:t>знаками</a:t>
            </a:r>
            <a:endParaRPr lang="uk-UA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uk-UA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uk-UA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r>
              <a:rPr lang="uk-UA" b="1" dirty="0" err="1" smtClean="0">
                <a:solidFill>
                  <a:srgbClr val="333333"/>
                </a:solidFill>
                <a:latin typeface="trebuchet ms" panose="020B0603020202020204" pitchFamily="34" charset="0"/>
              </a:rPr>
              <a:t>Діакрити́чний</a:t>
            </a:r>
            <a:r>
              <a:rPr lang="uk-UA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знак, </a:t>
            </a:r>
            <a:r>
              <a:rPr lang="uk-UA" b="1" dirty="0" err="1">
                <a:solidFill>
                  <a:srgbClr val="333333"/>
                </a:solidFill>
                <a:latin typeface="trebuchet ms" panose="020B0603020202020204" pitchFamily="34" charset="0"/>
              </a:rPr>
              <a:t>діакритики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 (від </a:t>
            </a:r>
            <a:r>
              <a:rPr lang="uk-UA" b="1" dirty="0" err="1">
                <a:solidFill>
                  <a:srgbClr val="333333"/>
                </a:solidFill>
                <a:latin typeface="trebuchet ms" panose="020B0603020202020204" pitchFamily="34" charset="0"/>
              </a:rPr>
              <a:t>грец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. </a:t>
            </a:r>
            <a:r>
              <a:rPr lang="el-GR" b="1" dirty="0">
                <a:solidFill>
                  <a:srgbClr val="333333"/>
                </a:solidFill>
                <a:latin typeface="trebuchet ms" panose="020B0603020202020204" pitchFamily="34" charset="0"/>
              </a:rPr>
              <a:t>διακριτικος — 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розрізняльний) — надрядковий або підрядковий знак при букві, що вказує на вимову, яка відрізняється від вимови звука, позначеного цією ж буквою без </a:t>
            </a:r>
            <a:r>
              <a:rPr lang="uk-UA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знаку.</a:t>
            </a:r>
          </a:p>
          <a:p>
            <a:pPr algn="just"/>
            <a:endParaRPr lang="uk-UA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 ( 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зет з крапкою) читаємо як </a:t>
            </a:r>
            <a:r>
              <a:rPr lang="uk-UA" b="1" dirty="0">
                <a:solidFill>
                  <a:srgbClr val="FF0000"/>
                </a:solidFill>
                <a:latin typeface="trebuchet ms" panose="020B0603020202020204" pitchFamily="34" charset="0"/>
              </a:rPr>
              <a:t>[ ж] 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 у слові </a:t>
            </a:r>
            <a:r>
              <a:rPr lang="uk-U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ж</a:t>
            </a:r>
            <a:r>
              <a:rPr lang="uk-UA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аба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e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aba,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 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uk,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al,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 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eby,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uraw,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 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ubr,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ona,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akiet,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upan,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adne, wie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a, te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 </a:t>
            </a:r>
            <a:r>
              <a:rPr lang="pl-PL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mo</a:t>
            </a:r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ż</a:t>
            </a:r>
            <a:r>
              <a:rPr lang="pl-PL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e</a:t>
            </a:r>
            <a:endParaRPr lang="uk-UA" b="1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читаємо як </a:t>
            </a:r>
            <a:r>
              <a:rPr lang="uk-UA" b="1" dirty="0">
                <a:solidFill>
                  <a:srgbClr val="FF0000"/>
                </a:solidFill>
                <a:latin typeface="trebuchet ms" panose="020B0603020202020204" pitchFamily="34" charset="0"/>
              </a:rPr>
              <a:t>[</a:t>
            </a:r>
            <a:r>
              <a:rPr lang="uk-UA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ць</a:t>
            </a:r>
            <a:r>
              <a:rPr lang="uk-UA" b="1" dirty="0">
                <a:solidFill>
                  <a:srgbClr val="FF0000"/>
                </a:solidFill>
                <a:latin typeface="trebuchet ms" panose="020B0603020202020204" pitchFamily="34" charset="0"/>
              </a:rPr>
              <a:t>]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 , але нижню щелепу направляємо вперед, як при вимові [</a:t>
            </a:r>
            <a:r>
              <a:rPr lang="uk-UA" b="1" dirty="0" err="1">
                <a:solidFill>
                  <a:srgbClr val="333333"/>
                </a:solidFill>
                <a:latin typeface="trebuchet ms" panose="020B0603020202020204" pitchFamily="34" charset="0"/>
              </a:rPr>
              <a:t>чь</a:t>
            </a:r>
            <a:r>
              <a:rPr lang="uk-UA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]</a:t>
            </a:r>
            <a:endParaRPr lang="uk-UA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by</a:t>
            </a:r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 wy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ma, gra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wiczenie,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wok,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wierka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wikła,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wiczy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 </a:t>
            </a:r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r>
              <a:rPr lang="pl-PL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wier</a:t>
            </a:r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ć</a:t>
            </a:r>
            <a:endParaRPr lang="pl-PL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ś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читаємо як </a:t>
            </a:r>
            <a:r>
              <a:rPr lang="uk-UA" b="1" dirty="0">
                <a:solidFill>
                  <a:srgbClr val="FF0000"/>
                </a:solidFill>
                <a:latin typeface="trebuchet ms" panose="020B0603020202020204" pitchFamily="34" charset="0"/>
              </a:rPr>
              <a:t>[</a:t>
            </a:r>
            <a:r>
              <a:rPr lang="uk-UA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сь</a:t>
            </a:r>
            <a:r>
              <a:rPr lang="uk-UA" b="1" dirty="0">
                <a:solidFill>
                  <a:srgbClr val="FF0000"/>
                </a:solidFill>
                <a:latin typeface="trebuchet ms" panose="020B0603020202020204" pitchFamily="34" charset="0"/>
              </a:rPr>
              <a:t>]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 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ś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lad,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ś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wit,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 ś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ciana,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ś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nieg,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ś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mietana, ki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ś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ć, pro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ś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ba, ro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ś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lina, 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wie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ś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 </a:t>
            </a:r>
            <a:r>
              <a:rPr lang="pl-PL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ry</a:t>
            </a:r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ś</a:t>
            </a:r>
            <a:endParaRPr lang="pl-PL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 (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о </a:t>
            </a:r>
            <a:r>
              <a:rPr lang="uk-UA" b="1" dirty="0" err="1">
                <a:solidFill>
                  <a:srgbClr val="333333"/>
                </a:solidFill>
                <a:latin typeface="trebuchet ms" panose="020B0603020202020204" pitchFamily="34" charset="0"/>
              </a:rPr>
              <a:t>кресковане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) читаємо як</a:t>
            </a:r>
            <a:r>
              <a:rPr lang="uk-UA" b="1" dirty="0">
                <a:solidFill>
                  <a:srgbClr val="FF0000"/>
                </a:solidFill>
                <a:latin typeface="trebuchet ms" panose="020B0603020202020204" pitchFamily="34" charset="0"/>
              </a:rPr>
              <a:t> [ у ]</a:t>
            </a:r>
            <a:endParaRPr lang="uk-UA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w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ł, m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zg, n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ż,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semka, w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z, pr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g, r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w, mak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wka, k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zka, kr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l, mi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d, wsch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d, Krak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w, og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rek, wiewi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rka, wr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bel, źr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dło, </a:t>
            </a:r>
            <a:r>
              <a:rPr lang="pl-PL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jask</a:t>
            </a:r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ó</a:t>
            </a:r>
            <a:r>
              <a:rPr lang="pl-PL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łka</a:t>
            </a:r>
            <a:endParaRPr lang="pl-PL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ź 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читаємо як </a:t>
            </a:r>
            <a:r>
              <a:rPr lang="uk-UA" b="1" dirty="0">
                <a:solidFill>
                  <a:srgbClr val="FF0000"/>
                </a:solidFill>
                <a:latin typeface="trebuchet ms" panose="020B0603020202020204" pitchFamily="34" charset="0"/>
              </a:rPr>
              <a:t>[ </a:t>
            </a:r>
            <a:r>
              <a:rPr lang="uk-UA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зь</a:t>
            </a:r>
            <a:r>
              <a:rPr lang="uk-UA" b="1" dirty="0">
                <a:solidFill>
                  <a:srgbClr val="FF0000"/>
                </a:solidFill>
                <a:latin typeface="trebuchet ms" panose="020B0603020202020204" pitchFamily="34" charset="0"/>
              </a:rPr>
              <a:t> ]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ź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le,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ź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ródło, gro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ź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ba, bu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ź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ka, gwó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ź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d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ź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 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ź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rebak, id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ź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 chod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ź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 </a:t>
            </a:r>
            <a:r>
              <a:rPr lang="pl-PL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jed</a:t>
            </a:r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ź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ń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читаємо як  </a:t>
            </a:r>
            <a:r>
              <a:rPr lang="uk-UA" b="1" dirty="0">
                <a:solidFill>
                  <a:srgbClr val="FF0000"/>
                </a:solidFill>
                <a:latin typeface="trebuchet ms" panose="020B0603020202020204" pitchFamily="34" charset="0"/>
              </a:rPr>
              <a:t>[</a:t>
            </a:r>
            <a:r>
              <a:rPr lang="uk-UA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нь</a:t>
            </a:r>
            <a:r>
              <a:rPr lang="uk-UA" b="1" dirty="0">
                <a:solidFill>
                  <a:srgbClr val="FF0000"/>
                </a:solidFill>
                <a:latin typeface="trebuchet ms" panose="020B0603020202020204" pitchFamily="34" charset="0"/>
              </a:rPr>
              <a:t> ]</a:t>
            </a:r>
            <a:r>
              <a:rPr lang="uk-UA" b="1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ko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ń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 male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ń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ki, sło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ń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ce, pa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ń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stwo, jele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ń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 ko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ń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 sło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ń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 cie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</a:rPr>
              <a:t>ń</a:t>
            </a:r>
            <a:r>
              <a:rPr lang="pl-PL" b="1" dirty="0">
                <a:solidFill>
                  <a:srgbClr val="333333"/>
                </a:solidFill>
                <a:latin typeface="trebuchet ms" panose="020B0603020202020204" pitchFamily="34" charset="0"/>
              </a:rPr>
              <a:t>, </a:t>
            </a:r>
            <a:r>
              <a:rPr lang="pl-PL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pierście</a:t>
            </a:r>
            <a:r>
              <a:rPr lang="pl-PL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ń</a:t>
            </a:r>
            <a:endParaRPr lang="uk-UA" b="1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algn="just"/>
            <a:r>
              <a:rPr lang="uk-UA" b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Якщо цього не дотримуватися, то акцент буде жахливим.</a:t>
            </a:r>
          </a:p>
          <a:p>
            <a:pPr algn="just"/>
            <a:endParaRPr lang="uk-UA" b="1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1353"/>
            <a:ext cx="1756610" cy="23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10212</TotalTime>
  <Words>142</Words>
  <Application>Microsoft Office PowerPoint</Application>
  <PresentationFormat>Широкоэкранный</PresentationFormat>
  <Paragraphs>22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CenturySchoolbook</vt:lpstr>
      <vt:lpstr>Times New Roman</vt:lpstr>
      <vt:lpstr>Trebuchet MS</vt:lpstr>
      <vt:lpstr>Trebuchet MS</vt:lpstr>
      <vt:lpstr>verdana</vt:lpstr>
      <vt:lpstr>Wingdings 3</vt:lpstr>
      <vt:lpstr>Wisp</vt:lpstr>
      <vt:lpstr>Вивчаємо польську мову Uczymy się języka polskiego </vt:lpstr>
      <vt:lpstr>Польська мова – це мова великої культури. Нею розмовляє близько 38 мільйонів поляків у Польщі та понад 10 мільйонів поза її межами: в Україні, Литві, Росії, Білорусі, Казахстані, Франції, Канаді, Німеччині, Сполучених Штатах Америки та інших країнах.</vt:lpstr>
      <vt:lpstr>Презентация PowerPoint</vt:lpstr>
      <vt:lpstr>Презентация PowerPoint</vt:lpstr>
      <vt:lpstr>Презентация PowerPoint</vt:lpstr>
      <vt:lpstr>Презентация PowerPoint</vt:lpstr>
      <vt:lpstr>Наголос у польській мові постійний. Як правило, він падає на передостанній склад. </vt:lpstr>
      <vt:lpstr>Польська мова насичена великою кількість свистячих і шиплячих звуків (останні відрізняться теж м’якістю і твердістю). Один і той же звук часто має різне вираження на письмі.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User</cp:lastModifiedBy>
  <cp:revision>51</cp:revision>
  <dcterms:created xsi:type="dcterms:W3CDTF">2021-08-12T12:38:32Z</dcterms:created>
  <dcterms:modified xsi:type="dcterms:W3CDTF">2024-10-31T12:33:30Z</dcterms:modified>
</cp:coreProperties>
</file>