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5" r:id="rId5"/>
    <p:sldId id="264" r:id="rId6"/>
    <p:sldId id="260" r:id="rId7"/>
    <p:sldId id="261" r:id="rId8"/>
    <p:sldId id="262" r:id="rId9"/>
    <p:sldId id="263" r:id="rId10"/>
    <p:sldId id="267" r:id="rId11"/>
    <p:sldId id="270" r:id="rId12"/>
    <p:sldId id="280" r:id="rId13"/>
    <p:sldId id="269" r:id="rId14"/>
    <p:sldId id="271" r:id="rId15"/>
    <p:sldId id="266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73" autoAdjust="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56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50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69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17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41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052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465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342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54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49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36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7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88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3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26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914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2D8AC0-4A56-4571-96BF-1DAA7071975C}" type="datetimeFigureOut">
              <a:rPr lang="uk-UA" smtClean="0"/>
              <a:t>24.10.2020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C496BD-827C-4963-A2EC-C893D12813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46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err="1" smtClean="0"/>
              <a:t>Стратегія</a:t>
            </a:r>
            <a:r>
              <a:rPr lang="ru-RU" sz="4000" dirty="0" smtClean="0"/>
              <a:t> </a:t>
            </a:r>
            <a:r>
              <a:rPr lang="ru-RU" sz="4000" dirty="0" err="1" smtClean="0"/>
              <a:t>етнонаціонального</a:t>
            </a:r>
            <a:r>
              <a:rPr lang="ru-RU" sz="4000" dirty="0" smtClean="0"/>
              <a:t> </a:t>
            </a:r>
            <a:r>
              <a:rPr lang="ru-RU" sz="4000" dirty="0" err="1" smtClean="0"/>
              <a:t>розвитку</a:t>
            </a:r>
            <a:r>
              <a:rPr lang="ru-RU" sz="4000" dirty="0" smtClean="0"/>
              <a:t> </a:t>
            </a:r>
            <a:r>
              <a:rPr lang="ru-RU" sz="4000" dirty="0" err="1" smtClean="0"/>
              <a:t>незалежної</a:t>
            </a:r>
            <a:r>
              <a:rPr lang="ru-RU" sz="4000" dirty="0" smtClean="0"/>
              <a:t> </a:t>
            </a:r>
            <a:r>
              <a:rPr lang="ru-RU" sz="4000" dirty="0" err="1" smtClean="0"/>
              <a:t>України</a:t>
            </a:r>
            <a:r>
              <a:rPr lang="ru-RU" sz="4000" dirty="0" smtClean="0"/>
              <a:t>.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800" dirty="0" smtClean="0"/>
              <a:t>Лекція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75192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564" y="453386"/>
            <a:ext cx="3241963" cy="20127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564" y="2466110"/>
            <a:ext cx="3338945" cy="41735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1" y="453385"/>
            <a:ext cx="7966363" cy="6247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rgbClr val="161616"/>
                </a:solidFill>
                <a:effectLst/>
                <a:latin typeface="Open Sans"/>
              </a:rPr>
              <a:t>	Запорізька обласна державна адміністрація</a:t>
            </a:r>
            <a:r>
              <a:rPr lang="uk-UA" sz="2000" b="0" i="0" dirty="0" smtClean="0">
                <a:solidFill>
                  <a:srgbClr val="161616"/>
                </a:solidFill>
                <a:effectLst/>
                <a:latin typeface="Open Sans"/>
              </a:rPr>
              <a:t> оприлюднила на громадське обговорення </a:t>
            </a:r>
            <a:r>
              <a:rPr lang="uk-UA" sz="2000" b="0" i="0" dirty="0" err="1" smtClean="0">
                <a:solidFill>
                  <a:srgbClr val="161616"/>
                </a:solidFill>
                <a:effectLst/>
                <a:latin typeface="Open Sans"/>
              </a:rPr>
              <a:t>проєкт</a:t>
            </a:r>
            <a:r>
              <a:rPr lang="uk-UA" sz="2000" b="0" i="0" dirty="0" smtClean="0">
                <a:solidFill>
                  <a:srgbClr val="161616"/>
                </a:solidFill>
                <a:effectLst/>
                <a:latin typeface="Open Sans"/>
              </a:rPr>
              <a:t> документу “</a:t>
            </a:r>
            <a:r>
              <a:rPr lang="uk-UA" sz="2000" b="1" i="1" dirty="0" smtClean="0">
                <a:solidFill>
                  <a:srgbClr val="161616"/>
                </a:solidFill>
                <a:effectLst/>
                <a:latin typeface="Open Sans"/>
              </a:rPr>
              <a:t>Комунікаційна стратегія захисту Національних меншин у Запорізькій області”, </a:t>
            </a:r>
            <a:r>
              <a:rPr lang="uk-UA" sz="2000" i="1" dirty="0" smtClean="0">
                <a:solidFill>
                  <a:srgbClr val="161616"/>
                </a:solidFill>
                <a:effectLst/>
                <a:latin typeface="Open Sans"/>
              </a:rPr>
              <a:t>розроблений за підтримки </a:t>
            </a:r>
            <a:r>
              <a:rPr lang="uk-UA" sz="2000" i="1" dirty="0" err="1" smtClean="0">
                <a:solidFill>
                  <a:srgbClr val="161616"/>
                </a:solidFill>
                <a:effectLst/>
                <a:latin typeface="Open Sans"/>
              </a:rPr>
              <a:t>проєкту</a:t>
            </a:r>
            <a:r>
              <a:rPr lang="uk-UA" sz="2000" i="1" dirty="0" smtClean="0">
                <a:solidFill>
                  <a:srgbClr val="161616"/>
                </a:solidFill>
                <a:effectLst/>
                <a:latin typeface="Open Sans"/>
              </a:rPr>
              <a:t> Ради Європи “Захист національних меншин, у тому числі ромів та мов меншин в Україн</a:t>
            </a:r>
            <a:r>
              <a:rPr lang="uk-UA" sz="2000" b="1" i="1" dirty="0" smtClean="0">
                <a:solidFill>
                  <a:srgbClr val="161616"/>
                </a:solidFill>
                <a:effectLst/>
                <a:latin typeface="Open Sans"/>
              </a:rPr>
              <a:t>і”.</a:t>
            </a:r>
          </a:p>
          <a:p>
            <a:pPr algn="just"/>
            <a:r>
              <a:rPr lang="uk-UA" sz="2000" b="0" i="0" dirty="0" smtClean="0">
                <a:solidFill>
                  <a:srgbClr val="161616"/>
                </a:solidFill>
                <a:effectLst/>
                <a:latin typeface="Open Sans"/>
              </a:rPr>
              <a:t>	Важливим завданням влади у межах реалізації Стратегії є налагодження </a:t>
            </a:r>
            <a:r>
              <a:rPr lang="uk-UA" sz="2000" b="0" i="1" dirty="0" smtClean="0">
                <a:solidFill>
                  <a:srgbClr val="161616"/>
                </a:solidFill>
                <a:effectLst/>
                <a:latin typeface="Open Sans"/>
              </a:rPr>
              <a:t>системного діалогу між національними спільнотами та державними органами влади, ефективна взаємодія, залучення молоді, що належить до національних меншин, до діяльності в галузі збереження ідентичності етнічних громад регіону, збереження їх культурної, </a:t>
            </a:r>
            <a:r>
              <a:rPr lang="uk-UA" sz="2000" b="0" i="1" dirty="0" err="1" smtClean="0">
                <a:solidFill>
                  <a:srgbClr val="161616"/>
                </a:solidFill>
                <a:effectLst/>
                <a:latin typeface="Open Sans"/>
              </a:rPr>
              <a:t>мовної</a:t>
            </a:r>
            <a:r>
              <a:rPr lang="uk-UA" sz="2000" b="0" i="1" dirty="0" smtClean="0">
                <a:solidFill>
                  <a:srgbClr val="161616"/>
                </a:solidFill>
                <a:effectLst/>
                <a:latin typeface="Open Sans"/>
              </a:rPr>
              <a:t> та релігійної спадщини.</a:t>
            </a:r>
          </a:p>
          <a:p>
            <a:pPr algn="just"/>
            <a:r>
              <a:rPr lang="uk-UA" sz="2000" b="0" i="0" dirty="0" smtClean="0">
                <a:solidFill>
                  <a:srgbClr val="161616"/>
                </a:solidFill>
                <a:effectLst/>
                <a:latin typeface="Open Sans"/>
              </a:rPr>
              <a:t>	Представлений у Стратегії План дій </a:t>
            </a:r>
            <a:r>
              <a:rPr lang="uk-UA" sz="2000" b="0" i="1" dirty="0" smtClean="0">
                <a:solidFill>
                  <a:srgbClr val="161616"/>
                </a:solidFill>
                <a:effectLst/>
                <a:latin typeface="Open Sans"/>
              </a:rPr>
              <a:t>зосереджується на співпраці з усіма громадським організаціями національних спільнот Запорізької області, зокрема, ромів, кримських татар, караїмів, болгар, німців, євреїв, поляків, вірмен, албанців та інших представників національних меншин.</a:t>
            </a:r>
          </a:p>
          <a:p>
            <a:pPr algn="just"/>
            <a:endParaRPr lang="uk-UA" sz="2000" b="0" i="1" dirty="0" smtClean="0">
              <a:solidFill>
                <a:srgbClr val="161616"/>
              </a:solidFill>
              <a:effectLst/>
              <a:latin typeface="Open Sans"/>
            </a:endParaRPr>
          </a:p>
          <a:p>
            <a:pPr algn="just"/>
            <a:endParaRPr lang="uk-UA" sz="2000" b="0" i="0" dirty="0">
              <a:solidFill>
                <a:srgbClr val="161616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0398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764" y="498764"/>
            <a:ext cx="2881744" cy="58881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3" y="100013"/>
            <a:ext cx="8723602" cy="674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uk-UA" b="1" dirty="0" smtClean="0"/>
          </a:p>
          <a:p>
            <a:r>
              <a:rPr lang="ru-RU" b="1" dirty="0"/>
              <a:t>КОМУНІКАЦІЙНА СТРАТЕГІЯ ЗАХИСТУ НАЦІОНАЛЬНИХ МЕНШИН У ЗАПОРІЗЬКІЙ ОБЛАСТІ, УКРАЇНА</a:t>
            </a:r>
            <a:r>
              <a:rPr lang="ru-RU" b="1" dirty="0" smtClean="0"/>
              <a:t>.</a:t>
            </a:r>
            <a:endParaRPr lang="uk-UA" b="1" dirty="0" smtClean="0"/>
          </a:p>
          <a:p>
            <a:pPr algn="ctr"/>
            <a:r>
              <a:rPr lang="uk-UA" b="1" dirty="0" smtClean="0"/>
              <a:t>МІСІЯ</a:t>
            </a:r>
            <a:endParaRPr lang="uk-UA" dirty="0"/>
          </a:p>
          <a:p>
            <a:pPr algn="just"/>
            <a:r>
              <a:rPr lang="uk-UA" dirty="0" smtClean="0"/>
              <a:t>	Збереження </a:t>
            </a:r>
            <a:r>
              <a:rPr lang="uk-UA" dirty="0"/>
              <a:t>полікультурного та етнічного розмаїття Запорізького регіону, підтримка розвитку національної самосвідомості та самовираження і захисту прав національних меншин, сприяння більш повному задоволенню прав та потреб національних меншин;</a:t>
            </a:r>
          </a:p>
          <a:p>
            <a:endParaRPr lang="uk-UA" dirty="0"/>
          </a:p>
          <a:p>
            <a:r>
              <a:rPr lang="uk-UA" dirty="0" smtClean="0"/>
              <a:t>	Налагодження </a:t>
            </a:r>
            <a:r>
              <a:rPr lang="uk-UA" dirty="0"/>
              <a:t>системного діалогу між національними меншинами та органами влади, подальше підвищення ефективності їх взаємодії</a:t>
            </a:r>
            <a:r>
              <a:rPr lang="uk-UA" dirty="0" smtClean="0"/>
              <a:t>;</a:t>
            </a:r>
          </a:p>
          <a:p>
            <a:endParaRPr lang="uk-UA" dirty="0"/>
          </a:p>
          <a:p>
            <a:r>
              <a:rPr lang="uk-UA" dirty="0" smtClean="0"/>
              <a:t>	Підвищення </a:t>
            </a:r>
            <a:r>
              <a:rPr lang="uk-UA" dirty="0"/>
              <a:t>обізнаності працівників ОДА, РДА, ОТГ, широкої громадськості та, безпосередньо, національних меншин, щодо державної та регіональної політики у сфері захисту прав національних меншин</a:t>
            </a:r>
            <a:r>
              <a:rPr lang="uk-UA" dirty="0" smtClean="0"/>
              <a:t>;</a:t>
            </a:r>
          </a:p>
          <a:p>
            <a:endParaRPr lang="uk-UA" dirty="0"/>
          </a:p>
          <a:p>
            <a:r>
              <a:rPr lang="uk-UA" dirty="0" smtClean="0"/>
              <a:t>	Залучення </a:t>
            </a:r>
            <a:r>
              <a:rPr lang="uk-UA" dirty="0"/>
              <a:t>молоді, що належить до національних меншин, до діяльності в галузі збереження ідентичності етнічних спільнот регіону, збереження їх культурної, </a:t>
            </a:r>
            <a:r>
              <a:rPr lang="uk-UA" dirty="0" err="1"/>
              <a:t>мовної</a:t>
            </a:r>
            <a:r>
              <a:rPr lang="uk-UA" dirty="0"/>
              <a:t> та релігійної спадщини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 smtClean="0"/>
              <a:t>	Активізація </a:t>
            </a:r>
            <a:r>
              <a:rPr lang="uk-UA" dirty="0"/>
              <a:t>діяльності національних меншин у галузі захисту своїх інтересів, вдосконалення комунікаційних навичок</a:t>
            </a:r>
            <a:r>
              <a:rPr lang="uk-UA" dirty="0" smtClean="0"/>
              <a:t>.</a:t>
            </a:r>
            <a:r>
              <a:rPr lang="en-US" dirty="0"/>
              <a:t> </a:t>
            </a:r>
            <a:endParaRPr lang="uk-UA" dirty="0" smtClean="0"/>
          </a:p>
          <a:p>
            <a:r>
              <a:rPr lang="en-US" b="1" dirty="0" smtClean="0"/>
              <a:t>https</a:t>
            </a:r>
            <a:r>
              <a:rPr lang="en-US" b="1" dirty="0"/>
              <a:t>://national.zp.ua/stati/komunikatsijna-stratehiia-zakhystu-natsionalnykh-menshyn-u-zaporizkij-oblasti-ukraina.html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346010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3" y="585788"/>
            <a:ext cx="113157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Інформаційний</a:t>
            </a:r>
            <a:r>
              <a:rPr lang="ru-RU" sz="2800" b="1" dirty="0"/>
              <a:t> </a:t>
            </a:r>
            <a:r>
              <a:rPr lang="ru-RU" sz="2800" b="1" dirty="0" err="1"/>
              <a:t>бюлетень</a:t>
            </a:r>
            <a:r>
              <a:rPr lang="ru-RU" sz="2800" b="1" dirty="0"/>
              <a:t> Проекту Ради </a:t>
            </a:r>
            <a:r>
              <a:rPr lang="ru-RU" sz="2800" b="1" dirty="0" err="1"/>
              <a:t>Європи</a:t>
            </a:r>
            <a:r>
              <a:rPr lang="ru-RU" sz="2800" b="1" dirty="0"/>
              <a:t> «</a:t>
            </a:r>
            <a:r>
              <a:rPr lang="ru-RU" sz="2800" b="1" dirty="0" err="1"/>
              <a:t>Захист</a:t>
            </a:r>
            <a:r>
              <a:rPr lang="ru-RU" sz="2800" b="1" dirty="0"/>
              <a:t> </a:t>
            </a:r>
            <a:r>
              <a:rPr lang="ru-RU" sz="2800" b="1" dirty="0" err="1"/>
              <a:t>національних</a:t>
            </a:r>
            <a:r>
              <a:rPr lang="ru-RU" sz="2800" b="1" dirty="0"/>
              <a:t> </a:t>
            </a:r>
            <a:r>
              <a:rPr lang="ru-RU" sz="2800" b="1" dirty="0" err="1"/>
              <a:t>меншин</a:t>
            </a:r>
            <a:r>
              <a:rPr lang="ru-RU" sz="2800" b="1" dirty="0"/>
              <a:t>, </a:t>
            </a:r>
            <a:r>
              <a:rPr lang="ru-RU" sz="2800" b="1" dirty="0" err="1"/>
              <a:t>включаючи</a:t>
            </a:r>
            <a:r>
              <a:rPr lang="ru-RU" sz="2800" b="1" dirty="0"/>
              <a:t> </a:t>
            </a:r>
            <a:r>
              <a:rPr lang="ru-RU" sz="2800" b="1" dirty="0" err="1"/>
              <a:t>ромів</a:t>
            </a:r>
            <a:r>
              <a:rPr lang="ru-RU" sz="2800" b="1" dirty="0"/>
              <a:t> та </a:t>
            </a:r>
            <a:r>
              <a:rPr lang="ru-RU" sz="2800" b="1" dirty="0" err="1"/>
              <a:t>мови</a:t>
            </a:r>
            <a:r>
              <a:rPr lang="ru-RU" sz="2800" b="1" dirty="0"/>
              <a:t> </a:t>
            </a:r>
            <a:r>
              <a:rPr lang="ru-RU" sz="2800" b="1" dirty="0" err="1"/>
              <a:t>меншин</a:t>
            </a:r>
            <a:r>
              <a:rPr lang="ru-RU" sz="2800" b="1" dirty="0"/>
              <a:t> в </a:t>
            </a:r>
            <a:r>
              <a:rPr lang="ru-RU" sz="2800" b="1" dirty="0" err="1"/>
              <a:t>Україні</a:t>
            </a:r>
            <a:r>
              <a:rPr lang="ru-RU" sz="2800" b="1" dirty="0" smtClean="0"/>
              <a:t>»</a:t>
            </a:r>
          </a:p>
          <a:p>
            <a:pPr algn="ctr"/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2044364"/>
            <a:ext cx="11315701" cy="38277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913" y="5872162"/>
            <a:ext cx="113157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https://rm.coe.int/newsletter2-ukr-compressed/16809f0387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913" y="6241494"/>
            <a:ext cx="11315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 Проект </a:t>
            </a:r>
            <a:r>
              <a:rPr lang="ru-RU" dirty="0" err="1"/>
              <a:t>втілюється</a:t>
            </a:r>
            <a:r>
              <a:rPr lang="ru-RU" dirty="0"/>
              <a:t> в </a:t>
            </a:r>
            <a:r>
              <a:rPr lang="ru-RU" dirty="0" err="1"/>
              <a:t>життя</a:t>
            </a:r>
            <a:r>
              <a:rPr lang="ru-RU" dirty="0"/>
              <a:t> в рамках Плану </a:t>
            </a:r>
            <a:r>
              <a:rPr lang="ru-RU" dirty="0" err="1"/>
              <a:t>дій</a:t>
            </a:r>
            <a:r>
              <a:rPr lang="ru-RU" dirty="0"/>
              <a:t> Ради </a:t>
            </a:r>
            <a:r>
              <a:rPr lang="ru-RU" dirty="0" err="1"/>
              <a:t>Європи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на 2018-2021 роки.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959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36" y="368253"/>
            <a:ext cx="5140037" cy="60741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8252"/>
            <a:ext cx="6054436" cy="60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8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1" y="185738"/>
            <a:ext cx="12019409" cy="649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9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23" y="609601"/>
            <a:ext cx="4643760" cy="5749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3" y="609601"/>
            <a:ext cx="6594762" cy="29886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183" y="3598286"/>
            <a:ext cx="6594762" cy="27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0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892" y="806375"/>
            <a:ext cx="4267198" cy="29286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39891" y="475423"/>
            <a:ext cx="424079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Асоціація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національних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меншин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Запорізької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області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759" y="452578"/>
            <a:ext cx="6941132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16 жовтня   2020 р. у комунальному закладі «Палац культури «Орбіта» Запорізької міської ради пройшов онлайн фестиваль національних культур «Єдина родина». </a:t>
            </a:r>
          </a:p>
          <a:p>
            <a:pPr algn="just"/>
            <a:r>
              <a:rPr lang="uk-UA" dirty="0" smtClean="0"/>
              <a:t>Захід відбувся за участю провідних творчих колективів та національно-культурних товариств Запорізької області. Мелітополь представили Народний кримськотатарський ансамбль пісні та танцю «</a:t>
            </a:r>
            <a:r>
              <a:rPr lang="uk-UA" dirty="0" err="1" smtClean="0"/>
              <a:t>Гузель</a:t>
            </a:r>
            <a:r>
              <a:rPr lang="uk-UA" dirty="0" smtClean="0"/>
              <a:t> </a:t>
            </a:r>
            <a:r>
              <a:rPr lang="uk-UA" dirty="0" err="1" smtClean="0"/>
              <a:t>Къырым</a:t>
            </a:r>
            <a:r>
              <a:rPr lang="uk-UA" dirty="0" smtClean="0"/>
              <a:t>» (керівник </a:t>
            </a:r>
            <a:r>
              <a:rPr lang="uk-UA" dirty="0" err="1" smtClean="0"/>
              <a:t>Ельмира</a:t>
            </a:r>
            <a:r>
              <a:rPr lang="uk-UA" dirty="0" smtClean="0"/>
              <a:t> </a:t>
            </a:r>
            <a:r>
              <a:rPr lang="uk-UA" dirty="0" err="1" smtClean="0"/>
              <a:t>Шабанова</a:t>
            </a:r>
            <a:r>
              <a:rPr lang="uk-UA" dirty="0" smtClean="0"/>
              <a:t>) та Зразковий ансамбль єврейського танцю «</a:t>
            </a:r>
            <a:r>
              <a:rPr lang="uk-UA" dirty="0" err="1" smtClean="0"/>
              <a:t>Мааян</a:t>
            </a:r>
            <a:r>
              <a:rPr lang="uk-UA" dirty="0" smtClean="0"/>
              <a:t>» (керівник Марина Кучеренко) ПК ім. </a:t>
            </a:r>
            <a:r>
              <a:rPr lang="uk-UA" dirty="0" err="1" smtClean="0"/>
              <a:t>Т.Г.Шевченка</a:t>
            </a:r>
            <a:r>
              <a:rPr lang="uk-UA" dirty="0" smtClean="0"/>
              <a:t>. Журі фестивалю високо оцінили виконавську майстерність учасників колективів.</a:t>
            </a:r>
          </a:p>
          <a:p>
            <a:pPr algn="just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59" y="3643128"/>
            <a:ext cx="3325092" cy="3122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241" y="3643127"/>
            <a:ext cx="3119885" cy="31229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800000" flipV="1">
            <a:off x="6968836" y="3367279"/>
            <a:ext cx="473825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uk-UA" sz="1600" dirty="0" smtClean="0"/>
          </a:p>
          <a:p>
            <a:pPr algn="just"/>
            <a:r>
              <a:rPr lang="uk-UA" sz="1600" dirty="0" smtClean="0"/>
              <a:t>Вірменська громада Запоріжжя приєдналася до Всеукраїнський акції з озеленення України.</a:t>
            </a:r>
            <a:endParaRPr lang="uk-UA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496" y="4221120"/>
            <a:ext cx="2535390" cy="25380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3886" y="4221121"/>
            <a:ext cx="2206795" cy="254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80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571500"/>
            <a:ext cx="1102995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12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535470"/>
              </p:ext>
            </p:extLst>
          </p:nvPr>
        </p:nvGraphicFramePr>
        <p:xfrm>
          <a:off x="400049" y="142876"/>
          <a:ext cx="11301414" cy="6725276"/>
        </p:xfrm>
        <a:graphic>
          <a:graphicData uri="http://schemas.openxmlformats.org/drawingml/2006/table">
            <a:tbl>
              <a:tblPr firstRow="1" firstCol="1" bandRow="1"/>
              <a:tblGrid>
                <a:gridCol w="6383429">
                  <a:extLst>
                    <a:ext uri="{9D8B030D-6E8A-4147-A177-3AD203B41FA5}">
                      <a16:colId xmlns:a16="http://schemas.microsoft.com/office/drawing/2014/main" val="4075245067"/>
                    </a:ext>
                  </a:extLst>
                </a:gridCol>
                <a:gridCol w="4917985">
                  <a:extLst>
                    <a:ext uri="{9D8B030D-6E8A-4147-A177-3AD203B41FA5}">
                      <a16:colId xmlns:a16="http://schemas.microsoft.com/office/drawing/2014/main" val="3436514943"/>
                    </a:ext>
                  </a:extLst>
                </a:gridCol>
              </a:tblGrid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Грузинське товариство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ім. Шота Руставеллі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Уральська, 56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773149"/>
                  </a:ext>
                </a:extLst>
              </a:tr>
              <a:tr h="26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Ассірійська діаспора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Поштова, 55/77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061294"/>
                  </a:ext>
                </a:extLst>
              </a:tr>
              <a:tr h="26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Товариство польської культури «Полонія»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Поштова, 38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070359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Обласне Польське товариство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ім. А. Міцкевича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Жаботинського, 57/33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62953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«Товариство польської культури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ім. СВ. ІОАННА ПАВЛА II»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Чумаченка, будинок 38, кв. 109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002461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Запорізька обласна громадська організація «Центр молодіжної польської культури «НОВОМЛОДЗЕЖ»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пр. Маяковського, буд. 18 б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824783"/>
                  </a:ext>
                </a:extLst>
              </a:tr>
              <a:tr h="26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Запорізьке культурне товариства білорусів «Мінськ»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Оранжерейна, 12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682840"/>
                  </a:ext>
                </a:extLst>
              </a:tr>
              <a:tr h="26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«Арабський центр»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пр. Моторобудівників, 28/27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368459"/>
                  </a:ext>
                </a:extLst>
              </a:tr>
              <a:tr h="26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«Запорізька арабська громада»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Залізнична, 6-А/32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852939"/>
                  </a:ext>
                </a:extLst>
              </a:tr>
              <a:tr h="26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Україно-марокканська дружба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Сталеварів, 31А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28063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«Національне об’єднання студентів Республіки Гана в Україні»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пр. Моторобудів-ників, 28/277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549988"/>
                  </a:ext>
                </a:extLst>
              </a:tr>
              <a:tr h="26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Запорізьке обласне товариство болгарської культури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Гоголя, 60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149028"/>
                  </a:ext>
                </a:extLst>
              </a:tr>
              <a:tr h="354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Запорізьке міське болгарське товариство «Відродження»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пр. 40-річчя Перемоги, буд. 57-132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875730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«Запорізький обласний центр Єменської культури Аль-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Йаман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В. Лобановського, 29/9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93557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«Запорізький обласний центр індійської культури «Бхарат»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В.Лобановського, буд. 29, кв.9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13372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організаця Запорізьке обласне литовське товариство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 вул.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Калнишевського, 10/64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987375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«Національно-культурна асоціація молдован південно-східної України»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бульвар Центральний, 27/110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98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92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09612"/>
              </p:ext>
            </p:extLst>
          </p:nvPr>
        </p:nvGraphicFramePr>
        <p:xfrm>
          <a:off x="200025" y="157162"/>
          <a:ext cx="11744325" cy="6537571"/>
        </p:xfrm>
        <a:graphic>
          <a:graphicData uri="http://schemas.openxmlformats.org/drawingml/2006/table">
            <a:tbl>
              <a:tblPr firstRow="1" firstCol="1" bandRow="1"/>
              <a:tblGrid>
                <a:gridCol w="6633603">
                  <a:extLst>
                    <a:ext uri="{9D8B030D-6E8A-4147-A177-3AD203B41FA5}">
                      <a16:colId xmlns:a16="http://schemas.microsoft.com/office/drawing/2014/main" val="2048557212"/>
                    </a:ext>
                  </a:extLst>
                </a:gridCol>
                <a:gridCol w="5110722">
                  <a:extLst>
                    <a:ext uri="{9D8B030D-6E8A-4147-A177-3AD203B41FA5}">
                      <a16:colId xmlns:a16="http://schemas.microsoft.com/office/drawing/2014/main" val="2660974566"/>
                    </a:ext>
                  </a:extLst>
                </a:gridCol>
              </a:tblGrid>
              <a:tr h="49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Запорізьке обласне товариство німців «Відродження»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Гагаріна, 10/73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592365"/>
                  </a:ext>
                </a:extLst>
              </a:tr>
              <a:tr h="49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 «Запорізьке міське товариство німців «Відродження»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Гагаріна, 10/73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115115"/>
                  </a:ext>
                </a:extLst>
              </a:tr>
              <a:tr h="49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Запорізька громадська організація німецької молоді «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Заммельзуріум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Гагаріна, 10/73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034440"/>
                  </a:ext>
                </a:extLst>
              </a:tr>
              <a:tr h="49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Запорізька обласна громадська організація «Осетино-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аланське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культурне товариство»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Героїв 93-ї бригади, 16/24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02898"/>
                  </a:ext>
                </a:extLst>
              </a:tr>
              <a:tr h="261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«Запорізький ромський центр «ЛАЧО ДРОМ»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Юності, 101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32920"/>
                  </a:ext>
                </a:extLst>
              </a:tr>
              <a:tr h="49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</a:t>
                      </a:r>
                      <a:r>
                        <a:rPr lang="uk-UA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організація 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«Обласний культурно-діловий центр чеченської діаспори «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Вайнах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Запорізька обл., Михайлівський р., с. Завітне, 23-а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25299"/>
                  </a:ext>
                </a:extLst>
              </a:tr>
              <a:tr h="49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«Організація чехів Запоріжжя «Богемія»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пр. Ювілейний,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20-а/64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18485"/>
                  </a:ext>
                </a:extLst>
              </a:tr>
              <a:tr h="261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Чеське культурно-освітнє товариство «Чехоград»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04922"/>
                  </a:ext>
                </a:extLst>
              </a:tr>
              <a:tr h="261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Запорізьке товариство корейської культури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Лермонтова, буд. 9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686028"/>
                  </a:ext>
                </a:extLst>
              </a:tr>
              <a:tr h="49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«Федерація танців народів Кавказу у Запорізькій області»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846396"/>
                  </a:ext>
                </a:extLst>
              </a:tr>
              <a:tr h="261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Запорізьке обласне товариство турецької культури «Туран»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240724"/>
                  </a:ext>
                </a:extLst>
              </a:tr>
              <a:tr h="261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Курдська діаспора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694329"/>
                  </a:ext>
                </a:extLst>
              </a:tr>
              <a:tr h="49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національних культур «Сузір’я» Запорізької обласної універсальної наукової бібліотеки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проспект Соборний, 142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поверх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751956"/>
                  </a:ext>
                </a:extLst>
              </a:tr>
              <a:tr h="49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«Товариство болгарськоїісторії та культури «Родолюбие»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Бердянськ вул. Шевченко, 9, БК «Будівельник»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049978"/>
                  </a:ext>
                </a:extLst>
              </a:tr>
              <a:tr h="737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Бердянська громадська організація «Бердянське громадське товариство з вивчення національно-культурної спадщини болгар Приазов’я ім. Мишо Хаджийського»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Бердянськ, вул. Перемоги, 14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03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92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" y="471055"/>
            <a:ext cx="5250874" cy="5940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err="1" smtClean="0"/>
              <a:t>Стратегія</a:t>
            </a:r>
            <a:r>
              <a:rPr lang="ru-RU" sz="2800" dirty="0" smtClean="0"/>
              <a:t> </a:t>
            </a:r>
            <a:r>
              <a:rPr lang="ru-RU" sz="2800" dirty="0" err="1" smtClean="0"/>
              <a:t>етнонаціонального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з </a:t>
            </a:r>
            <a:r>
              <a:rPr lang="ru-RU" sz="2800" dirty="0" err="1" smtClean="0"/>
              <a:t>проголошенням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незалежності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знайшла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своє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відображення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найголовніших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державних</a:t>
            </a:r>
            <a:r>
              <a:rPr lang="ru-RU" sz="2800" dirty="0" smtClean="0"/>
              <a:t> актах –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Декларації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державний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суверенітет</a:t>
            </a:r>
            <a:r>
              <a:rPr lang="ru-RU" sz="2000" b="1" dirty="0"/>
              <a:t>;</a:t>
            </a:r>
            <a:r>
              <a:rPr lang="ru-RU" sz="2000" b="1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Акті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проголошення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незалежності</a:t>
            </a:r>
            <a:r>
              <a:rPr lang="ru-RU" sz="2000" b="1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Декларації</a:t>
            </a:r>
            <a:r>
              <a:rPr lang="ru-RU" sz="2000" b="1" dirty="0" smtClean="0"/>
              <a:t> прав </a:t>
            </a:r>
            <a:r>
              <a:rPr lang="ru-RU" sz="2000" b="1" dirty="0" err="1" smtClean="0"/>
              <a:t>національностей</a:t>
            </a:r>
            <a:r>
              <a:rPr lang="ru-RU" sz="2000" b="1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Законі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національні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меншини</a:t>
            </a:r>
            <a:r>
              <a:rPr lang="ru-RU" sz="2000" b="1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Конституції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94219" y="435278"/>
            <a:ext cx="6026726" cy="6034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У Декларації про державний суверенітет України, прийнятій 16 липня 1990 р., наголошується, </a:t>
            </a:r>
            <a:r>
              <a:rPr lang="uk-UA" b="1" i="1" dirty="0" smtClean="0"/>
              <a:t>що єдиним джерелом державної влади є народ України, який складається з громадян Республіки всіх національностей;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b="1" i="1" dirty="0" smtClean="0"/>
              <a:t>встановлюється рівність перед законом усіх громадян незалежно від їхнього походження, національної приналежності, мови тощо;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b="1" i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b="1" i="1" dirty="0" smtClean="0"/>
              <a:t>держава гарантує всім національностям, які проживають на території Республіки, право вільного національно-культурного розвитку;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b="1" i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b="1" i="1" dirty="0" smtClean="0"/>
              <a:t>забезпечується національно-культурне відродження українського народу, його історичної свідомості та традицій, національно-етнографічних особливостей, функціонування української мови в усіх сферах суспільного життя;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b="1" i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b="1" i="1" dirty="0" smtClean="0"/>
              <a:t>держава виявляє піклування про задоволення національно-культурних, духовних і </a:t>
            </a:r>
            <a:r>
              <a:rPr lang="uk-UA" b="1" i="1" dirty="0" err="1" smtClean="0"/>
              <a:t>мовних</a:t>
            </a:r>
            <a:r>
              <a:rPr lang="uk-UA" b="1" i="1" dirty="0" smtClean="0"/>
              <a:t> потреб українців, які проживають за межами Республіки.</a:t>
            </a:r>
          </a:p>
        </p:txBody>
      </p:sp>
    </p:spTree>
    <p:extLst>
      <p:ext uri="{BB962C8B-B14F-4D97-AF65-F5344CB8AC3E}">
        <p14:creationId xmlns:p14="http://schemas.microsoft.com/office/powerpoint/2010/main" val="726457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35648"/>
              </p:ext>
            </p:extLst>
          </p:nvPr>
        </p:nvGraphicFramePr>
        <p:xfrm>
          <a:off x="200026" y="142876"/>
          <a:ext cx="11730036" cy="3682051"/>
        </p:xfrm>
        <a:graphic>
          <a:graphicData uri="http://schemas.openxmlformats.org/drawingml/2006/table">
            <a:tbl>
              <a:tblPr firstRow="1" firstCol="1" bandRow="1"/>
              <a:tblGrid>
                <a:gridCol w="6625531">
                  <a:extLst>
                    <a:ext uri="{9D8B030D-6E8A-4147-A177-3AD203B41FA5}">
                      <a16:colId xmlns:a16="http://schemas.microsoft.com/office/drawing/2014/main" val="1568592848"/>
                    </a:ext>
                  </a:extLst>
                </a:gridCol>
                <a:gridCol w="5104505">
                  <a:extLst>
                    <a:ext uri="{9D8B030D-6E8A-4147-A177-3AD203B41FA5}">
                      <a16:colId xmlns:a16="http://schemas.microsoft.com/office/drawing/2014/main" val="23994319"/>
                    </a:ext>
                  </a:extLst>
                </a:gridCol>
              </a:tblGrid>
              <a:tr h="362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Бердянська громадська організація «Бердянська спілка вірмен»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Бердянськ, вул.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Лієпайська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7/1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304404"/>
                  </a:ext>
                </a:extLst>
              </a:tr>
              <a:tr h="362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Бердянське грецьке товариство «Еллада»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Бердянськ, вул. Захисників України 34/32  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702625"/>
                  </a:ext>
                </a:extLst>
              </a:tr>
              <a:tr h="691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Бердянська громадська організація «Італійський культурний Центр “Емілі»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Бердянськ, вул. Волонтерів, 156/30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034034"/>
                  </a:ext>
                </a:extLst>
              </a:tr>
              <a:tr h="362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Бердянський центр німецької культури «Фройндшафт»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м.Бердянськ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вул. Центральна, 42/21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338704"/>
                  </a:ext>
                </a:extLst>
              </a:tr>
              <a:tr h="362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Польське культурно-освітнє товариство «Відродження»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Бердянськ вул.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Потійська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10/4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451465"/>
                  </a:ext>
                </a:extLst>
              </a:tr>
              <a:tr h="362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Бердянська міська єврейська організація «Тхія»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Бердянськ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157689"/>
                  </a:ext>
                </a:extLst>
              </a:tr>
              <a:tr h="43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Спілка громадських організацій «Рада національних товариств»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вул.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Інтеркультурна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58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НКТ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972155"/>
                  </a:ext>
                </a:extLst>
              </a:tr>
              <a:tr h="691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Мелітопольське Україно-білоруське товариство «Полісся»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майдан Перемоги, 4/53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4" marR="13974" marT="13974" marB="13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7933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191"/>
              </p:ext>
            </p:extLst>
          </p:nvPr>
        </p:nvGraphicFramePr>
        <p:xfrm>
          <a:off x="200026" y="3571872"/>
          <a:ext cx="11730036" cy="2843215"/>
        </p:xfrm>
        <a:graphic>
          <a:graphicData uri="http://schemas.openxmlformats.org/drawingml/2006/table">
            <a:tbl>
              <a:tblPr firstRow="1" firstCol="1" bandRow="1"/>
              <a:tblGrid>
                <a:gridCol w="6625531">
                  <a:extLst>
                    <a:ext uri="{9D8B030D-6E8A-4147-A177-3AD203B41FA5}">
                      <a16:colId xmlns:a16="http://schemas.microsoft.com/office/drawing/2014/main" val="1895260370"/>
                    </a:ext>
                  </a:extLst>
                </a:gridCol>
                <a:gridCol w="5104505">
                  <a:extLst>
                    <a:ext uri="{9D8B030D-6E8A-4147-A177-3AD203B41FA5}">
                      <a16:colId xmlns:a16="http://schemas.microsoft.com/office/drawing/2014/main" val="326196056"/>
                    </a:ext>
                  </a:extLst>
                </a:gridCol>
              </a:tblGrid>
              <a:tr h="55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«Україно-білоруське культурно-освітнє товариство «Сузір’я»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вул. Університетська, 34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26368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«Мелітопольське товариство болгарської культури «Балкани»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267426"/>
                  </a:ext>
                </a:extLst>
              </a:tr>
              <a:tr h="612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«Болгарський культурно-освітній центр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Кирила та Мефодія»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майдан Перемоги, 4/33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356941"/>
                  </a:ext>
                </a:extLst>
              </a:tr>
              <a:tr h="56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«Мелітопольське товариство кримських болгар «Відродження»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майдан Перемоги, 4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859042"/>
                  </a:ext>
                </a:extLst>
              </a:tr>
              <a:tr h="483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«Мелітопольське товариство вірмен»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53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575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851780"/>
              </p:ext>
            </p:extLst>
          </p:nvPr>
        </p:nvGraphicFramePr>
        <p:xfrm>
          <a:off x="328615" y="242888"/>
          <a:ext cx="11615736" cy="1285876"/>
        </p:xfrm>
        <a:graphic>
          <a:graphicData uri="http://schemas.openxmlformats.org/drawingml/2006/table">
            <a:tbl>
              <a:tblPr firstRow="1" firstCol="1" bandRow="1"/>
              <a:tblGrid>
                <a:gridCol w="6560970">
                  <a:extLst>
                    <a:ext uri="{9D8B030D-6E8A-4147-A177-3AD203B41FA5}">
                      <a16:colId xmlns:a16="http://schemas.microsoft.com/office/drawing/2014/main" val="963969947"/>
                    </a:ext>
                  </a:extLst>
                </a:gridCol>
                <a:gridCol w="5054766">
                  <a:extLst>
                    <a:ext uri="{9D8B030D-6E8A-4147-A177-3AD203B41FA5}">
                      <a16:colId xmlns:a16="http://schemas.microsoft.com/office/drawing/2014/main" val="679947354"/>
                    </a:ext>
                  </a:extLst>
                </a:gridCol>
              </a:tblGrid>
              <a:tr h="347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«Вірменська громада «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Масіс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вул. Інтеркультурна, 58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305418"/>
                  </a:ext>
                </a:extLst>
              </a:tr>
              <a:tr h="347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«Мелітопольське товариство греків»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вул. Інтеркультурна, 58/3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820571"/>
                  </a:ext>
                </a:extLst>
              </a:tr>
              <a:tr h="590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«Мелітопольське україно-грузинське товариство «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Сакартвело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проспект Богдана Хмельницького, 51,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42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9330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15319"/>
              </p:ext>
            </p:extLst>
          </p:nvPr>
        </p:nvGraphicFramePr>
        <p:xfrm>
          <a:off x="328614" y="1528764"/>
          <a:ext cx="11587163" cy="4991290"/>
        </p:xfrm>
        <a:graphic>
          <a:graphicData uri="http://schemas.openxmlformats.org/drawingml/2006/table">
            <a:tbl>
              <a:tblPr firstRow="1" firstCol="1" bandRow="1"/>
              <a:tblGrid>
                <a:gridCol w="6515099">
                  <a:extLst>
                    <a:ext uri="{9D8B030D-6E8A-4147-A177-3AD203B41FA5}">
                      <a16:colId xmlns:a16="http://schemas.microsoft.com/office/drawing/2014/main" val="2721361574"/>
                    </a:ext>
                  </a:extLst>
                </a:gridCol>
                <a:gridCol w="5072064">
                  <a:extLst>
                    <a:ext uri="{9D8B030D-6E8A-4147-A177-3AD203B41FA5}">
                      <a16:colId xmlns:a16="http://schemas.microsoft.com/office/drawing/2014/main" val="3674845702"/>
                    </a:ext>
                  </a:extLst>
                </a:gridCol>
              </a:tblGrid>
              <a:tr h="211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«Мелітопольська міська єврейська община»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вул. Інтеркультурна, 45/1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76523"/>
                  </a:ext>
                </a:extLst>
              </a:tr>
              <a:tr h="211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Запорізька обласна Громадська організація індійської культури «Ганга»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вул. Олеся Гончара, 8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729191"/>
                  </a:ext>
                </a:extLst>
              </a:tr>
              <a:tr h="299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«Мелітопольське національно-культурне караїмське товариство «Джамаат»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вул. Героїв України, 27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Інтеркультурний центр «Кале»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639688"/>
                  </a:ext>
                </a:extLst>
              </a:tr>
              <a:tr h="12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«Спілка караїмів України»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вул. Героїв України, 27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145835"/>
                  </a:ext>
                </a:extLst>
              </a:tr>
              <a:tr h="299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Мелітопольський регіональний комітет сприяння повернення кримських татар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історичну батьківщину «Азат»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вул. Інтеркультурна, 58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70248"/>
                  </a:ext>
                </a:extLst>
              </a:tr>
              <a:tr h="299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«Мелітопольське Україно-молдавське культурно-освітнє товариство «Касса маре»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проспект Богдана Хмельницького, 66-а/10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58651"/>
                  </a:ext>
                </a:extLst>
              </a:tr>
              <a:tr h="299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«Мелітопольське товариство за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німецьку самобутність «Відергебурт»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бульвар 30 років Перемоги, 42/54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87583"/>
                  </a:ext>
                </a:extLst>
              </a:tr>
              <a:tr h="211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Мелітопольська українська громадська організація німецької культури «Цухаузе»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бульвар 30 років Перемоги, 50/24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272853"/>
                  </a:ext>
                </a:extLst>
              </a:tr>
              <a:tr h="211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Мелітопольське Україно-Польське культурно-освітнє товариство «Полонія»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проспект Богдана Хмельницького, 68А/37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946085"/>
                  </a:ext>
                </a:extLst>
              </a:tr>
              <a:tr h="12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Чеське культурно-освітнє товариство «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Чехоград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Новогородівкавул. Нестеренко 90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13494"/>
                  </a:ext>
                </a:extLst>
              </a:tr>
              <a:tr h="211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Районна організація українських німців «Фріденталь»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Оріхів,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Покровська, 121/1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779277"/>
                  </a:ext>
                </a:extLst>
              </a:tr>
              <a:tr h="211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«Волонтерський центр німців України»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Оріхів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Покровська, 121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96744"/>
                  </a:ext>
                </a:extLst>
              </a:tr>
              <a:tr h="12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Ромська громадська організація «Ромська мрія»</a:t>
                      </a:r>
                      <a:endParaRPr lang="uk-UA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Пологівський</a:t>
                      </a:r>
                      <a:r>
                        <a:rPr lang="uk-UA" sz="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uk-UA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942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430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461607"/>
              </p:ext>
            </p:extLst>
          </p:nvPr>
        </p:nvGraphicFramePr>
        <p:xfrm>
          <a:off x="457200" y="308090"/>
          <a:ext cx="11329987" cy="5935551"/>
        </p:xfrm>
        <a:graphic>
          <a:graphicData uri="http://schemas.openxmlformats.org/drawingml/2006/table">
            <a:tbl>
              <a:tblPr firstRow="1" firstCol="1" bandRow="1"/>
              <a:tblGrid>
                <a:gridCol w="6370497">
                  <a:extLst>
                    <a:ext uri="{9D8B030D-6E8A-4147-A177-3AD203B41FA5}">
                      <a16:colId xmlns:a16="http://schemas.microsoft.com/office/drawing/2014/main" val="2182367914"/>
                    </a:ext>
                  </a:extLst>
                </a:gridCol>
                <a:gridCol w="4959490">
                  <a:extLst>
                    <a:ext uri="{9D8B030D-6E8A-4147-A177-3AD203B41FA5}">
                      <a16:colId xmlns:a16="http://schemas.microsoft.com/office/drawing/2014/main" val="1223038140"/>
                    </a:ext>
                  </a:extLst>
                </a:gridCol>
              </a:tblGrid>
              <a:tr h="60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Культурно-просвітницьке </a:t>
                      </a: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товариство «Богемія»</a:t>
                      </a:r>
                      <a:endParaRPr kumimoji="0" lang="uk-U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майдан Перемоги, 4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01241"/>
                  </a:ext>
                </a:extLst>
              </a:tr>
              <a:tr h="319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«Україно-Азіатська співдружність «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Інь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-Ян»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проспект Богдана Хмельницького, 67/А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64873"/>
                  </a:ext>
                </a:extLst>
              </a:tr>
              <a:tr h="60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«Дім слов’янської культури»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вул. Інтеркультурна, 58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10150"/>
                  </a:ext>
                </a:extLst>
              </a:tr>
              <a:tr h="60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«Енергодарський молодіжний клуб польської культури імені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Генрика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Сенкевича»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Енергодар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61460"/>
                  </a:ext>
                </a:extLst>
              </a:tr>
              <a:tr h="60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Болгарське національно-культурне товариство «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Бодрак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Трояни, Андрівська сільська ОТГ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Бердянського району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374107"/>
                  </a:ext>
                </a:extLst>
              </a:tr>
              <a:tr h="764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Більмацька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районна громадська організація «Білоруське національно-культурне товариство «Гусарка»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Більмацький район,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Гусарка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655160"/>
                  </a:ext>
                </a:extLst>
              </a:tr>
              <a:tr h="319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Василівське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районне товариство греків «Афон»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Василівка,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Покровський, 4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708497"/>
                  </a:ext>
                </a:extLst>
              </a:tr>
              <a:tr h="60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Василівська районна громадська організація «Вірменське товариство культурних зв’язків»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Василівка, вул. Дніпровська, 3/13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482574"/>
                  </a:ext>
                </a:extLst>
              </a:tr>
              <a:tr h="893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Польське національне-культурне товариство «Радість»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Вільнянський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Богатирівка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Гагаріна, 20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21124"/>
                  </a:ext>
                </a:extLst>
              </a:tr>
              <a:tr h="60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Кам’янсько-Дніпровське районне товариство Вірменської культури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ім. Святого Месропа Маштоца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Кам’янка-Дніпровська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вул. Чкалова, буд. 22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6" marR="12626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02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093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740695"/>
              </p:ext>
            </p:extLst>
          </p:nvPr>
        </p:nvGraphicFramePr>
        <p:xfrm>
          <a:off x="500064" y="300037"/>
          <a:ext cx="11158536" cy="6115050"/>
        </p:xfrm>
        <a:graphic>
          <a:graphicData uri="http://schemas.openxmlformats.org/drawingml/2006/table">
            <a:tbl>
              <a:tblPr firstRow="1" firstCol="1" bandRow="1"/>
              <a:tblGrid>
                <a:gridCol w="6302728">
                  <a:extLst>
                    <a:ext uri="{9D8B030D-6E8A-4147-A177-3AD203B41FA5}">
                      <a16:colId xmlns:a16="http://schemas.microsoft.com/office/drawing/2014/main" val="4011718832"/>
                    </a:ext>
                  </a:extLst>
                </a:gridCol>
                <a:gridCol w="4855808">
                  <a:extLst>
                    <a:ext uri="{9D8B030D-6E8A-4147-A177-3AD203B41FA5}">
                      <a16:colId xmlns:a16="http://schemas.microsoft.com/office/drawing/2014/main" val="1796232992"/>
                    </a:ext>
                  </a:extLst>
                </a:gridCol>
              </a:tblGrid>
              <a:tr h="779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Кам’янсько-Дніпровське районне товариство Вірменської культури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ім. Святого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Месропа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Маштоца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Кам’янка-Дніпровська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вул. Чкалова, буд. 22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43812"/>
                  </a:ext>
                </a:extLst>
              </a:tr>
              <a:tr h="39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Чеське культурно-освітнє товариство «Чехоград»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Новогородівкавул. Нестеренко 90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89138"/>
                  </a:ext>
                </a:extLst>
              </a:tr>
              <a:tr h="717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Районна організація українських німців «Фріденталь»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Оріхів,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Покровська, 121/1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615728"/>
                  </a:ext>
                </a:extLst>
              </a:tr>
              <a:tr h="717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«Волонтерський центр німців України»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Оріхів,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Покровська, 121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139945"/>
                  </a:ext>
                </a:extLst>
              </a:tr>
              <a:tr h="39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Ромська громадська організація «Ромська мрія»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Пологівський район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28088"/>
                  </a:ext>
                </a:extLst>
              </a:tr>
              <a:tr h="39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400">
                        <a:effectLst/>
                        <a:latin typeface="+mn-lt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400">
                        <a:effectLst/>
                        <a:latin typeface="+mn-lt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050990"/>
                  </a:ext>
                </a:extLst>
              </a:tr>
              <a:tr h="717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Благодійний фонд «Приазовський центр національних культур та суспільної моралі»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Приазовський район,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смт. Приазовське, вул. Горького, 76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8700"/>
                  </a:ext>
                </a:extLst>
              </a:tr>
              <a:tr h="551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Районне національно-культурне товариство «Рузе» (албанське)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Приазовський район, Приазовська ОТГ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17031"/>
                  </a:ext>
                </a:extLst>
              </a:tr>
              <a:tr h="717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Албанське культурно-просвітницьке товариство «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Дарданія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Приазовський район, Степанівська ОТГ,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Георгіївка, вул. Центральна, 26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165911"/>
                  </a:ext>
                </a:extLst>
              </a:tr>
              <a:tr h="717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Приазовське районне болгарське культурно-просвітницьке товариство «Дружба»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Приазовський район, смт.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Нововасилівка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вул. Покровська, 316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7" marR="31747" marT="31747" marB="31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187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62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793153"/>
              </p:ext>
            </p:extLst>
          </p:nvPr>
        </p:nvGraphicFramePr>
        <p:xfrm>
          <a:off x="485775" y="542925"/>
          <a:ext cx="11244263" cy="5815012"/>
        </p:xfrm>
        <a:graphic>
          <a:graphicData uri="http://schemas.openxmlformats.org/drawingml/2006/table">
            <a:tbl>
              <a:tblPr firstRow="1" firstCol="1" bandRow="1"/>
              <a:tblGrid>
                <a:gridCol w="6351150">
                  <a:extLst>
                    <a:ext uri="{9D8B030D-6E8A-4147-A177-3AD203B41FA5}">
                      <a16:colId xmlns:a16="http://schemas.microsoft.com/office/drawing/2014/main" val="3121652529"/>
                    </a:ext>
                  </a:extLst>
                </a:gridCol>
                <a:gridCol w="4893113">
                  <a:extLst>
                    <a:ext uri="{9D8B030D-6E8A-4147-A177-3AD203B41FA5}">
                      <a16:colId xmlns:a16="http://schemas.microsoft.com/office/drawing/2014/main" val="1094199605"/>
                    </a:ext>
                  </a:extLst>
                </a:gridCol>
              </a:tblGrid>
              <a:tr h="784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«Ботієвський болгарський     культурно-освітній центр «Светліна»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Ботієвська ОТГ,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Незалежності, 64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089129"/>
                  </a:ext>
                </a:extLst>
              </a:tr>
              <a:tr h="784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«Українське національно-культурне товариство «Вінок дружби»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Приазовський район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688791"/>
                  </a:ext>
                </a:extLst>
              </a:tr>
              <a:tr h="784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«Молокани Приазов’я»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Приазовський район, смт. Нововасилівка, вул. Кооперативна,, 71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258877"/>
                  </a:ext>
                </a:extLst>
              </a:tr>
              <a:tr h="784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Приморське болгарське культурно-просвітницьке товариство «Співдружність»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Приморський район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40916"/>
                  </a:ext>
                </a:extLst>
              </a:tr>
              <a:tr h="1107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Приморське міське болгарське товариство «Собор»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Приморськ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Приморський район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Приморська ОТГ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197287"/>
                  </a:ext>
                </a:extLst>
              </a:tr>
              <a:tr h="784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Розівська районна громадська організація греків «Дортоба»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смт Розівка, вул. Гоголя,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Розівська ЗОШ № 2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643779"/>
                  </a:ext>
                </a:extLst>
              </a:tr>
              <a:tr h="784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Місцевий осередок Всеукраїнської організації «Союзу гагаузів України»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Якимівська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селищна рада, село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Черноземне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вул. Дачна, 28/2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383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87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782" y="152400"/>
            <a:ext cx="7051963" cy="6247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Проголошуючи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незалежність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24 </a:t>
            </a:r>
            <a:r>
              <a:rPr lang="ru-RU" sz="2400" dirty="0" err="1" smtClean="0"/>
              <a:t>серпня</a:t>
            </a:r>
            <a:r>
              <a:rPr lang="ru-RU" sz="2400" dirty="0" smtClean="0"/>
              <a:t> 1991 р., </a:t>
            </a:r>
            <a:r>
              <a:rPr lang="ru-RU" sz="2400" dirty="0" err="1" smtClean="0"/>
              <a:t>Президія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Верховної</a:t>
            </a:r>
            <a:r>
              <a:rPr lang="ru-RU" sz="2400" dirty="0" smtClean="0"/>
              <a:t> Ради </a:t>
            </a:r>
            <a:r>
              <a:rPr lang="ru-RU" sz="2400" b="1" dirty="0" smtClean="0"/>
              <a:t>у «</a:t>
            </a:r>
            <a:r>
              <a:rPr lang="ru-RU" sz="2400" b="1" dirty="0" err="1" smtClean="0"/>
              <a:t>Зверненні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громадян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всіх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національностей</a:t>
            </a:r>
            <a:r>
              <a:rPr lang="ru-RU" sz="2400" b="1" dirty="0" smtClean="0"/>
              <a:t>»</a:t>
            </a:r>
            <a:r>
              <a:rPr lang="ru-RU" sz="2400" dirty="0" smtClean="0"/>
              <a:t> </a:t>
            </a:r>
            <a:r>
              <a:rPr lang="ru-RU" sz="2400" dirty="0" err="1" smtClean="0"/>
              <a:t>наголосила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починається</a:t>
            </a:r>
            <a:r>
              <a:rPr lang="ru-RU" sz="2400" dirty="0" smtClean="0"/>
              <a:t> нова </a:t>
            </a:r>
            <a:r>
              <a:rPr lang="ru-RU" sz="2400" dirty="0" err="1" smtClean="0"/>
              <a:t>доба</a:t>
            </a:r>
            <a:r>
              <a:rPr lang="ru-RU" sz="2400" dirty="0" smtClean="0"/>
              <a:t> в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міжнаціональних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, тому </a:t>
            </a:r>
            <a:r>
              <a:rPr lang="ru-RU" sz="2400" b="1" i="1" dirty="0" err="1" smtClean="0"/>
              <a:t>влада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бере</a:t>
            </a:r>
            <a:r>
              <a:rPr lang="ru-RU" sz="2400" b="1" i="1" dirty="0" smtClean="0"/>
              <a:t> на себе всю </a:t>
            </a:r>
            <a:r>
              <a:rPr lang="ru-RU" sz="2400" b="1" i="1" dirty="0" err="1" smtClean="0"/>
              <a:t>відповідальність</a:t>
            </a:r>
            <a:r>
              <a:rPr lang="ru-RU" sz="2400" b="1" i="1" dirty="0" smtClean="0"/>
              <a:t> за те,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проголошення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незалежності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України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ні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якому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разі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спричинить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порушення</a:t>
            </a:r>
            <a:r>
              <a:rPr lang="ru-RU" sz="2400" b="1" i="1" dirty="0" smtClean="0"/>
              <a:t> прав людей будь-</a:t>
            </a:r>
            <a:r>
              <a:rPr lang="ru-RU" sz="2400" b="1" i="1" dirty="0" err="1" smtClean="0"/>
              <a:t>якої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національності</a:t>
            </a:r>
            <a:r>
              <a:rPr lang="ru-RU" sz="2400" b="1" i="1" dirty="0" smtClean="0"/>
              <a:t>. </a:t>
            </a:r>
          </a:p>
          <a:p>
            <a:pPr algn="just"/>
            <a:endParaRPr lang="ru-RU" sz="2400" b="1" i="1" dirty="0"/>
          </a:p>
          <a:p>
            <a:pPr algn="just"/>
            <a:r>
              <a:rPr lang="ru-RU" sz="2400" b="1" i="1" dirty="0" smtClean="0"/>
              <a:t>	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важливим</a:t>
            </a:r>
            <a:r>
              <a:rPr lang="ru-RU" sz="2400" dirty="0" smtClean="0"/>
              <a:t> тому,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 той час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деструктивні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сили</a:t>
            </a:r>
            <a:r>
              <a:rPr lang="ru-RU" sz="2400" dirty="0" smtClean="0"/>
              <a:t>, особливо </a:t>
            </a:r>
            <a:r>
              <a:rPr lang="ru-RU" sz="2400" dirty="0" err="1" smtClean="0"/>
              <a:t>прихильники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збереження</a:t>
            </a:r>
            <a:r>
              <a:rPr lang="ru-RU" sz="2400" dirty="0" smtClean="0"/>
              <a:t> СРСР, </a:t>
            </a:r>
            <a:r>
              <a:rPr lang="ru-RU" sz="2400" dirty="0" err="1" smtClean="0"/>
              <a:t>намагалися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залякувати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неукраїнців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відносно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нібито</a:t>
            </a:r>
            <a:r>
              <a:rPr lang="ru-RU" sz="2400" dirty="0" smtClean="0"/>
              <a:t> нова </a:t>
            </a:r>
            <a:r>
              <a:rPr lang="ru-RU" sz="2400" dirty="0" err="1" smtClean="0"/>
              <a:t>влада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проводитиме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політику</a:t>
            </a:r>
            <a:r>
              <a:rPr lang="ru-RU" sz="2400" dirty="0" smtClean="0"/>
              <a:t> </a:t>
            </a:r>
            <a:r>
              <a:rPr lang="ru-RU" sz="2400" dirty="0" err="1" smtClean="0"/>
              <a:t>ксенофобії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насильства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745" y="353745"/>
            <a:ext cx="4475018" cy="604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8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Декларація</a:t>
            </a:r>
            <a:r>
              <a:rPr lang="ru-RU" dirty="0" smtClean="0"/>
              <a:t> </a:t>
            </a:r>
            <a:r>
              <a:rPr lang="ru-RU" dirty="0"/>
              <a:t>прав </a:t>
            </a:r>
            <a:r>
              <a:rPr lang="ru-RU" dirty="0" err="1" smtClean="0"/>
              <a:t>національностей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 </a:t>
            </a:r>
            <a:r>
              <a:rPr lang="ru-RU" dirty="0"/>
              <a:t>1 листопада 1991 р.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5017" y="2701636"/>
            <a:ext cx="10889673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проголошено рівноправність усіх етнічних складових українського </a:t>
            </a:r>
            <a:r>
              <a:rPr lang="uk-UA" sz="2800" dirty="0" err="1" smtClean="0"/>
              <a:t>поліетнічного</a:t>
            </a:r>
            <a:r>
              <a:rPr lang="uk-UA" sz="2800" dirty="0" smtClean="0"/>
              <a:t> суспільства, зокрема рівність політичних, економічних, соціальних та культурних прав; заборона дискримінації за національного ознакою; зобов’язання держави щодо створення належних умов розвитку всіх національностей, їх культур, вільне користування рідною мовою в усіх сферах суспільного життя; право на громадські об’єднання та ін.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52211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09" y="540327"/>
            <a:ext cx="8811491" cy="50107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/>
              <a:t>Закон </a:t>
            </a:r>
            <a:r>
              <a:rPr lang="uk-UA" b="1" dirty="0" smtClean="0"/>
              <a:t> України про </a:t>
            </a:r>
            <a:r>
              <a:rPr lang="uk-UA" b="1" dirty="0"/>
              <a:t>національні </a:t>
            </a:r>
            <a:r>
              <a:rPr lang="uk-UA" b="1" dirty="0" smtClean="0"/>
              <a:t>меншини</a:t>
            </a:r>
            <a:endParaRPr lang="uk-UA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431" r="3431"/>
          <a:stretch>
            <a:fillRect/>
          </a:stretch>
        </p:blipFill>
        <p:spPr>
          <a:xfrm>
            <a:off x="9296400" y="2674808"/>
            <a:ext cx="2424545" cy="384939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4909" y="1041401"/>
            <a:ext cx="8811491" cy="16048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гарантується</a:t>
            </a:r>
            <a:r>
              <a:rPr lang="ru-RU" sz="2400" dirty="0"/>
              <a:t> право </a:t>
            </a:r>
            <a:r>
              <a:rPr lang="ru-RU" sz="2400" dirty="0" err="1"/>
              <a:t>меншин</a:t>
            </a:r>
            <a:r>
              <a:rPr lang="ru-RU" sz="2400" dirty="0"/>
              <a:t> на </a:t>
            </a:r>
            <a:r>
              <a:rPr lang="ru-RU" sz="2400" dirty="0" err="1"/>
              <a:t>національно-культурну</a:t>
            </a:r>
            <a:r>
              <a:rPr lang="ru-RU" sz="2400" dirty="0"/>
              <a:t> </a:t>
            </a:r>
            <a:r>
              <a:rPr lang="ru-RU" sz="2400" dirty="0" err="1"/>
              <a:t>автономію</a:t>
            </a:r>
            <a:r>
              <a:rPr lang="ru-RU" sz="2400" dirty="0"/>
              <a:t>, </a:t>
            </a:r>
            <a:r>
              <a:rPr lang="ru-RU" sz="2400" dirty="0" err="1"/>
              <a:t>створення</a:t>
            </a:r>
            <a:r>
              <a:rPr lang="ru-RU" sz="2400" dirty="0"/>
              <a:t> умов для </a:t>
            </a:r>
            <a:r>
              <a:rPr lang="ru-RU" sz="2400" dirty="0" err="1"/>
              <a:t>відродження</a:t>
            </a:r>
            <a:r>
              <a:rPr lang="ru-RU" sz="2400" dirty="0"/>
              <a:t> і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, свобода </a:t>
            </a:r>
            <a:r>
              <a:rPr lang="ru-RU" sz="2400" dirty="0" err="1"/>
              <a:t>творчості</a:t>
            </a:r>
            <a:r>
              <a:rPr lang="ru-RU" sz="2400" dirty="0"/>
              <a:t>, доступ до </a:t>
            </a:r>
            <a:r>
              <a:rPr lang="ru-RU" sz="2400" dirty="0" err="1"/>
              <a:t>надбань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4909" y="2674807"/>
            <a:ext cx="881149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Конституція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  <a:endParaRPr lang="uk-UA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4909" y="3477215"/>
            <a:ext cx="8811491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Згідно зі ст. 5 Основного Закону, носієм суверенітету та єдиним джерелом влади в Україні є народ. Разом з тим конкретизовано окремі його структурні </a:t>
            </a:r>
            <a:r>
              <a:rPr lang="uk-UA" sz="2400" dirty="0" err="1" smtClean="0"/>
              <a:t>етнокомпоненти</a:t>
            </a:r>
            <a:r>
              <a:rPr lang="uk-UA" sz="2400" dirty="0" smtClean="0"/>
              <a:t>: українська нація, національні меншини; також уперше на законодавчому рівні визначено як окрему етнічну категорію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uk-UA" sz="2400" dirty="0" smtClean="0"/>
              <a:t>суб’єкт права – корінні народи (ст. 11).</a:t>
            </a:r>
          </a:p>
          <a:p>
            <a:pPr algn="just"/>
            <a:endParaRPr lang="uk-UA" sz="2400" dirty="0"/>
          </a:p>
          <a:p>
            <a:pPr algn="just"/>
            <a:endParaRPr lang="uk-UA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540327"/>
            <a:ext cx="2286000" cy="21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5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9" y="374073"/>
            <a:ext cx="11208327" cy="6124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	</a:t>
            </a:r>
          </a:p>
          <a:p>
            <a:pPr algn="just"/>
            <a:endParaRPr lang="uk-UA" sz="2800" dirty="0"/>
          </a:p>
          <a:p>
            <a:pPr algn="just"/>
            <a:r>
              <a:rPr lang="uk-UA" sz="2800" dirty="0" smtClean="0"/>
              <a:t>	В Україні політико-правова база регулювання етнонаціональних процесів </a:t>
            </a:r>
            <a:r>
              <a:rPr lang="uk-UA" sz="2800" i="1" dirty="0" smtClean="0"/>
              <a:t>продовжує удосконалюватися</a:t>
            </a:r>
            <a:r>
              <a:rPr lang="uk-UA" sz="2800" dirty="0" smtClean="0"/>
              <a:t>. </a:t>
            </a:r>
          </a:p>
          <a:p>
            <a:pPr algn="just"/>
            <a:endParaRPr lang="uk-UA" sz="2800" dirty="0"/>
          </a:p>
          <a:p>
            <a:pPr algn="just"/>
            <a:r>
              <a:rPr lang="uk-UA" sz="2800" dirty="0" smtClean="0"/>
              <a:t>	Вона </a:t>
            </a:r>
            <a:r>
              <a:rPr lang="uk-UA" sz="2800" i="1" dirty="0" smtClean="0"/>
              <a:t>спрямована на забезпечення оптимального балансу інтересів титульної нації та </a:t>
            </a:r>
            <a:r>
              <a:rPr lang="uk-UA" sz="2800" i="1" dirty="0" err="1" smtClean="0"/>
              <a:t>етноспільнот</a:t>
            </a:r>
            <a:r>
              <a:rPr lang="uk-UA" sz="2800" i="1" dirty="0" smtClean="0"/>
              <a:t>, представників окремих національностей</a:t>
            </a:r>
            <a:r>
              <a:rPr lang="uk-UA" sz="2800" dirty="0" smtClean="0"/>
              <a:t>. </a:t>
            </a:r>
          </a:p>
          <a:p>
            <a:pPr algn="just"/>
            <a:endParaRPr lang="uk-UA" sz="2800" dirty="0"/>
          </a:p>
          <a:p>
            <a:pPr algn="just"/>
            <a:r>
              <a:rPr lang="uk-UA" sz="2800" dirty="0" smtClean="0"/>
              <a:t>	Сучасний стан національної сфери України вимагає нових підходів, законодавчих актів і політичних рішень. </a:t>
            </a:r>
          </a:p>
          <a:p>
            <a:pPr algn="just"/>
            <a:endParaRPr lang="uk-UA" sz="2800" dirty="0"/>
          </a:p>
          <a:p>
            <a:pPr algn="just"/>
            <a:endParaRPr lang="uk-UA" sz="2800" dirty="0" smtClean="0"/>
          </a:p>
          <a:p>
            <a:pPr algn="just"/>
            <a:endParaRPr lang="uk-UA" sz="2800" dirty="0"/>
          </a:p>
          <a:p>
            <a:pPr algn="just"/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380602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18" y="484909"/>
            <a:ext cx="11152909" cy="5940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 smtClean="0"/>
              <a:t>	Необхідність формування державної етнонаціональної політики України зумовлена: </a:t>
            </a:r>
          </a:p>
          <a:p>
            <a:r>
              <a:rPr lang="uk-UA" sz="2000" dirty="0" smtClean="0"/>
              <a:t>– багатонаціональним складом її населення, етнонаціональну структуру якого становлять українська нація, корінні народи та національні меншини – представники понад ста національностей;</a:t>
            </a:r>
          </a:p>
          <a:p>
            <a:r>
              <a:rPr lang="uk-UA" sz="2000" dirty="0" smtClean="0"/>
              <a:t>– процесами етнічного відродження як української нації, так і корінних народів та національних меншин;</a:t>
            </a:r>
          </a:p>
          <a:p>
            <a:r>
              <a:rPr lang="uk-UA" sz="2000" dirty="0" smtClean="0"/>
              <a:t>– інтенсифікацією </a:t>
            </a:r>
            <a:r>
              <a:rPr lang="uk-UA" sz="2000" dirty="0" err="1" smtClean="0"/>
              <a:t>зв’язків</a:t>
            </a:r>
            <a:r>
              <a:rPr lang="uk-UA" sz="2000" dirty="0" smtClean="0"/>
              <a:t> з історичною батьківщиною представників української діаспори, залучення їх до державотворчих процесів в Україні; </a:t>
            </a:r>
          </a:p>
          <a:p>
            <a:r>
              <a:rPr lang="uk-UA" sz="2000" dirty="0" smtClean="0"/>
              <a:t>– поверненням до України раніше депортованих народів та їх інтеграцією в українське суспільство. 	</a:t>
            </a:r>
            <a:r>
              <a:rPr lang="uk-UA" sz="2000" b="1" dirty="0" smtClean="0"/>
              <a:t>Головною метою держаної етнонаціональної політики України </a:t>
            </a:r>
            <a:r>
              <a:rPr lang="uk-UA" sz="2000" dirty="0" smtClean="0"/>
              <a:t>є забезпечення рівноправних відносин та тісної взаємодії представників різних етносів, які мешкають в Україні, підтримка атмосфери толерантності, довіри й поваги у взаєминах між ними; оптимальне врахування інтересів усіх етнонаціональних спільнот, створення сприятливих умов для розвитку української нації, корінних народів та національних меншин. </a:t>
            </a:r>
          </a:p>
          <a:p>
            <a:r>
              <a:rPr lang="uk-UA" sz="2000" dirty="0"/>
              <a:t>	</a:t>
            </a:r>
            <a:r>
              <a:rPr lang="uk-UA" sz="2000" dirty="0" smtClean="0"/>
              <a:t>Змістом етнонаціональної політики постає проблема міжнаціональної злагоди в умовах </a:t>
            </a:r>
            <a:endParaRPr lang="en-US" sz="2000" dirty="0" smtClean="0"/>
          </a:p>
          <a:p>
            <a:r>
              <a:rPr lang="en-US" sz="2000" dirty="0" smtClean="0"/>
              <a:t>–</a:t>
            </a:r>
            <a:r>
              <a:rPr lang="uk-UA" sz="2000" dirty="0" smtClean="0"/>
              <a:t> етнічної розмаїтості;</a:t>
            </a:r>
          </a:p>
          <a:p>
            <a:r>
              <a:rPr lang="uk-UA" sz="2000" dirty="0" smtClean="0"/>
              <a:t>– посилення міграційних процесів. </a:t>
            </a:r>
          </a:p>
          <a:p>
            <a:endParaRPr lang="uk-UA" sz="2000" dirty="0"/>
          </a:p>
          <a:p>
            <a:r>
              <a:rPr lang="uk-UA" sz="2000" dirty="0" smtClean="0"/>
              <a:t>Тисячі людей із країн Сходу й Півдня перетинають Україну, значна частина їх залишається в Україні, іноді незаконно; мільйони наших громадян змушені залишати батьківщину у пошуку кращої долі.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04197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18" y="484909"/>
            <a:ext cx="11180617" cy="5909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Основними напрямками державної етнонаціональної політики України є:</a:t>
            </a:r>
          </a:p>
          <a:p>
            <a:r>
              <a:rPr lang="uk-UA" dirty="0" smtClean="0"/>
              <a:t>1. Забезпечення рівних конституційних прав та свобод і рівності перед законом усіх громадян незалежно від їхнього етнічного походження.</a:t>
            </a:r>
          </a:p>
          <a:p>
            <a:r>
              <a:rPr lang="uk-UA" dirty="0" smtClean="0"/>
              <a:t>2. Гарантування повної рівноправної участі громадян України, які належать до різних етнічних спільнот, у всіх сферах життя українського суспільства.</a:t>
            </a:r>
          </a:p>
          <a:p>
            <a:r>
              <a:rPr lang="uk-UA" dirty="0" smtClean="0"/>
              <a:t>3. Забезпечення розвитку культури української нації та інших </a:t>
            </a:r>
            <a:r>
              <a:rPr lang="uk-UA" dirty="0" err="1" smtClean="0"/>
              <a:t>етноспільнот</a:t>
            </a:r>
            <a:r>
              <a:rPr lang="uk-UA" dirty="0" smtClean="0"/>
              <a:t> держави.</a:t>
            </a:r>
          </a:p>
          <a:p>
            <a:r>
              <a:rPr lang="uk-UA" dirty="0" smtClean="0"/>
              <a:t>4. Визнання багатоетнічного характеру українського суспільства і підтвердження права всіх його членів на збереження та популяризацію своєї культурної спадщини; оцінка внеску кожної </a:t>
            </a:r>
            <a:r>
              <a:rPr lang="uk-UA" dirty="0" err="1" smtClean="0"/>
              <a:t>етноспільноти</a:t>
            </a:r>
            <a:r>
              <a:rPr lang="uk-UA" dirty="0" smtClean="0"/>
              <a:t> в розвиток українського суспільства.</a:t>
            </a:r>
          </a:p>
          <a:p>
            <a:r>
              <a:rPr lang="uk-UA" dirty="0" smtClean="0"/>
              <a:t>5. Підтримання атмосфери взаєморозуміння і взаємної поваги між усіма складовими етнонаціональної структури українського суспільства та розв’язанням </a:t>
            </a:r>
            <a:r>
              <a:rPr lang="uk-UA" dirty="0" err="1" smtClean="0"/>
              <a:t>етнополітичних</a:t>
            </a:r>
            <a:r>
              <a:rPr lang="uk-UA" dirty="0" smtClean="0"/>
              <a:t> суперечностей і конфліктів мирними засобами.</a:t>
            </a:r>
          </a:p>
          <a:p>
            <a:r>
              <a:rPr lang="uk-UA" dirty="0" smtClean="0"/>
              <a:t>6. Виховання поваги всього українського суспільства до культур, релігій, традицій, звичаїв усіх національностей, які проживають в Україні.</a:t>
            </a:r>
          </a:p>
          <a:p>
            <a:r>
              <a:rPr lang="uk-UA" dirty="0" smtClean="0"/>
              <a:t>7. Забезпечення всебічного розвитку і функціонування української мови як державної в усіх сферах суспільного життя в Україні; гарантування вільного розвитку, використання і захисту російської мови, інших мов національно-етнічних спільнот в Україні.</a:t>
            </a:r>
          </a:p>
          <a:p>
            <a:r>
              <a:rPr lang="uk-UA" dirty="0" smtClean="0"/>
              <a:t>8. Сприяння українській діаспорі в збереженні та розвитку національної культури, мови, традицій та звичаїв з урахуванням національного законодавства країни проживання; визнання прав осіб, депортованих за національною ознакою з території України, на добровільне повернення в Україну, сприяння їх інтеграції в українське суспільство.</a:t>
            </a:r>
          </a:p>
          <a:p>
            <a:endParaRPr lang="uk-UA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73684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1" y="609601"/>
            <a:ext cx="11028218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Етнонаціональна політика має спиратися на певний механізм своєї реалізації. Таким механізмом в Україні є:</a:t>
            </a:r>
          </a:p>
          <a:p>
            <a:pPr algn="just"/>
            <a:r>
              <a:rPr lang="uk-UA" sz="2800" dirty="0" smtClean="0"/>
              <a:t>– законодавство, в тому числі довгострокові державні програми, спрямовані на прогнозування і регулювання етнонаціональних процесів в Україні, та спеціальні програми, що стосуються конкретних напрямків реалізації </a:t>
            </a:r>
            <a:r>
              <a:rPr lang="uk-UA" sz="2800" dirty="0" err="1" smtClean="0"/>
              <a:t>етнополітики</a:t>
            </a:r>
            <a:r>
              <a:rPr lang="uk-UA" sz="2800" dirty="0" smtClean="0"/>
              <a:t> в Україні; </a:t>
            </a:r>
          </a:p>
          <a:p>
            <a:pPr algn="just"/>
            <a:r>
              <a:rPr lang="uk-UA" sz="2800" dirty="0" smtClean="0"/>
              <a:t>– спеціально уповноважений урядовий орган державного управління, інші органи виконавчої влади та органи місцевого самоврядування, а також громадські організації національних меншин;</a:t>
            </a:r>
          </a:p>
          <a:p>
            <a:pPr algn="just"/>
            <a:r>
              <a:rPr lang="uk-UA" sz="2800" dirty="0" smtClean="0"/>
              <a:t>– міжнародне співробітництво з іноземними державами та з відповідними міжнародними організаціями з метою використання їхнього досвіду й потенціалу, в тому числі фінансового, для реалізації цілей державної етнонаціональної політики.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06528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641</TotalTime>
  <Words>2291</Words>
  <Application>Microsoft Office PowerPoint</Application>
  <PresentationFormat>Широкоэкранный</PresentationFormat>
  <Paragraphs>296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Garamond</vt:lpstr>
      <vt:lpstr>Open Sans</vt:lpstr>
      <vt:lpstr>Times New Roman</vt:lpstr>
      <vt:lpstr>Натуральные материалы</vt:lpstr>
      <vt:lpstr>Стратегія етнонаціонального розвитку незалежної України.</vt:lpstr>
      <vt:lpstr>Презентация PowerPoint</vt:lpstr>
      <vt:lpstr>Презентация PowerPoint</vt:lpstr>
      <vt:lpstr>У Декларація прав національностей України  1 листопада 1991 р. </vt:lpstr>
      <vt:lpstr>Закон  України про національні меншини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Стратегія етнонаціонального розвитку незалежної України.</dc:title>
  <dc:creator>user</dc:creator>
  <cp:lastModifiedBy>user</cp:lastModifiedBy>
  <cp:revision>25</cp:revision>
  <dcterms:created xsi:type="dcterms:W3CDTF">2020-10-23T14:13:06Z</dcterms:created>
  <dcterms:modified xsi:type="dcterms:W3CDTF">2020-10-24T14:16:47Z</dcterms:modified>
</cp:coreProperties>
</file>