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1"/>
  </p:sldMasterIdLst>
  <p:notesMasterIdLst>
    <p:notesMasterId r:id="rId34"/>
  </p:notesMasterIdLst>
  <p:sldIdLst>
    <p:sldId id="256" r:id="rId2"/>
    <p:sldId id="275" r:id="rId3"/>
    <p:sldId id="276" r:id="rId4"/>
    <p:sldId id="277" r:id="rId5"/>
    <p:sldId id="278" r:id="rId6"/>
    <p:sldId id="367" r:id="rId7"/>
    <p:sldId id="368" r:id="rId8"/>
    <p:sldId id="369" r:id="rId9"/>
    <p:sldId id="383" r:id="rId10"/>
    <p:sldId id="384" r:id="rId11"/>
    <p:sldId id="385" r:id="rId12"/>
    <p:sldId id="412" r:id="rId13"/>
    <p:sldId id="354" r:id="rId14"/>
    <p:sldId id="356" r:id="rId15"/>
    <p:sldId id="357" r:id="rId16"/>
    <p:sldId id="374" r:id="rId17"/>
    <p:sldId id="376" r:id="rId18"/>
    <p:sldId id="379" r:id="rId19"/>
    <p:sldId id="271" r:id="rId20"/>
    <p:sldId id="272" r:id="rId21"/>
    <p:sldId id="382" r:id="rId22"/>
    <p:sldId id="380" r:id="rId23"/>
    <p:sldId id="381" r:id="rId24"/>
    <p:sldId id="400" r:id="rId25"/>
    <p:sldId id="402" r:id="rId26"/>
    <p:sldId id="404" r:id="rId27"/>
    <p:sldId id="406" r:id="rId28"/>
    <p:sldId id="408" r:id="rId29"/>
    <p:sldId id="410" r:id="rId30"/>
    <p:sldId id="270" r:id="rId31"/>
    <p:sldId id="413" r:id="rId32"/>
    <p:sldId id="411" r:id="rId33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5"/>
  </p:normalViewPr>
  <p:slideViewPr>
    <p:cSldViewPr snapToGrid="0">
      <p:cViewPr varScale="1">
        <p:scale>
          <a:sx n="105" d="100"/>
          <a:sy n="105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C75BD-5D54-3D4C-840B-AB07482E263A}" type="datetimeFigureOut">
              <a:rPr lang="ru-UA" smtClean="0"/>
              <a:t>18.02.2024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0BAC7-6966-E447-8FB9-569A347D4C1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0004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45D8D-B514-4C4A-8884-A3A8277F77E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913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2/18/24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58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59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89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56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89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86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2/18/24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11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2/18/24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70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2/18/24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47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41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63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2/18/24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656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50" r:id="rId6"/>
    <p:sldLayoutId id="2147483745" r:id="rId7"/>
    <p:sldLayoutId id="2147483746" r:id="rId8"/>
    <p:sldLayoutId id="2147483747" r:id="rId9"/>
    <p:sldLayoutId id="2147483749" r:id="rId10"/>
    <p:sldLayoutId id="214748374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8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3" name="Rectangle 10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4EFEBF-FF0E-6F63-7E35-3F66B13D23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4" y="4098524"/>
            <a:ext cx="6257141" cy="2226076"/>
          </a:xfrm>
        </p:spPr>
        <p:txBody>
          <a:bodyPr anchor="ctr">
            <a:normAutofit/>
          </a:bodyPr>
          <a:lstStyle/>
          <a:p>
            <a:pPr algn="l"/>
            <a:r>
              <a:rPr lang="uk-UA" sz="2000" b="1" kern="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ЕЛЕМЕНТИ</a:t>
            </a:r>
            <a:r>
              <a:rPr lang="uk-UA" sz="2000" b="1" kern="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uk-UA" sz="2000" b="1" kern="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ТЕОРІЇ</a:t>
            </a:r>
            <a:r>
              <a:rPr lang="uk-UA" sz="2000" b="1" kern="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uk-UA" sz="2000" b="1" kern="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ЙМОВІРНОСТЕЙ</a:t>
            </a:r>
            <a:r>
              <a:rPr lang="uk-UA" sz="2000" b="1" kern="0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uk-UA" sz="2000" b="1" kern="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</a:t>
            </a:r>
            <a:r>
              <a:rPr lang="uk-UA" sz="2000" b="1" kern="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uk-UA" sz="2000" b="1" kern="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АНАЛІЗІ НАДІЙНОСТІ</a:t>
            </a:r>
            <a:r>
              <a:rPr lang="uk-UA" sz="2000" b="1" kern="0" spc="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uk-UA" sz="2000" b="1" kern="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ЕЛЕКТРООБЛАДНАННЯ</a:t>
            </a:r>
            <a:br>
              <a:rPr lang="ru-UA" sz="2000" b="1" kern="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ru-UA" sz="2000" dirty="0"/>
          </a:p>
        </p:txBody>
      </p:sp>
      <p:grpSp>
        <p:nvGrpSpPr>
          <p:cNvPr id="13" name="Bottom Right">
            <a:extLst>
              <a:ext uri="{FF2B5EF4-FFF2-40B4-BE49-F238E27FC236}">
                <a16:creationId xmlns:a16="http://schemas.microsoft.com/office/drawing/2014/main" id="{F738262B-3960-4D04-92F3-C363584E9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E657100-BDC2-4335-865E-8B822BC96B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15" name="Graphic 157">
              <a:extLst>
                <a:ext uri="{FF2B5EF4-FFF2-40B4-BE49-F238E27FC236}">
                  <a16:creationId xmlns:a16="http://schemas.microsoft.com/office/drawing/2014/main" id="{7C44F7A2-EC4A-484B-BE71-8B23C0F60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21590F86-76CD-4EB9-8741-34B0E1941D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FD6089F4-CD95-4D48-A805-34EA5F848D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8DB60A2-B18C-4F65-B0E6-66ED9CEFAF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5048C6F4-614B-45FA-AB8F-25347B5441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F25FD66F-3D7B-4850-B481-5D51840D46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E393D591-D719-4C28-B8E5-3346363580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F0E41FB1-38F3-4037-B5F2-E4E3531100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8A8B4BF-5D23-4610-AD0E-B290C8D67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8367E9-4A1C-C569-1D1A-0A4892D70C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7084" y="5267984"/>
            <a:ext cx="3997745" cy="2228758"/>
          </a:xfrm>
        </p:spPr>
        <p:txBody>
          <a:bodyPr anchor="ctr">
            <a:normAutofit/>
          </a:bodyPr>
          <a:lstStyle/>
          <a:p>
            <a:pPr algn="l"/>
            <a:r>
              <a:rPr lang="uk-UA" sz="1800" b="1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Основні</a:t>
            </a:r>
            <a:r>
              <a:rPr lang="uk-UA" sz="1800" b="1" spc="-6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uk-UA" sz="1800" b="1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поняття</a:t>
            </a:r>
            <a:endParaRPr lang="ru-UA" sz="1800" b="1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/>
            <a:endParaRPr lang="ru-UA" sz="2200" dirty="0"/>
          </a:p>
        </p:txBody>
      </p:sp>
      <p:pic>
        <p:nvPicPr>
          <p:cNvPr id="37" name="Picture 3" descr="Цветная лампочка с бизнес-значками">
            <a:extLst>
              <a:ext uri="{FF2B5EF4-FFF2-40B4-BE49-F238E27FC236}">
                <a16:creationId xmlns:a16="http://schemas.microsoft.com/office/drawing/2014/main" id="{CE8A60BF-9ED7-D929-5F1B-C6B3C5FBF4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941" b="24653"/>
          <a:stretch/>
        </p:blipFill>
        <p:spPr>
          <a:xfrm>
            <a:off x="198741" y="10"/>
            <a:ext cx="11812017" cy="3919684"/>
          </a:xfrm>
          <a:prstGeom prst="rect">
            <a:avLst/>
          </a:prstGeom>
        </p:spPr>
      </p:pic>
      <p:grpSp>
        <p:nvGrpSpPr>
          <p:cNvPr id="25" name="Top Left">
            <a:extLst>
              <a:ext uri="{FF2B5EF4-FFF2-40B4-BE49-F238E27FC236}">
                <a16:creationId xmlns:a16="http://schemas.microsoft.com/office/drawing/2014/main" id="{345A4508-88A7-4C04-9603-4F8CCFCDC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10849" y="15178"/>
            <a:chExt cx="2198951" cy="333125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CBEBA10-A14A-4AE6-9F5B-84BDE565C0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6C86399-9706-4DD7-8917-E6DB392421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DDA7BC8-3D83-4235-80B9-97CB95E3DD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A9C08E3-DA34-4386-990E-1CB4F68E7B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3CFB05D-200F-4880-92F6-8730C6DEBB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AB4525A-595A-4728-9298-A4DFEE991E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30A4D64-630B-47EB-9255-66DEFA42D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4" name="Cross">
            <a:extLst>
              <a:ext uri="{FF2B5EF4-FFF2-40B4-BE49-F238E27FC236}">
                <a16:creationId xmlns:a16="http://schemas.microsoft.com/office/drawing/2014/main" id="{2E2A24AE-1C03-4337-8529-C4233C56F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200" y="3919728"/>
            <a:ext cx="118872" cy="118872"/>
            <a:chOff x="1175347" y="3733800"/>
            <a:chExt cx="118872" cy="118872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6213D2F-99EA-48EA-AD3A-A55DC4F5F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4ADACBA-0EE9-4E11-B79A-F39D15CFE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0661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6727" y="1057523"/>
            <a:ext cx="81229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У гральній колоді 36 карт. Навмання вибирається одна карта. Яка ймовірність того, що ця карта: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5756" y="2594918"/>
            <a:ext cx="42082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Туз;</a:t>
            </a:r>
          </a:p>
          <a:p>
            <a:endParaRPr lang="uk-U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2)Червовий туз?</a:t>
            </a:r>
          </a:p>
          <a:p>
            <a:endParaRPr lang="uk-U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66966" y="2432780"/>
                <a:ext cx="625856" cy="101752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32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uk-UA" sz="32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𝟑𝟔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966" y="2432780"/>
                <a:ext cx="625856" cy="1017523"/>
              </a:xfrm>
              <a:prstGeom prst="rect">
                <a:avLst/>
              </a:prstGeom>
              <a:blipFill>
                <a:blip r:embed="rId2"/>
                <a:stretch>
                  <a:fillRect l="-10000" r="-26000" b="-12195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02556" y="2432779"/>
                <a:ext cx="625856" cy="101752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32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uk-UA" sz="32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556" y="2432779"/>
                <a:ext cx="625856" cy="1017523"/>
              </a:xfrm>
              <a:prstGeom prst="rect">
                <a:avLst/>
              </a:prstGeom>
              <a:blipFill>
                <a:blip r:embed="rId3"/>
                <a:stretch>
                  <a:fillRect r="-1961" b="-12195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11389" y="3209540"/>
                <a:ext cx="625856" cy="101752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32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uk-UA" sz="32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𝟑𝟔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389" y="3209540"/>
                <a:ext cx="625856" cy="1017523"/>
              </a:xfrm>
              <a:prstGeom prst="rect">
                <a:avLst/>
              </a:prstGeom>
              <a:blipFill>
                <a:blip r:embed="rId4"/>
                <a:stretch>
                  <a:fillRect l="-9804" r="-23529" b="-13415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://cdn.mmotimes.ru/images/stream/channels/4NoR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986" y="2354179"/>
            <a:ext cx="1445367" cy="144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nashpoker.net/alldata/images/karti_igralnie__koloda_na_36_shtuk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2723701"/>
            <a:ext cx="2850246" cy="190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21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6727" y="1057522"/>
            <a:ext cx="81229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 ящику знаходиться 45 кульок, з яких 17 білих. Загубили дві не білих кульки. Яка ймовірність того, що вибрана навмання одна кулька буде білою?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110480" y="4554465"/>
                <a:ext cx="936104" cy="124482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40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𝟏𝟕</m:t>
                          </m:r>
                        </m:num>
                        <m:den>
                          <m:r>
                            <a:rPr lang="uk-UA" sz="40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𝟒𝟑</m:t>
                          </m:r>
                        </m:den>
                      </m:f>
                    </m:oMath>
                  </m:oMathPara>
                </a14:m>
                <a:endParaRPr lang="ru-RU" sz="40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0480" y="4554465"/>
                <a:ext cx="936104" cy="1244828"/>
              </a:xfrm>
              <a:prstGeom prst="rect">
                <a:avLst/>
              </a:prstGeom>
              <a:blipFill>
                <a:blip r:embed="rId2"/>
                <a:stretch>
                  <a:fillRect l="-2667" r="-9333" b="-17172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 descr="http://www.eastlines.ru/images/upakovka/korobka27-27-1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2420888"/>
            <a:ext cx="2736304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300" y="2966346"/>
            <a:ext cx="1120056" cy="553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23793" y="2895641"/>
            <a:ext cx="2421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Розв'язання: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898" y="3376298"/>
            <a:ext cx="5916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Подія А: «Вибрана кулька – біла»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3387" y="3789041"/>
            <a:ext cx="59163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</a:t>
            </a:r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– кількість сприятливих подій, тобто білих кульок – 17;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07870" y="4653136"/>
            <a:ext cx="6436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</a:t>
            </a:r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– загальна кількість подій 45 – 2 = 43;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195608" y="5183419"/>
                <a:ext cx="2028184" cy="6158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Р(А)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uk-UA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uk-UA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17</m:t>
                        </m:r>
                      </m:num>
                      <m:den>
                        <m:r>
                          <a:rPr lang="uk-UA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43</m:t>
                        </m:r>
                      </m:den>
                    </m:f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608" y="5183419"/>
                <a:ext cx="2028184" cy="615874"/>
              </a:xfrm>
              <a:prstGeom prst="rect">
                <a:avLst/>
              </a:prstGeom>
              <a:blipFill>
                <a:blip r:embed="rId5"/>
                <a:stretch>
                  <a:fillRect l="-4969" b="-18367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840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/>
      <p:bldP spid="8" grpId="0"/>
      <p:bldP spid="9" grpId="0"/>
      <p:bldP spid="10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85C080-8A8A-BD2A-E80D-DB114378C652}"/>
              </a:ext>
            </a:extLst>
          </p:cNvPr>
          <p:cNvSpPr txBox="1"/>
          <p:nvPr/>
        </p:nvSpPr>
        <p:spPr>
          <a:xfrm>
            <a:off x="1493520" y="755498"/>
            <a:ext cx="61081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4820" algn="just">
              <a:spcBef>
                <a:spcPts val="600"/>
              </a:spcBef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Відносною</a:t>
            </a:r>
            <a:r>
              <a:rPr lang="uk-UA" sz="2000" spc="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частотою </a:t>
            </a:r>
            <a:r>
              <a:rPr lang="uk-UA" sz="2000" i="1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uk-UA" sz="2000" i="1" spc="-1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sz="2000" i="1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uk-UA" sz="20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UA" sz="20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події</a:t>
            </a:r>
            <a:r>
              <a:rPr lang="uk-UA" sz="2000" spc="3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uk-UA" sz="2000" i="1" spc="2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називається</a:t>
            </a:r>
            <a:r>
              <a:rPr lang="uk-UA" sz="2000" spc="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відношення</a:t>
            </a:r>
            <a:r>
              <a:rPr lang="ru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кількості</a:t>
            </a:r>
            <a:r>
              <a:rPr lang="uk-UA" sz="2000" spc="3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uk-UA" sz="2000" spc="2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випробувань,</a:t>
            </a:r>
            <a:r>
              <a:rPr lang="uk-UA" sz="2000" spc="1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2000" spc="1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яких</a:t>
            </a:r>
            <a:r>
              <a:rPr lang="uk-UA" sz="2000" spc="1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подія</a:t>
            </a:r>
            <a:r>
              <a:rPr lang="uk-UA" sz="2000" spc="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uk-UA" sz="2000" i="1" spc="2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з’явилася,</a:t>
            </a:r>
            <a:r>
              <a:rPr lang="uk-UA" sz="2000" spc="1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2000" spc="1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загальної</a:t>
            </a:r>
            <a:r>
              <a:rPr lang="uk-UA" sz="2000" spc="1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кількост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uk-UA" sz="2000" spc="1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фактично</a:t>
            </a:r>
            <a:r>
              <a:rPr lang="uk-UA" sz="2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виконаних</a:t>
            </a:r>
            <a:r>
              <a:rPr lang="uk-UA" sz="20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випробувань: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5AF491-0DE1-A98C-1A46-3138CF89D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950" y="2240026"/>
            <a:ext cx="1562100" cy="622300"/>
          </a:xfrm>
          <a:prstGeom prst="rect">
            <a:avLst/>
          </a:prstGeom>
        </p:spPr>
      </p:pic>
      <p:sp>
        <p:nvSpPr>
          <p:cNvPr id="7" name="Line 1">
            <a:extLst>
              <a:ext uri="{FF2B5EF4-FFF2-40B4-BE49-F238E27FC236}">
                <a16:creationId xmlns:a16="http://schemas.microsoft.com/office/drawing/2014/main" id="{06A648A1-051C-31CD-4D35-DDE2CF159ED6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018980"/>
            <a:ext cx="660400" cy="0"/>
          </a:xfrm>
          <a:prstGeom prst="line">
            <a:avLst/>
          </a:prstGeom>
          <a:noFill/>
          <a:ln w="8712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U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C4A605-1BAF-E50A-056B-77866C244F03}"/>
              </a:ext>
            </a:extLst>
          </p:cNvPr>
          <p:cNvSpPr txBox="1"/>
          <p:nvPr/>
        </p:nvSpPr>
        <p:spPr>
          <a:xfrm>
            <a:off x="1664208" y="3023415"/>
            <a:ext cx="9101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7325" marR="93980" algn="just">
              <a:spcBef>
                <a:spcPts val="5"/>
              </a:spcBef>
              <a:spcAft>
                <a:spcPts val="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Ймовірність обчислюють 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 випробування,</a:t>
            </a:r>
            <a:r>
              <a:rPr lang="uk-UA" sz="18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відносну</a:t>
            </a:r>
            <a:r>
              <a:rPr lang="uk-UA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частоту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після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222F57-72C5-A408-F58C-516FEEC1D61C}"/>
              </a:ext>
            </a:extLst>
          </p:cNvPr>
          <p:cNvSpPr txBox="1"/>
          <p:nvPr/>
        </p:nvSpPr>
        <p:spPr>
          <a:xfrm>
            <a:off x="-12192" y="3730858"/>
            <a:ext cx="11582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7325" marR="93345" indent="276860" algn="just">
              <a:spcAft>
                <a:spcPts val="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Статистичною ймовірністю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події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uk-UA" sz="1800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називається границя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відносної</a:t>
            </a:r>
            <a:r>
              <a:rPr lang="uk-UA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частоти,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коли</a:t>
            </a:r>
            <a:r>
              <a:rPr lang="uk-UA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кількість</a:t>
            </a:r>
            <a:r>
              <a:rPr lang="uk-UA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випробувань</a:t>
            </a:r>
            <a:r>
              <a:rPr lang="uk-UA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прямує</a:t>
            </a:r>
            <a:r>
              <a:rPr lang="uk-UA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нескінченності:</a:t>
            </a:r>
            <a:endParaRPr lang="ru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A60B629-B36D-F44B-7B40-7271FEC0B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808" y="4337225"/>
            <a:ext cx="2184400" cy="4826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116A5E-41C0-61A6-98C8-6D7E222A1EAD}"/>
              </a:ext>
            </a:extLst>
          </p:cNvPr>
          <p:cNvSpPr txBox="1"/>
          <p:nvPr/>
        </p:nvSpPr>
        <p:spPr>
          <a:xfrm>
            <a:off x="201168" y="5044668"/>
            <a:ext cx="116738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Перевага</a:t>
            </a:r>
            <a:r>
              <a:rPr lang="uk-UA" sz="1800" spc="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класичного</a:t>
            </a:r>
            <a:r>
              <a:rPr lang="uk-UA" sz="1800" spc="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способу:</a:t>
            </a:r>
            <a:r>
              <a:rPr lang="uk-UA" sz="18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ймовірність</a:t>
            </a:r>
            <a:r>
              <a:rPr lang="uk-UA" sz="18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можна</a:t>
            </a:r>
            <a:r>
              <a:rPr lang="uk-UA" sz="18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визначити</a:t>
            </a:r>
            <a:r>
              <a:rPr lang="uk-UA" sz="18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18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випробування.</a:t>
            </a:r>
            <a:r>
              <a:rPr lang="uk-UA" sz="1800" spc="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Недоліки:</a:t>
            </a:r>
            <a:r>
              <a:rPr lang="uk-UA" sz="18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кількість</a:t>
            </a:r>
            <a:r>
              <a:rPr lang="uk-UA" sz="1800" spc="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елементарних</a:t>
            </a:r>
            <a:r>
              <a:rPr lang="uk-UA" sz="1800" spc="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наслідків</a:t>
            </a:r>
            <a:r>
              <a:rPr lang="uk-UA" sz="1800" spc="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скінченна;</a:t>
            </a:r>
            <a:r>
              <a:rPr lang="uk-UA" sz="18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цей</a:t>
            </a:r>
            <a:r>
              <a:rPr lang="uk-UA" sz="1800" spc="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спосіб</a:t>
            </a:r>
            <a:r>
              <a:rPr lang="uk-UA" sz="18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мо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 бути застосований тільки тоді, коли розглядаються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рівноможливі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результати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наслідків</a:t>
            </a:r>
            <a:r>
              <a:rPr lang="uk-UA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(що не</a:t>
            </a:r>
            <a:r>
              <a:rPr lang="uk-UA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завжди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можливо).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UA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2C433A-D0FB-A890-2921-84052D84A92D}"/>
              </a:ext>
            </a:extLst>
          </p:cNvPr>
          <p:cNvSpPr txBox="1"/>
          <p:nvPr/>
        </p:nvSpPr>
        <p:spPr>
          <a:xfrm>
            <a:off x="-77724" y="6014084"/>
            <a:ext cx="120258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7325" marR="93980" indent="276860" algn="just">
              <a:spcAft>
                <a:spcPts val="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Перевага статистичного способу: спирається на реальний експеримент.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Недолік: для надійного означення ймовірності потрібна велика кількість випробувань.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940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3662363" y="333376"/>
            <a:ext cx="5867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uk-UA" altLang="uk-UA" b="1" i="1" u="sng">
                <a:solidFill>
                  <a:srgbClr val="002060"/>
                </a:solidFill>
                <a:latin typeface="Arial" panose="020B0604020202020204" pitchFamily="34" charset="0"/>
              </a:rPr>
              <a:t>Комбінаторні формули:</a:t>
            </a:r>
            <a:endParaRPr lang="uk-UA" altLang="uk-UA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7172" name="Прямоугольник 4"/>
          <p:cNvSpPr>
            <a:spLocks noChangeArrowheads="1"/>
          </p:cNvSpPr>
          <p:nvPr/>
        </p:nvSpPr>
        <p:spPr bwMode="auto">
          <a:xfrm>
            <a:off x="2229943" y="1395487"/>
            <a:ext cx="8256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uk-UA" sz="2400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</a:rPr>
              <a:t>- </a:t>
            </a:r>
            <a:r>
              <a:rPr lang="uk-UA" altLang="uk-UA" sz="2400" b="1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</a:rPr>
              <a:t>переставлення</a:t>
            </a:r>
            <a:r>
              <a:rPr lang="uk-UA" altLang="uk-UA" sz="2400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</a:rPr>
              <a:t> (впорядкована множина з </a:t>
            </a:r>
            <a:r>
              <a:rPr lang="en-US" altLang="uk-UA" sz="2400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</a:rPr>
              <a:t>n </a:t>
            </a:r>
            <a:r>
              <a:rPr lang="uk-UA" altLang="uk-UA" sz="2400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</a:rPr>
              <a:t>елементів) </a:t>
            </a:r>
          </a:p>
        </p:txBody>
      </p:sp>
      <p:sp>
        <p:nvSpPr>
          <p:cNvPr id="6" name="Прямоугольник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36948" y="2741362"/>
            <a:ext cx="1433854" cy="550856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dirty="0">
                <a:noFill/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7174" name="Прямоугольник 6"/>
          <p:cNvSpPr>
            <a:spLocks noChangeArrowheads="1"/>
          </p:cNvSpPr>
          <p:nvPr/>
        </p:nvSpPr>
        <p:spPr bwMode="auto">
          <a:xfrm>
            <a:off x="1844675" y="3332164"/>
            <a:ext cx="8572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uk-UA" sz="2400" b="1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</a:rPr>
              <a:t>- розміщення</a:t>
            </a:r>
            <a:r>
              <a:rPr lang="uk-UA" altLang="uk-UA" sz="2400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</a:rPr>
              <a:t> (впорядкована множина з </a:t>
            </a:r>
            <a:r>
              <a:rPr lang="en-US" altLang="uk-UA" sz="2400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</a:rPr>
              <a:t>n</a:t>
            </a:r>
            <a:r>
              <a:rPr lang="uk-UA" altLang="uk-UA" sz="2400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</a:rPr>
              <a:t> елементів по </a:t>
            </a:r>
            <a:r>
              <a:rPr lang="en-US" altLang="uk-UA" sz="2400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</a:rPr>
              <a:t>m</a:t>
            </a:r>
            <a:r>
              <a:rPr lang="ru-RU" altLang="uk-UA" sz="2400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</a:rPr>
              <a:t>) </a:t>
            </a:r>
            <a:endParaRPr lang="uk-UA" altLang="uk-UA" sz="2400" dirty="0">
              <a:solidFill>
                <a:srgbClr val="4BACC6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8" name="Прямоугольник 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32828" y="3783220"/>
            <a:ext cx="2050818" cy="831831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>
                <a:noFill/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7176" name="Прямоугольник 8"/>
          <p:cNvSpPr>
            <a:spLocks noChangeArrowheads="1"/>
          </p:cNvSpPr>
          <p:nvPr/>
        </p:nvSpPr>
        <p:spPr bwMode="auto">
          <a:xfrm>
            <a:off x="-817562" y="4689289"/>
            <a:ext cx="10347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r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uk-UA" altLang="uk-UA" sz="2400" b="1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</a:rPr>
              <a:t>комбінація (сполука)</a:t>
            </a:r>
            <a:r>
              <a:rPr lang="uk-UA" altLang="uk-UA" sz="2400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</a:rPr>
              <a:t> (будь-яка не впорядкована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uk-UA" sz="2400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</a:rPr>
              <a:t>множина з </a:t>
            </a:r>
            <a:r>
              <a:rPr lang="en-US" altLang="uk-UA" sz="2400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</a:rPr>
              <a:t>n </a:t>
            </a:r>
            <a:r>
              <a:rPr lang="uk-UA" altLang="uk-UA" sz="2400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</a:rPr>
              <a:t>елементів по </a:t>
            </a:r>
            <a:r>
              <a:rPr lang="en-US" altLang="uk-UA" sz="2400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</a:rPr>
              <a:t>m</a:t>
            </a:r>
            <a:r>
              <a:rPr lang="uk-UA" altLang="uk-UA" sz="2400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</a:rPr>
              <a:t>)  </a:t>
            </a:r>
          </a:p>
        </p:txBody>
      </p:sp>
      <p:sp>
        <p:nvSpPr>
          <p:cNvPr id="3" name="Прямоугольник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288688" y="5511801"/>
            <a:ext cx="2388538" cy="831831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>
                <a:noFill/>
                <a:latin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9256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4" grpId="0"/>
      <p:bldP spid="717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Прямоугольник 5"/>
          <p:cNvSpPr>
            <a:spLocks noChangeArrowheads="1"/>
          </p:cNvSpPr>
          <p:nvPr/>
        </p:nvSpPr>
        <p:spPr bwMode="auto">
          <a:xfrm>
            <a:off x="2257425" y="406445"/>
            <a:ext cx="79248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uk-UA" altLang="uk-UA" b="1" i="1" u="sng" dirty="0">
                <a:solidFill>
                  <a:srgbClr val="002060"/>
                </a:solidFill>
                <a:latin typeface="Arial" panose="020B0604020202020204" pitchFamily="34" charset="0"/>
              </a:rPr>
              <a:t>Схема </a:t>
            </a:r>
            <a:r>
              <a:rPr lang="uk-UA" altLang="uk-UA" b="1" i="1" u="sng" dirty="0" err="1">
                <a:solidFill>
                  <a:srgbClr val="002060"/>
                </a:solidFill>
                <a:latin typeface="Arial" panose="020B0604020202020204" pitchFamily="34" charset="0"/>
              </a:rPr>
              <a:t>розв</a:t>
            </a:r>
            <a:r>
              <a:rPr lang="en-US" altLang="uk-UA" b="1" i="1" u="sng" dirty="0">
                <a:solidFill>
                  <a:srgbClr val="002060"/>
                </a:solidFill>
                <a:latin typeface="Arial" panose="020B0604020202020204" pitchFamily="34" charset="0"/>
              </a:rPr>
              <a:t>’</a:t>
            </a:r>
            <a:r>
              <a:rPr lang="uk-UA" altLang="uk-UA" b="1" i="1" u="sng" dirty="0" err="1">
                <a:solidFill>
                  <a:srgbClr val="002060"/>
                </a:solidFill>
                <a:latin typeface="Arial" panose="020B0604020202020204" pitchFamily="34" charset="0"/>
              </a:rPr>
              <a:t>язування</a:t>
            </a:r>
            <a:r>
              <a:rPr lang="uk-UA" altLang="uk-UA" b="1" i="1" u="sng" dirty="0">
                <a:solidFill>
                  <a:srgbClr val="002060"/>
                </a:solidFill>
                <a:latin typeface="Arial" panose="020B0604020202020204" pitchFamily="34" charset="0"/>
              </a:rPr>
              <a:t> комбінаторних задач</a:t>
            </a:r>
            <a:endParaRPr lang="uk-UA" altLang="uk-UA" u="sng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Прямоугольник 1"/>
          <p:cNvSpPr>
            <a:spLocks noChangeArrowheads="1"/>
          </p:cNvSpPr>
          <p:nvPr/>
        </p:nvSpPr>
        <p:spPr bwMode="auto">
          <a:xfrm>
            <a:off x="4870450" y="2406651"/>
            <a:ext cx="27445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uk-UA" sz="2400" b="1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</a:rPr>
              <a:t> Вибір формули:</a:t>
            </a:r>
            <a:endParaRPr lang="uk-UA" altLang="uk-UA" sz="2400" dirty="0">
              <a:solidFill>
                <a:srgbClr val="4BACC6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9221" name="Прямоугольник 3"/>
          <p:cNvSpPr>
            <a:spLocks noChangeArrowheads="1"/>
          </p:cNvSpPr>
          <p:nvPr/>
        </p:nvSpPr>
        <p:spPr bwMode="auto">
          <a:xfrm>
            <a:off x="1990726" y="3033714"/>
            <a:ext cx="2047875" cy="15700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uk-UA" sz="2400" dirty="0">
                <a:solidFill>
                  <a:prstClr val="black"/>
                </a:solidFill>
                <a:latin typeface="Arial" panose="020B0604020202020204" pitchFamily="34" charset="0"/>
              </a:rPr>
              <a:t>1.Чи всі елементи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uk-UA" sz="2400" dirty="0">
                <a:solidFill>
                  <a:prstClr val="black"/>
                </a:solidFill>
                <a:latin typeface="Arial" panose="020B0604020202020204" pitchFamily="34" charset="0"/>
              </a:rPr>
              <a:t>входять до сполуки?</a:t>
            </a:r>
          </a:p>
        </p:txBody>
      </p:sp>
      <p:sp>
        <p:nvSpPr>
          <p:cNvPr id="9222" name="Прямоугольник 11"/>
          <p:cNvSpPr>
            <a:spLocks noChangeArrowheads="1"/>
          </p:cNvSpPr>
          <p:nvPr/>
        </p:nvSpPr>
        <p:spPr bwMode="auto">
          <a:xfrm>
            <a:off x="4724401" y="3090864"/>
            <a:ext cx="746125" cy="4603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uk-UA" sz="2400" b="1" dirty="0">
                <a:solidFill>
                  <a:prstClr val="black"/>
                </a:solidFill>
                <a:latin typeface="Arial" panose="020B0604020202020204" pitchFamily="34" charset="0"/>
              </a:rPr>
              <a:t>так </a:t>
            </a:r>
            <a:endParaRPr lang="uk-UA" altLang="uk-UA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24" name="Прямоугольник 13"/>
          <p:cNvSpPr>
            <a:spLocks noChangeArrowheads="1"/>
          </p:cNvSpPr>
          <p:nvPr/>
        </p:nvSpPr>
        <p:spPr bwMode="auto">
          <a:xfrm>
            <a:off x="4870451" y="3886201"/>
            <a:ext cx="455613" cy="4619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uk-UA" sz="2400" b="1" dirty="0">
                <a:solidFill>
                  <a:prstClr val="black"/>
                </a:solidFill>
                <a:latin typeface="Arial" panose="020B0604020202020204" pitchFamily="34" charset="0"/>
              </a:rPr>
              <a:t>ні</a:t>
            </a:r>
            <a:endParaRPr lang="uk-UA" altLang="uk-UA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25" name="Прямоугольник 14"/>
          <p:cNvSpPr>
            <a:spLocks noChangeArrowheads="1"/>
          </p:cNvSpPr>
          <p:nvPr/>
        </p:nvSpPr>
        <p:spPr bwMode="auto">
          <a:xfrm>
            <a:off x="6257926" y="3730626"/>
            <a:ext cx="3890963" cy="8302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uk-UA" sz="2400" dirty="0">
                <a:solidFill>
                  <a:prstClr val="black"/>
                </a:solidFill>
                <a:latin typeface="Arial" panose="020B0604020202020204" pitchFamily="34" charset="0"/>
              </a:rPr>
              <a:t>Чи враховується порядок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uk-UA" sz="2400" dirty="0">
                <a:solidFill>
                  <a:prstClr val="black"/>
                </a:solidFill>
                <a:latin typeface="Arial" panose="020B0604020202020204" pitchFamily="34" charset="0"/>
              </a:rPr>
              <a:t>розміщення елементів?</a:t>
            </a:r>
          </a:p>
        </p:txBody>
      </p:sp>
      <p:sp>
        <p:nvSpPr>
          <p:cNvPr id="9226" name="Прямоугольник 15"/>
          <p:cNvSpPr>
            <a:spLocks noChangeArrowheads="1"/>
          </p:cNvSpPr>
          <p:nvPr/>
        </p:nvSpPr>
        <p:spPr bwMode="auto">
          <a:xfrm>
            <a:off x="6792914" y="4895851"/>
            <a:ext cx="541337" cy="4619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uk-UA" sz="2400" b="1" dirty="0">
                <a:solidFill>
                  <a:prstClr val="black"/>
                </a:solidFill>
                <a:latin typeface="Arial" panose="020B0604020202020204" pitchFamily="34" charset="0"/>
              </a:rPr>
              <a:t>ні </a:t>
            </a:r>
            <a:endParaRPr lang="uk-UA" altLang="uk-UA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227" name="Прямоугольник 16"/>
          <p:cNvSpPr>
            <a:spLocks noChangeArrowheads="1"/>
          </p:cNvSpPr>
          <p:nvPr/>
        </p:nvSpPr>
        <p:spPr bwMode="auto">
          <a:xfrm>
            <a:off x="8834438" y="4891088"/>
            <a:ext cx="660400" cy="4619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uk-UA" sz="2400" b="1" dirty="0">
                <a:solidFill>
                  <a:prstClr val="black"/>
                </a:solidFill>
                <a:latin typeface="Arial" panose="020B0604020202020204" pitchFamily="34" charset="0"/>
              </a:rPr>
              <a:t>так</a:t>
            </a:r>
            <a:endParaRPr lang="uk-UA" altLang="uk-UA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cxnSp>
        <p:nvCxnSpPr>
          <p:cNvPr id="31" name="Прямая со стрелкой 30"/>
          <p:cNvCxnSpPr>
            <a:stCxn id="9221" idx="3"/>
          </p:cNvCxnSpPr>
          <p:nvPr/>
        </p:nvCxnSpPr>
        <p:spPr>
          <a:xfrm flipV="1">
            <a:off x="4038601" y="3346451"/>
            <a:ext cx="601663" cy="47307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4060826" y="3886201"/>
            <a:ext cx="663575" cy="35242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5546725" y="3238500"/>
            <a:ext cx="1085850" cy="8255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5370513" y="4198938"/>
            <a:ext cx="887412" cy="3175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8085138" y="4633914"/>
            <a:ext cx="728662" cy="3079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7259638" y="4633914"/>
            <a:ext cx="741362" cy="2381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>
            <a:off x="6219825" y="5245100"/>
            <a:ext cx="534988" cy="3873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H="1">
            <a:off x="8658225" y="5389563"/>
            <a:ext cx="534988" cy="3857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242384" y="2916200"/>
            <a:ext cx="2226126" cy="627159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>
                <a:noFill/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3" name="Прямоугольник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408900" y="5632451"/>
            <a:ext cx="2826415" cy="97975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>
                <a:noFill/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4" name="Прямоугольник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726175" y="5713326"/>
            <a:ext cx="2420856" cy="97975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>
                <a:noFill/>
                <a:latin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66361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Прямоугольник 6"/>
          <p:cNvSpPr>
            <a:spLocks noChangeArrowheads="1"/>
          </p:cNvSpPr>
          <p:nvPr/>
        </p:nvSpPr>
        <p:spPr bwMode="auto">
          <a:xfrm>
            <a:off x="2514600" y="5029201"/>
            <a:ext cx="6315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uk-UA" altLang="uk-UA" sz="2400" dirty="0">
                <a:solidFill>
                  <a:prstClr val="black"/>
                </a:solidFill>
                <a:latin typeface="Arial" panose="020B0604020202020204" pitchFamily="34" charset="0"/>
              </a:rPr>
              <a:t>г) 10 різних путівок між 10 робітниками?</a:t>
            </a:r>
          </a:p>
        </p:txBody>
      </p:sp>
      <p:sp>
        <p:nvSpPr>
          <p:cNvPr id="10244" name="Прямоугольник 1"/>
          <p:cNvSpPr>
            <a:spLocks noChangeArrowheads="1"/>
          </p:cNvSpPr>
          <p:nvPr/>
        </p:nvSpPr>
        <p:spPr bwMode="auto">
          <a:xfrm>
            <a:off x="2514600" y="1162051"/>
            <a:ext cx="7162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uk-UA" sz="2400" b="1">
                <a:solidFill>
                  <a:srgbClr val="002060"/>
                </a:solidFill>
                <a:latin typeface="Arial" panose="020B0604020202020204" pitchFamily="34" charset="0"/>
              </a:rPr>
              <a:t>1</a:t>
            </a:r>
            <a:r>
              <a:rPr lang="uk-UA" altLang="uk-UA" sz="2400" b="1">
                <a:solidFill>
                  <a:srgbClr val="002060"/>
                </a:solidFill>
                <a:latin typeface="Arial" panose="020B0604020202020204" pitchFamily="34" charset="0"/>
              </a:rPr>
              <a:t>. Скількома способами можна розподілити:</a:t>
            </a:r>
          </a:p>
        </p:txBody>
      </p:sp>
      <p:sp>
        <p:nvSpPr>
          <p:cNvPr id="12293" name="Прямоугольник 2"/>
          <p:cNvSpPr>
            <a:spLocks noChangeArrowheads="1"/>
          </p:cNvSpPr>
          <p:nvPr/>
        </p:nvSpPr>
        <p:spPr bwMode="auto">
          <a:xfrm>
            <a:off x="2078038" y="1639889"/>
            <a:ext cx="8229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uk-UA" altLang="uk-UA" sz="2400">
                <a:solidFill>
                  <a:prstClr val="black"/>
                </a:solidFill>
                <a:latin typeface="Arial" panose="020B0604020202020204" pitchFamily="34" charset="0"/>
              </a:rPr>
              <a:t>а) три однакові туристичні путівки між 10 робітниками;</a:t>
            </a:r>
          </a:p>
        </p:txBody>
      </p:sp>
      <p:sp>
        <p:nvSpPr>
          <p:cNvPr id="12294" name="Прямоугольник 3"/>
          <p:cNvSpPr>
            <a:spLocks noChangeArrowheads="1"/>
          </p:cNvSpPr>
          <p:nvPr/>
        </p:nvSpPr>
        <p:spPr bwMode="auto">
          <a:xfrm>
            <a:off x="2078038" y="2667001"/>
            <a:ext cx="80565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uk-UA" altLang="uk-UA" sz="2400">
                <a:solidFill>
                  <a:prstClr val="black"/>
                </a:solidFill>
                <a:latin typeface="Arial" panose="020B0604020202020204" pitchFamily="34" charset="0"/>
              </a:rPr>
              <a:t>б) три різні туристичні путівки між 10 робітниками;</a:t>
            </a:r>
          </a:p>
        </p:txBody>
      </p:sp>
      <p:sp>
        <p:nvSpPr>
          <p:cNvPr id="12295" name="Прямоугольник 4"/>
          <p:cNvSpPr>
            <a:spLocks noChangeArrowheads="1"/>
          </p:cNvSpPr>
          <p:nvPr/>
        </p:nvSpPr>
        <p:spPr bwMode="auto">
          <a:xfrm>
            <a:off x="2116139" y="3878263"/>
            <a:ext cx="7196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uk-UA" altLang="uk-UA" sz="2400">
                <a:solidFill>
                  <a:prstClr val="black"/>
                </a:solidFill>
                <a:latin typeface="Arial" panose="020B0604020202020204" pitchFamily="34" charset="0"/>
              </a:rPr>
              <a:t>в) 10 однакових путівок між 10 робітниками;</a:t>
            </a:r>
          </a:p>
        </p:txBody>
      </p:sp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976" y="2049464"/>
            <a:ext cx="631825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976" y="3205163"/>
            <a:ext cx="720725" cy="61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88" y="4486276"/>
            <a:ext cx="4572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64" y="5562601"/>
            <a:ext cx="5810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5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3" grpId="0"/>
      <p:bldP spid="12294" grpId="0"/>
      <p:bldP spid="1229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2209800" y="990600"/>
            <a:ext cx="551815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uk-UA" altLang="uk-UA" sz="2400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групі навчається 10 юнаків. Скількома способами можна їх вишикувати у шеренгу?</a:t>
            </a:r>
          </a:p>
        </p:txBody>
      </p:sp>
      <p:grpSp>
        <p:nvGrpSpPr>
          <p:cNvPr id="20496" name="Group 16"/>
          <p:cNvGrpSpPr>
            <a:grpSpLocks/>
          </p:cNvGrpSpPr>
          <p:nvPr/>
        </p:nvGrpSpPr>
        <p:grpSpPr bwMode="auto">
          <a:xfrm>
            <a:off x="7427914" y="990601"/>
            <a:ext cx="2509837" cy="1228725"/>
            <a:chOff x="3216" y="576"/>
            <a:chExt cx="1581" cy="774"/>
          </a:xfrm>
        </p:grpSpPr>
        <p:sp>
          <p:nvSpPr>
            <p:cNvPr id="34829" name="Rectangle 3"/>
            <p:cNvSpPr>
              <a:spLocks noChangeArrowheads="1"/>
            </p:cNvSpPr>
            <p:nvPr/>
          </p:nvSpPr>
          <p:spPr bwMode="auto">
            <a:xfrm>
              <a:off x="3216" y="576"/>
              <a:ext cx="72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altLang="uk-UA" sz="4400" i="1">
                  <a:solidFill>
                    <a:srgbClr val="EE0E0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uk-UA" altLang="uk-UA" sz="2000" i="1">
                  <a:solidFill>
                    <a:srgbClr val="EE0E0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ru-RU" altLang="uk-UA" sz="2000" i="1">
                <a:solidFill>
                  <a:srgbClr val="EE0E0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30" name="Text Box 4"/>
            <p:cNvSpPr txBox="1">
              <a:spLocks noChangeArrowheads="1"/>
            </p:cNvSpPr>
            <p:nvPr/>
          </p:nvSpPr>
          <p:spPr bwMode="auto">
            <a:xfrm>
              <a:off x="3405" y="1023"/>
              <a:ext cx="139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altLang="uk-UA" sz="2800" i="1">
                  <a:solidFill>
                    <a:srgbClr val="EE0E0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3 628 800</a:t>
              </a:r>
              <a:r>
                <a:rPr lang="ru-RU" altLang="uk-UA" sz="2800">
                  <a:solidFill>
                    <a:srgbClr val="EE0E0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34831" name="Text Box 6"/>
            <p:cNvSpPr txBox="1">
              <a:spLocks noChangeArrowheads="1"/>
            </p:cNvSpPr>
            <p:nvPr/>
          </p:nvSpPr>
          <p:spPr bwMode="auto">
            <a:xfrm>
              <a:off x="3744" y="624"/>
              <a:ext cx="6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defTabSz="4572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uk-UA" altLang="uk-UA" sz="3200">
                  <a:solidFill>
                    <a:srgbClr val="EE0E0E"/>
                  </a:solidFill>
                  <a:latin typeface="Times New Roman" panose="02020603050405020304" pitchFamily="18" charset="0"/>
                </a:rPr>
                <a:t>= </a:t>
              </a:r>
              <a:r>
                <a:rPr lang="uk-UA" altLang="uk-UA" sz="2800" i="1">
                  <a:solidFill>
                    <a:srgbClr val="EE0E0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uk-UA" altLang="uk-UA" sz="3200" i="1">
                  <a:solidFill>
                    <a:srgbClr val="EE0E0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r>
                <a:rPr lang="uk-UA" altLang="uk-UA" sz="2800" i="1">
                  <a:solidFill>
                    <a:srgbClr val="EE0E0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altLang="uk-UA" sz="2800" i="1">
                <a:solidFill>
                  <a:srgbClr val="EE0E0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820" name="Text Box 7"/>
          <p:cNvSpPr txBox="1">
            <a:spLocks noChangeArrowheads="1"/>
          </p:cNvSpPr>
          <p:nvPr/>
        </p:nvSpPr>
        <p:spPr bwMode="auto">
          <a:xfrm>
            <a:off x="2162228" y="2650276"/>
            <a:ext cx="5070475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uk-UA" altLang="uk-UA" sz="2400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Скількома способами можна скласти список із 9 прізвищ?</a:t>
            </a:r>
          </a:p>
        </p:txBody>
      </p:sp>
      <p:sp>
        <p:nvSpPr>
          <p:cNvPr id="34821" name="Text Box 8"/>
          <p:cNvSpPr txBox="1">
            <a:spLocks noChangeArrowheads="1"/>
          </p:cNvSpPr>
          <p:nvPr/>
        </p:nvSpPr>
        <p:spPr bwMode="auto">
          <a:xfrm>
            <a:off x="2289175" y="4318000"/>
            <a:ext cx="5359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Скількома способами можна розкласти 8 різних листів у 8 різних конвертів, якщо в кожний конверт кладеться лише 1 лист?</a:t>
            </a:r>
          </a:p>
        </p:txBody>
      </p:sp>
      <p:grpSp>
        <p:nvGrpSpPr>
          <p:cNvPr id="20497" name="Group 17"/>
          <p:cNvGrpSpPr>
            <a:grpSpLocks/>
          </p:cNvGrpSpPr>
          <p:nvPr/>
        </p:nvGrpSpPr>
        <p:grpSpPr bwMode="auto">
          <a:xfrm>
            <a:off x="7700964" y="2846388"/>
            <a:ext cx="2452687" cy="1295400"/>
            <a:chOff x="3024" y="1799"/>
            <a:chExt cx="1577" cy="807"/>
          </a:xfrm>
        </p:grpSpPr>
        <p:sp>
          <p:nvSpPr>
            <p:cNvPr id="34827" name="Rectangle 9"/>
            <p:cNvSpPr>
              <a:spLocks noChangeArrowheads="1"/>
            </p:cNvSpPr>
            <p:nvPr/>
          </p:nvSpPr>
          <p:spPr bwMode="auto">
            <a:xfrm>
              <a:off x="3024" y="1799"/>
              <a:ext cx="1081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altLang="uk-UA" sz="4400" i="1">
                  <a:solidFill>
                    <a:srgbClr val="EE0E0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uk-UA" altLang="uk-UA" sz="2000" i="1">
                  <a:solidFill>
                    <a:srgbClr val="EE0E0E"/>
                  </a:solidFill>
                  <a:latin typeface="Arial" panose="020B0604020202020204" pitchFamily="34" charset="0"/>
                </a:rPr>
                <a:t>9 </a:t>
              </a:r>
              <a:r>
                <a:rPr lang="uk-UA" altLang="uk-UA" sz="4000" i="1">
                  <a:solidFill>
                    <a:srgbClr val="EE0E0E"/>
                  </a:solidFill>
                  <a:latin typeface="Arial" panose="020B0604020202020204" pitchFamily="34" charset="0"/>
                </a:rPr>
                <a:t>= 9!</a:t>
              </a:r>
              <a:endParaRPr lang="ru-RU" altLang="uk-UA" sz="3600" i="1">
                <a:solidFill>
                  <a:srgbClr val="EE0E0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828" name="Text Box 13"/>
            <p:cNvSpPr txBox="1">
              <a:spLocks noChangeArrowheads="1"/>
            </p:cNvSpPr>
            <p:nvPr/>
          </p:nvSpPr>
          <p:spPr bwMode="auto">
            <a:xfrm>
              <a:off x="3209" y="2241"/>
              <a:ext cx="139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altLang="uk-UA" sz="3200" i="1">
                  <a:solidFill>
                    <a:srgbClr val="EE0E0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uk-UA" altLang="uk-UA" sz="2800" i="1">
                  <a:solidFill>
                    <a:srgbClr val="EE0E0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362880</a:t>
              </a:r>
              <a:endParaRPr lang="ru-RU" altLang="uk-UA" sz="2800" i="1">
                <a:solidFill>
                  <a:srgbClr val="EE0E0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498" name="Group 18"/>
          <p:cNvGrpSpPr>
            <a:grpSpLocks/>
          </p:cNvGrpSpPr>
          <p:nvPr/>
        </p:nvGrpSpPr>
        <p:grpSpPr bwMode="auto">
          <a:xfrm>
            <a:off x="7896226" y="4719638"/>
            <a:ext cx="2555875" cy="1511300"/>
            <a:chOff x="3381" y="2967"/>
            <a:chExt cx="1610" cy="952"/>
          </a:xfrm>
        </p:grpSpPr>
        <p:sp>
          <p:nvSpPr>
            <p:cNvPr id="34825" name="Rectangle 10"/>
            <p:cNvSpPr>
              <a:spLocks noChangeArrowheads="1"/>
            </p:cNvSpPr>
            <p:nvPr/>
          </p:nvSpPr>
          <p:spPr bwMode="auto">
            <a:xfrm>
              <a:off x="3381" y="2967"/>
              <a:ext cx="115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altLang="uk-UA" sz="4400" i="1">
                  <a:solidFill>
                    <a:srgbClr val="EE0E0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uk-UA" altLang="uk-UA" sz="2000" i="1">
                  <a:solidFill>
                    <a:srgbClr val="EE0E0E"/>
                  </a:solidFill>
                  <a:latin typeface="Arial" panose="020B0604020202020204" pitchFamily="34" charset="0"/>
                </a:rPr>
                <a:t>8 </a:t>
              </a:r>
              <a:r>
                <a:rPr lang="uk-UA" altLang="uk-UA" sz="3600" i="1">
                  <a:solidFill>
                    <a:srgbClr val="EE0E0E"/>
                  </a:solidFill>
                  <a:latin typeface="Arial" panose="020B0604020202020204" pitchFamily="34" charset="0"/>
                </a:rPr>
                <a:t>= 8!</a:t>
              </a:r>
              <a:endParaRPr lang="ru-RU" altLang="uk-UA" sz="3600" i="1">
                <a:solidFill>
                  <a:srgbClr val="EE0E0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826" name="Text Box 14"/>
            <p:cNvSpPr txBox="1">
              <a:spLocks noChangeArrowheads="1"/>
            </p:cNvSpPr>
            <p:nvPr/>
          </p:nvSpPr>
          <p:spPr bwMode="auto">
            <a:xfrm>
              <a:off x="3599" y="3515"/>
              <a:ext cx="139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altLang="uk-UA" sz="3600" i="1">
                  <a:solidFill>
                    <a:srgbClr val="EE0E0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uk-UA" altLang="uk-UA" sz="3200" i="1">
                  <a:solidFill>
                    <a:srgbClr val="EE0E0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40320</a:t>
              </a:r>
              <a:endParaRPr lang="ru-RU" altLang="uk-UA" sz="3200" i="1">
                <a:solidFill>
                  <a:srgbClr val="EE0E0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6264" name="Text Box 15"/>
          <p:cNvSpPr txBox="1">
            <a:spLocks noChangeArrowheads="1"/>
          </p:cNvSpPr>
          <p:nvPr/>
        </p:nvSpPr>
        <p:spPr bwMode="auto">
          <a:xfrm>
            <a:off x="5181600" y="395289"/>
            <a:ext cx="1905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457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uk-UA" altLang="uk-UA" sz="4000" dirty="0">
                <a:solidFill>
                  <a:srgbClr val="0000CC"/>
                </a:solidFill>
                <a:latin typeface="Arial" panose="020B0604020202020204" pitchFamily="34" charset="0"/>
              </a:rPr>
              <a:t>Задачі</a:t>
            </a:r>
            <a:endParaRPr lang="ru-RU" altLang="uk-UA" sz="40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73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2132013" y="3051086"/>
            <a:ext cx="776763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Юнак має 10 різних художніх книг. Він хоче подарувати по 1 книзі чотирьом одногрупникам. Скількома способами це можна зробити?</a:t>
            </a:r>
          </a:p>
        </p:txBody>
      </p:sp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2132013" y="4781371"/>
            <a:ext cx="771048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групі з 32 учнів для проведення зборів обирають голову, заступника і секретаря. Скількома способами це можна зробити</a:t>
            </a:r>
            <a:r>
              <a:rPr lang="uk-UA" altLang="uk-U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uk-UA" altLang="uk-UA" sz="2400" dirty="0">
                <a:solidFill>
                  <a:srgbClr val="4B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uk-UA" sz="2400" dirty="0">
              <a:solidFill>
                <a:srgbClr val="4BFFFF"/>
              </a:solidFill>
              <a:latin typeface="Arial" panose="020B0604020202020204" pitchFamily="34" charset="0"/>
            </a:endParaRP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5107781" y="368302"/>
            <a:ext cx="1905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457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uk-UA" altLang="uk-UA" sz="4000" dirty="0">
                <a:solidFill>
                  <a:srgbClr val="0000CC"/>
                </a:solidFill>
                <a:latin typeface="Arial" panose="020B0604020202020204" pitchFamily="34" charset="0"/>
              </a:rPr>
              <a:t>Задачі</a:t>
            </a:r>
            <a:endParaRPr lang="ru-RU" altLang="uk-UA" sz="40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grpSp>
        <p:nvGrpSpPr>
          <p:cNvPr id="38917" name="Group 25"/>
          <p:cNvGrpSpPr>
            <a:grpSpLocks/>
          </p:cNvGrpSpPr>
          <p:nvPr/>
        </p:nvGrpSpPr>
        <p:grpSpPr bwMode="auto">
          <a:xfrm>
            <a:off x="7769226" y="4073525"/>
            <a:ext cx="3476625" cy="762000"/>
            <a:chOff x="3600" y="2112"/>
            <a:chExt cx="2190" cy="480"/>
          </a:xfrm>
        </p:grpSpPr>
        <p:grpSp>
          <p:nvGrpSpPr>
            <p:cNvPr id="40979" name="Group 15"/>
            <p:cNvGrpSpPr>
              <a:grpSpLocks/>
            </p:cNvGrpSpPr>
            <p:nvPr/>
          </p:nvGrpSpPr>
          <p:grpSpPr bwMode="auto">
            <a:xfrm>
              <a:off x="3600" y="2112"/>
              <a:ext cx="624" cy="480"/>
              <a:chOff x="4320" y="1872"/>
              <a:chExt cx="624" cy="480"/>
            </a:xfrm>
          </p:grpSpPr>
          <p:sp>
            <p:nvSpPr>
              <p:cNvPr id="40982" name="Text Box 10"/>
              <p:cNvSpPr txBox="1">
                <a:spLocks noChangeArrowheads="1"/>
              </p:cNvSpPr>
              <p:nvPr/>
            </p:nvSpPr>
            <p:spPr bwMode="auto">
              <a:xfrm>
                <a:off x="4320" y="1872"/>
                <a:ext cx="624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defTabSz="45720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uk-UA" sz="4400">
                    <a:solidFill>
                      <a:srgbClr val="EE0E0E"/>
                    </a:solidFill>
                    <a:latin typeface="Times New Roman" panose="02020603050405020304" pitchFamily="18" charset="0"/>
                  </a:rPr>
                  <a:t>A</a:t>
                </a:r>
                <a:r>
                  <a:rPr lang="en-US" altLang="uk-UA" sz="2000">
                    <a:solidFill>
                      <a:srgbClr val="EE0E0E"/>
                    </a:solidFill>
                    <a:latin typeface="Times New Roman" panose="02020603050405020304" pitchFamily="18" charset="0"/>
                  </a:rPr>
                  <a:t>10</a:t>
                </a:r>
                <a:endParaRPr lang="ru-RU" altLang="uk-UA" sz="2000">
                  <a:solidFill>
                    <a:srgbClr val="EE0E0E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983" name="Text Box 11"/>
              <p:cNvSpPr txBox="1">
                <a:spLocks noChangeArrowheads="1"/>
              </p:cNvSpPr>
              <p:nvPr/>
            </p:nvSpPr>
            <p:spPr bwMode="auto">
              <a:xfrm>
                <a:off x="4608" y="1920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defTabSz="45720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uk-UA" altLang="uk-UA" sz="2000">
                    <a:solidFill>
                      <a:srgbClr val="EE0E0E"/>
                    </a:solidFill>
                    <a:latin typeface="Times New Roman" panose="02020603050405020304" pitchFamily="18" charset="0"/>
                  </a:rPr>
                  <a:t>4</a:t>
                </a:r>
                <a:endParaRPr lang="ru-RU" altLang="uk-UA" sz="2000">
                  <a:solidFill>
                    <a:srgbClr val="EE0E0E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40980" name="Text Box 20"/>
            <p:cNvSpPr txBox="1">
              <a:spLocks noChangeArrowheads="1"/>
            </p:cNvSpPr>
            <p:nvPr/>
          </p:nvSpPr>
          <p:spPr bwMode="auto">
            <a:xfrm>
              <a:off x="4080" y="2160"/>
              <a:ext cx="2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defTabSz="4572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uk-UA" sz="2800" b="1">
                  <a:solidFill>
                    <a:srgbClr val="EE0E0E"/>
                  </a:solidFill>
                  <a:latin typeface="Times New Roman" panose="02020603050405020304" pitchFamily="18" charset="0"/>
                </a:rPr>
                <a:t>=</a:t>
              </a:r>
              <a:endParaRPr lang="ru-RU" altLang="uk-UA" sz="2800" b="1">
                <a:solidFill>
                  <a:srgbClr val="EE0E0E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981" name="Text Box 22"/>
            <p:cNvSpPr txBox="1">
              <a:spLocks noChangeArrowheads="1"/>
            </p:cNvSpPr>
            <p:nvPr/>
          </p:nvSpPr>
          <p:spPr bwMode="auto">
            <a:xfrm>
              <a:off x="4254" y="2160"/>
              <a:ext cx="15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defTabSz="4572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uk-UA" altLang="uk-UA" sz="2800">
                  <a:solidFill>
                    <a:srgbClr val="EE0E0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5040</a:t>
              </a:r>
              <a:endParaRPr lang="ru-RU" altLang="uk-UA" sz="2800">
                <a:solidFill>
                  <a:srgbClr val="EE0E0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918" name="Group 26"/>
          <p:cNvGrpSpPr>
            <a:grpSpLocks/>
          </p:cNvGrpSpPr>
          <p:nvPr/>
        </p:nvGrpSpPr>
        <p:grpSpPr bwMode="auto">
          <a:xfrm>
            <a:off x="7480300" y="5508625"/>
            <a:ext cx="3714750" cy="762000"/>
            <a:chOff x="3408" y="3552"/>
            <a:chExt cx="2340" cy="480"/>
          </a:xfrm>
        </p:grpSpPr>
        <p:grpSp>
          <p:nvGrpSpPr>
            <p:cNvPr id="40974" name="Group 16"/>
            <p:cNvGrpSpPr>
              <a:grpSpLocks/>
            </p:cNvGrpSpPr>
            <p:nvPr/>
          </p:nvGrpSpPr>
          <p:grpSpPr bwMode="auto">
            <a:xfrm>
              <a:off x="3408" y="3552"/>
              <a:ext cx="624" cy="480"/>
              <a:chOff x="3408" y="3552"/>
              <a:chExt cx="624" cy="480"/>
            </a:xfrm>
          </p:grpSpPr>
          <p:sp>
            <p:nvSpPr>
              <p:cNvPr id="40977" name="Text Box 13"/>
              <p:cNvSpPr txBox="1">
                <a:spLocks noChangeArrowheads="1"/>
              </p:cNvSpPr>
              <p:nvPr/>
            </p:nvSpPr>
            <p:spPr bwMode="auto">
              <a:xfrm>
                <a:off x="3408" y="3552"/>
                <a:ext cx="624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defTabSz="45720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uk-UA" sz="4400">
                    <a:solidFill>
                      <a:srgbClr val="EE0E0E"/>
                    </a:solidFill>
                    <a:latin typeface="Times New Roman" panose="02020603050405020304" pitchFamily="18" charset="0"/>
                  </a:rPr>
                  <a:t>A</a:t>
                </a:r>
                <a:r>
                  <a:rPr lang="en-US" altLang="uk-UA" sz="2000">
                    <a:solidFill>
                      <a:srgbClr val="EE0E0E"/>
                    </a:solidFill>
                    <a:latin typeface="Times New Roman" panose="02020603050405020304" pitchFamily="18" charset="0"/>
                  </a:rPr>
                  <a:t>32</a:t>
                </a:r>
                <a:endParaRPr lang="ru-RU" altLang="uk-UA" sz="2000">
                  <a:solidFill>
                    <a:srgbClr val="EE0E0E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978" name="Text Box 14"/>
              <p:cNvSpPr txBox="1">
                <a:spLocks noChangeArrowheads="1"/>
              </p:cNvSpPr>
              <p:nvPr/>
            </p:nvSpPr>
            <p:spPr bwMode="auto">
              <a:xfrm>
                <a:off x="3696" y="3600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defTabSz="45720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uk-UA" sz="2000">
                    <a:solidFill>
                      <a:srgbClr val="EE0E0E"/>
                    </a:solidFill>
                    <a:latin typeface="Times New Roman" panose="02020603050405020304" pitchFamily="18" charset="0"/>
                  </a:rPr>
                  <a:t>3</a:t>
                </a:r>
                <a:endParaRPr lang="ru-RU" altLang="uk-UA" sz="2000">
                  <a:solidFill>
                    <a:srgbClr val="EE0E0E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40975" name="Text Box 21"/>
            <p:cNvSpPr txBox="1">
              <a:spLocks noChangeArrowheads="1"/>
            </p:cNvSpPr>
            <p:nvPr/>
          </p:nvSpPr>
          <p:spPr bwMode="auto">
            <a:xfrm>
              <a:off x="3888" y="3600"/>
              <a:ext cx="2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defTabSz="4572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uk-UA" sz="2800" b="1">
                  <a:solidFill>
                    <a:srgbClr val="EE0E0E"/>
                  </a:solidFill>
                  <a:latin typeface="Times New Roman" panose="02020603050405020304" pitchFamily="18" charset="0"/>
                </a:rPr>
                <a:t>=</a:t>
              </a:r>
              <a:endParaRPr lang="ru-RU" altLang="uk-UA" sz="2800" b="1">
                <a:solidFill>
                  <a:srgbClr val="EE0E0E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976" name="Text Box 23"/>
            <p:cNvSpPr txBox="1">
              <a:spLocks noChangeArrowheads="1"/>
            </p:cNvSpPr>
            <p:nvPr/>
          </p:nvSpPr>
          <p:spPr bwMode="auto">
            <a:xfrm>
              <a:off x="4116" y="3630"/>
              <a:ext cx="163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defTabSz="4572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uk-UA" altLang="uk-UA" sz="2800">
                  <a:solidFill>
                    <a:srgbClr val="EE0E0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29 760</a:t>
              </a:r>
              <a:endParaRPr lang="ru-RU" altLang="uk-UA" sz="2800">
                <a:solidFill>
                  <a:srgbClr val="EE0E0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967" name="Прямокутник 1"/>
          <p:cNvSpPr>
            <a:spLocks noChangeArrowheads="1"/>
          </p:cNvSpPr>
          <p:nvPr/>
        </p:nvSpPr>
        <p:spPr bwMode="auto">
          <a:xfrm>
            <a:off x="2243931" y="1054667"/>
            <a:ext cx="77041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семестрі вивчається 14 </a:t>
            </a:r>
            <a:r>
              <a:rPr lang="uk-UA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</a:t>
            </a:r>
            <a:r>
              <a:rPr lang="uk-UA" alt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Скількома способами можна скласти розклад занять на </a:t>
            </a:r>
            <a:r>
              <a:rPr lang="uk-UA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п’ятницю</a:t>
            </a:r>
            <a:r>
              <a:rPr lang="uk-UA" alt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якщо в цей день повинно бути 6 різних уроків?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ru-RU" altLang="uk-UA" sz="2400" dirty="0">
              <a:solidFill>
                <a:prstClr val="black"/>
              </a:solidFill>
              <a:latin typeface="Monotype Corsiva" panose="03010101010201010101" pitchFamily="66" charset="0"/>
              <a:cs typeface="Arial" panose="020B0604020202020204" pitchFamily="34" charset="0"/>
            </a:endParaRPr>
          </a:p>
        </p:txBody>
      </p:sp>
      <p:grpSp>
        <p:nvGrpSpPr>
          <p:cNvPr id="21" name="Group 26"/>
          <p:cNvGrpSpPr>
            <a:grpSpLocks/>
          </p:cNvGrpSpPr>
          <p:nvPr/>
        </p:nvGrpSpPr>
        <p:grpSpPr bwMode="auto">
          <a:xfrm>
            <a:off x="7264400" y="2284414"/>
            <a:ext cx="3714750" cy="769937"/>
            <a:chOff x="3408" y="3552"/>
            <a:chExt cx="2340" cy="485"/>
          </a:xfrm>
        </p:grpSpPr>
        <p:grpSp>
          <p:nvGrpSpPr>
            <p:cNvPr id="40969" name="Group 16"/>
            <p:cNvGrpSpPr>
              <a:grpSpLocks/>
            </p:cNvGrpSpPr>
            <p:nvPr/>
          </p:nvGrpSpPr>
          <p:grpSpPr bwMode="auto">
            <a:xfrm>
              <a:off x="3408" y="3552"/>
              <a:ext cx="624" cy="485"/>
              <a:chOff x="3408" y="3552"/>
              <a:chExt cx="624" cy="485"/>
            </a:xfrm>
          </p:grpSpPr>
          <p:sp>
            <p:nvSpPr>
              <p:cNvPr id="40972" name="Text Box 13"/>
              <p:cNvSpPr txBox="1">
                <a:spLocks noChangeArrowheads="1"/>
              </p:cNvSpPr>
              <p:nvPr/>
            </p:nvSpPr>
            <p:spPr bwMode="auto">
              <a:xfrm>
                <a:off x="3408" y="3552"/>
                <a:ext cx="624" cy="4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defTabSz="45720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uk-UA" sz="4400">
                    <a:solidFill>
                      <a:srgbClr val="EE0E0E"/>
                    </a:solidFill>
                    <a:latin typeface="Times New Roman" panose="02020603050405020304" pitchFamily="18" charset="0"/>
                  </a:rPr>
                  <a:t>A</a:t>
                </a:r>
                <a:r>
                  <a:rPr lang="uk-UA" altLang="uk-UA" sz="2000">
                    <a:solidFill>
                      <a:srgbClr val="EE0E0E"/>
                    </a:solidFill>
                    <a:latin typeface="Times New Roman" panose="02020603050405020304" pitchFamily="18" charset="0"/>
                  </a:rPr>
                  <a:t>14</a:t>
                </a:r>
                <a:endParaRPr lang="ru-RU" altLang="uk-UA" sz="2000">
                  <a:solidFill>
                    <a:srgbClr val="EE0E0E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973" name="Text Box 14"/>
              <p:cNvSpPr txBox="1">
                <a:spLocks noChangeArrowheads="1"/>
              </p:cNvSpPr>
              <p:nvPr/>
            </p:nvSpPr>
            <p:spPr bwMode="auto">
              <a:xfrm>
                <a:off x="3696" y="3600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defTabSz="45720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uk-UA" altLang="uk-UA" sz="2000">
                    <a:solidFill>
                      <a:srgbClr val="EE0E0E"/>
                    </a:solidFill>
                    <a:latin typeface="Times New Roman" panose="02020603050405020304" pitchFamily="18" charset="0"/>
                  </a:rPr>
                  <a:t>6</a:t>
                </a:r>
                <a:endParaRPr lang="ru-RU" altLang="uk-UA" sz="2000">
                  <a:solidFill>
                    <a:srgbClr val="EE0E0E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40970" name="Text Box 21"/>
            <p:cNvSpPr txBox="1">
              <a:spLocks noChangeArrowheads="1"/>
            </p:cNvSpPr>
            <p:nvPr/>
          </p:nvSpPr>
          <p:spPr bwMode="auto">
            <a:xfrm>
              <a:off x="3888" y="3600"/>
              <a:ext cx="2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defTabSz="4572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uk-UA" sz="2800" b="1">
                  <a:solidFill>
                    <a:srgbClr val="EE0E0E"/>
                  </a:solidFill>
                  <a:latin typeface="Times New Roman" panose="02020603050405020304" pitchFamily="18" charset="0"/>
                </a:rPr>
                <a:t>=</a:t>
              </a:r>
              <a:endParaRPr lang="ru-RU" altLang="uk-UA" sz="2800" b="1">
                <a:solidFill>
                  <a:srgbClr val="EE0E0E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971" name="Text Box 23"/>
            <p:cNvSpPr txBox="1">
              <a:spLocks noChangeArrowheads="1"/>
            </p:cNvSpPr>
            <p:nvPr/>
          </p:nvSpPr>
          <p:spPr bwMode="auto">
            <a:xfrm>
              <a:off x="4116" y="3630"/>
              <a:ext cx="163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defTabSz="4572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uk-UA" altLang="uk-UA" sz="2800">
                  <a:solidFill>
                    <a:srgbClr val="EE0E0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2 162 160</a:t>
              </a:r>
              <a:endParaRPr lang="ru-RU" altLang="uk-UA" sz="2800">
                <a:solidFill>
                  <a:srgbClr val="EE0E0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382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2370931" y="1172983"/>
            <a:ext cx="773588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проведення іспиту створюється комісія із двох викладачів. Скільки різних комісій можна скласти із п’яти викладачів?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2299494" y="3262005"/>
            <a:ext cx="74993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 20 студентів треба виділити 6 для чергування. Скількома способами це можна зробити?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2370931" y="4878080"/>
            <a:ext cx="72088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uk-U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полиці є 35 книжок. Скількома способами можна вибрати дві із них</a:t>
            </a:r>
            <a:r>
              <a:rPr lang="uk-UA" altLang="uk-UA" sz="2400" dirty="0">
                <a:solidFill>
                  <a:srgbClr val="DEB34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4799856" y="348457"/>
            <a:ext cx="19050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defTabSz="457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uk-UA" altLang="uk-UA" sz="3600" dirty="0">
                <a:solidFill>
                  <a:srgbClr val="0000CC"/>
                </a:solidFill>
                <a:latin typeface="Arial" panose="020B0604020202020204" pitchFamily="34" charset="0"/>
              </a:rPr>
              <a:t>Задачі</a:t>
            </a:r>
            <a:endParaRPr lang="ru-RU" altLang="uk-UA" sz="36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grpSp>
        <p:nvGrpSpPr>
          <p:cNvPr id="39963" name="Group 27"/>
          <p:cNvGrpSpPr>
            <a:grpSpLocks/>
          </p:cNvGrpSpPr>
          <p:nvPr/>
        </p:nvGrpSpPr>
        <p:grpSpPr bwMode="auto">
          <a:xfrm>
            <a:off x="7896225" y="2425700"/>
            <a:ext cx="1690688" cy="762000"/>
            <a:chOff x="2892" y="906"/>
            <a:chExt cx="1065" cy="480"/>
          </a:xfrm>
        </p:grpSpPr>
        <p:grpSp>
          <p:nvGrpSpPr>
            <p:cNvPr id="47123" name="Group 7"/>
            <p:cNvGrpSpPr>
              <a:grpSpLocks/>
            </p:cNvGrpSpPr>
            <p:nvPr/>
          </p:nvGrpSpPr>
          <p:grpSpPr bwMode="auto">
            <a:xfrm>
              <a:off x="2892" y="906"/>
              <a:ext cx="528" cy="480"/>
              <a:chOff x="2784" y="912"/>
              <a:chExt cx="528" cy="480"/>
            </a:xfrm>
          </p:grpSpPr>
          <p:sp>
            <p:nvSpPr>
              <p:cNvPr id="47126" name="Text Box 8"/>
              <p:cNvSpPr txBox="1">
                <a:spLocks noChangeArrowheads="1"/>
              </p:cNvSpPr>
              <p:nvPr/>
            </p:nvSpPr>
            <p:spPr bwMode="auto">
              <a:xfrm>
                <a:off x="2784" y="912"/>
                <a:ext cx="528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defTabSz="45720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uk-UA" sz="4400">
                    <a:solidFill>
                      <a:srgbClr val="EE0E0E"/>
                    </a:solidFill>
                    <a:latin typeface="Times New Roman" panose="02020603050405020304" pitchFamily="18" charset="0"/>
                  </a:rPr>
                  <a:t>C</a:t>
                </a:r>
                <a:r>
                  <a:rPr lang="en-US" altLang="uk-UA" sz="2000">
                    <a:solidFill>
                      <a:srgbClr val="EE0E0E"/>
                    </a:solidFill>
                    <a:latin typeface="Times New Roman" panose="02020603050405020304" pitchFamily="18" charset="0"/>
                  </a:rPr>
                  <a:t>5</a:t>
                </a:r>
                <a:endParaRPr lang="ru-RU" altLang="uk-UA" sz="2000">
                  <a:solidFill>
                    <a:srgbClr val="EE0E0E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7127" name="Text Box 9"/>
              <p:cNvSpPr txBox="1">
                <a:spLocks noChangeArrowheads="1"/>
              </p:cNvSpPr>
              <p:nvPr/>
            </p:nvSpPr>
            <p:spPr bwMode="auto">
              <a:xfrm>
                <a:off x="3024" y="960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defTabSz="45720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uk-UA" sz="2000">
                    <a:solidFill>
                      <a:srgbClr val="EE0E0E"/>
                    </a:solidFill>
                    <a:latin typeface="Times New Roman" panose="02020603050405020304" pitchFamily="18" charset="0"/>
                  </a:rPr>
                  <a:t>2</a:t>
                </a:r>
                <a:endParaRPr lang="ru-RU" altLang="uk-UA" sz="2000">
                  <a:solidFill>
                    <a:srgbClr val="EE0E0E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47124" name="Text Box 10"/>
            <p:cNvSpPr txBox="1">
              <a:spLocks noChangeArrowheads="1"/>
            </p:cNvSpPr>
            <p:nvPr/>
          </p:nvSpPr>
          <p:spPr bwMode="auto">
            <a:xfrm>
              <a:off x="3285" y="997"/>
              <a:ext cx="6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altLang="uk-UA" sz="2400" b="1">
                  <a:solidFill>
                    <a:srgbClr val="EE0E0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ru-RU" altLang="uk-UA" sz="2400" b="1">
                <a:solidFill>
                  <a:srgbClr val="EE0E0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25" name="Text Box 11"/>
            <p:cNvSpPr txBox="1">
              <a:spLocks noChangeArrowheads="1"/>
            </p:cNvSpPr>
            <p:nvPr/>
          </p:nvSpPr>
          <p:spPr bwMode="auto">
            <a:xfrm>
              <a:off x="3264" y="972"/>
              <a:ext cx="2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defTabSz="4572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uk-UA" sz="2800" b="1">
                  <a:solidFill>
                    <a:srgbClr val="EE0E0E"/>
                  </a:solidFill>
                  <a:latin typeface="Times New Roman" panose="02020603050405020304" pitchFamily="18" charset="0"/>
                </a:rPr>
                <a:t>=</a:t>
              </a:r>
              <a:endParaRPr lang="ru-RU" altLang="uk-UA" sz="2800" b="1">
                <a:solidFill>
                  <a:srgbClr val="EE0E0E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9962" name="Group 26"/>
          <p:cNvGrpSpPr>
            <a:grpSpLocks/>
          </p:cNvGrpSpPr>
          <p:nvPr/>
        </p:nvGrpSpPr>
        <p:grpSpPr bwMode="auto">
          <a:xfrm>
            <a:off x="7685088" y="4030663"/>
            <a:ext cx="2735262" cy="762000"/>
            <a:chOff x="2832" y="2112"/>
            <a:chExt cx="1723" cy="480"/>
          </a:xfrm>
        </p:grpSpPr>
        <p:grpSp>
          <p:nvGrpSpPr>
            <p:cNvPr id="47118" name="Group 13"/>
            <p:cNvGrpSpPr>
              <a:grpSpLocks/>
            </p:cNvGrpSpPr>
            <p:nvPr/>
          </p:nvGrpSpPr>
          <p:grpSpPr bwMode="auto">
            <a:xfrm>
              <a:off x="2832" y="2112"/>
              <a:ext cx="615" cy="480"/>
              <a:chOff x="4320" y="1872"/>
              <a:chExt cx="624" cy="480"/>
            </a:xfrm>
          </p:grpSpPr>
          <p:sp>
            <p:nvSpPr>
              <p:cNvPr id="47121" name="Text Box 14"/>
              <p:cNvSpPr txBox="1">
                <a:spLocks noChangeArrowheads="1"/>
              </p:cNvSpPr>
              <p:nvPr/>
            </p:nvSpPr>
            <p:spPr bwMode="auto">
              <a:xfrm>
                <a:off x="4320" y="1872"/>
                <a:ext cx="624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defTabSz="45720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uk-UA" sz="4400">
                    <a:solidFill>
                      <a:srgbClr val="EE0E0E"/>
                    </a:solidFill>
                    <a:latin typeface="Times New Roman" panose="02020603050405020304" pitchFamily="18" charset="0"/>
                  </a:rPr>
                  <a:t>C</a:t>
                </a:r>
                <a:r>
                  <a:rPr lang="en-US" altLang="uk-UA" sz="2000">
                    <a:solidFill>
                      <a:srgbClr val="EE0E0E"/>
                    </a:solidFill>
                    <a:latin typeface="Times New Roman" panose="02020603050405020304" pitchFamily="18" charset="0"/>
                  </a:rPr>
                  <a:t>20</a:t>
                </a:r>
                <a:endParaRPr lang="ru-RU" altLang="uk-UA" sz="2000">
                  <a:solidFill>
                    <a:srgbClr val="EE0E0E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7122" name="Text Box 15"/>
              <p:cNvSpPr txBox="1">
                <a:spLocks noChangeArrowheads="1"/>
              </p:cNvSpPr>
              <p:nvPr/>
            </p:nvSpPr>
            <p:spPr bwMode="auto">
              <a:xfrm>
                <a:off x="4608" y="1920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defTabSz="45720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uk-UA" sz="2000">
                    <a:solidFill>
                      <a:srgbClr val="EE0E0E"/>
                    </a:solidFill>
                    <a:latin typeface="Times New Roman" panose="02020603050405020304" pitchFamily="18" charset="0"/>
                  </a:rPr>
                  <a:t>6</a:t>
                </a:r>
                <a:endParaRPr lang="ru-RU" altLang="uk-UA" sz="2000">
                  <a:solidFill>
                    <a:srgbClr val="EE0E0E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47119" name="Text Box 16"/>
            <p:cNvSpPr txBox="1">
              <a:spLocks noChangeArrowheads="1"/>
            </p:cNvSpPr>
            <p:nvPr/>
          </p:nvSpPr>
          <p:spPr bwMode="auto">
            <a:xfrm>
              <a:off x="3305" y="2160"/>
              <a:ext cx="23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defTabSz="4572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uk-UA" sz="2800" b="1">
                  <a:solidFill>
                    <a:srgbClr val="EE0E0E"/>
                  </a:solidFill>
                  <a:latin typeface="Times New Roman" panose="02020603050405020304" pitchFamily="18" charset="0"/>
                </a:rPr>
                <a:t>=</a:t>
              </a:r>
              <a:endParaRPr lang="ru-RU" altLang="uk-UA" sz="2800" b="1">
                <a:solidFill>
                  <a:srgbClr val="EE0E0E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7120" name="Text Box 17"/>
            <p:cNvSpPr txBox="1">
              <a:spLocks noChangeArrowheads="1"/>
            </p:cNvSpPr>
            <p:nvPr/>
          </p:nvSpPr>
          <p:spPr bwMode="auto">
            <a:xfrm>
              <a:off x="3552" y="2184"/>
              <a:ext cx="100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altLang="uk-UA" sz="2400" b="1">
                  <a:solidFill>
                    <a:srgbClr val="EE0E0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38760</a:t>
              </a:r>
              <a:endParaRPr lang="ru-RU" altLang="uk-UA" sz="2400" b="1">
                <a:solidFill>
                  <a:srgbClr val="EE0E0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961" name="Group 25"/>
          <p:cNvGrpSpPr>
            <a:grpSpLocks/>
          </p:cNvGrpSpPr>
          <p:nvPr/>
        </p:nvGrpSpPr>
        <p:grpSpPr bwMode="auto">
          <a:xfrm>
            <a:off x="8116889" y="5507038"/>
            <a:ext cx="1881187" cy="762000"/>
            <a:chOff x="2832" y="3504"/>
            <a:chExt cx="1185" cy="480"/>
          </a:xfrm>
        </p:grpSpPr>
        <p:grpSp>
          <p:nvGrpSpPr>
            <p:cNvPr id="47113" name="Group 19"/>
            <p:cNvGrpSpPr>
              <a:grpSpLocks/>
            </p:cNvGrpSpPr>
            <p:nvPr/>
          </p:nvGrpSpPr>
          <p:grpSpPr bwMode="auto">
            <a:xfrm>
              <a:off x="2832" y="3504"/>
              <a:ext cx="624" cy="480"/>
              <a:chOff x="3408" y="3552"/>
              <a:chExt cx="624" cy="480"/>
            </a:xfrm>
          </p:grpSpPr>
          <p:sp>
            <p:nvSpPr>
              <p:cNvPr id="47116" name="Text Box 20"/>
              <p:cNvSpPr txBox="1">
                <a:spLocks noChangeArrowheads="1"/>
              </p:cNvSpPr>
              <p:nvPr/>
            </p:nvSpPr>
            <p:spPr bwMode="auto">
              <a:xfrm>
                <a:off x="3408" y="3552"/>
                <a:ext cx="624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defTabSz="45720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uk-UA" sz="4400">
                    <a:solidFill>
                      <a:srgbClr val="EE0E0E"/>
                    </a:solidFill>
                    <a:latin typeface="Times New Roman" panose="02020603050405020304" pitchFamily="18" charset="0"/>
                  </a:rPr>
                  <a:t>C</a:t>
                </a:r>
                <a:r>
                  <a:rPr lang="en-US" altLang="uk-UA" sz="2000">
                    <a:solidFill>
                      <a:srgbClr val="EE0E0E"/>
                    </a:solidFill>
                    <a:latin typeface="Times New Roman" panose="02020603050405020304" pitchFamily="18" charset="0"/>
                  </a:rPr>
                  <a:t>35</a:t>
                </a:r>
                <a:endParaRPr lang="ru-RU" altLang="uk-UA" sz="2000">
                  <a:solidFill>
                    <a:srgbClr val="EE0E0E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7117" name="Text Box 21"/>
              <p:cNvSpPr txBox="1">
                <a:spLocks noChangeArrowheads="1"/>
              </p:cNvSpPr>
              <p:nvPr/>
            </p:nvSpPr>
            <p:spPr bwMode="auto">
              <a:xfrm>
                <a:off x="3696" y="3600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defTabSz="45720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uk-UA" sz="2000">
                    <a:solidFill>
                      <a:srgbClr val="EE0E0E"/>
                    </a:solidFill>
                    <a:latin typeface="Times New Roman" panose="02020603050405020304" pitchFamily="18" charset="0"/>
                  </a:rPr>
                  <a:t>2</a:t>
                </a:r>
                <a:endParaRPr lang="ru-RU" altLang="uk-UA" sz="2000">
                  <a:solidFill>
                    <a:srgbClr val="EE0E0E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47114" name="Text Box 22"/>
            <p:cNvSpPr txBox="1">
              <a:spLocks noChangeArrowheads="1"/>
            </p:cNvSpPr>
            <p:nvPr/>
          </p:nvSpPr>
          <p:spPr bwMode="auto">
            <a:xfrm>
              <a:off x="3312" y="3552"/>
              <a:ext cx="2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defTabSz="4572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uk-UA" sz="2800" b="1">
                  <a:solidFill>
                    <a:srgbClr val="EE0E0E"/>
                  </a:solidFill>
                  <a:latin typeface="Times New Roman" panose="02020603050405020304" pitchFamily="18" charset="0"/>
                </a:rPr>
                <a:t>=</a:t>
              </a:r>
              <a:endParaRPr lang="ru-RU" altLang="uk-UA" sz="2800" b="1">
                <a:solidFill>
                  <a:srgbClr val="EE0E0E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7115" name="Text Box 23"/>
            <p:cNvSpPr txBox="1">
              <a:spLocks noChangeArrowheads="1"/>
            </p:cNvSpPr>
            <p:nvPr/>
          </p:nvSpPr>
          <p:spPr bwMode="auto">
            <a:xfrm>
              <a:off x="3456" y="3582"/>
              <a:ext cx="56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altLang="uk-UA" sz="2400" b="1">
                  <a:solidFill>
                    <a:srgbClr val="EE0E0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595</a:t>
              </a:r>
              <a:endParaRPr lang="ru-RU" altLang="uk-UA" sz="2400" b="1">
                <a:solidFill>
                  <a:srgbClr val="EE0E0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451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9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8BC74CF-DBE5-A12C-2A8E-2EABB7B90FED}"/>
              </a:ext>
            </a:extLst>
          </p:cNvPr>
          <p:cNvSpPr txBox="1"/>
          <p:nvPr/>
        </p:nvSpPr>
        <p:spPr>
          <a:xfrm>
            <a:off x="282177" y="177054"/>
            <a:ext cx="11562160" cy="9145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965"/>
              </a:spcBef>
            </a:pPr>
            <a:r>
              <a:rPr lang="ru-UA" sz="1800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Приклад.</a:t>
            </a:r>
            <a:r>
              <a:rPr lang="ru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 ЛЕП, скільки існує варіантів розподілити </a:t>
            </a:r>
            <a:r>
              <a:rPr lang="ru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електричну енергію </a:t>
            </a:r>
            <a:r>
              <a:rPr lang="ru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 ними.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0645" algn="just">
              <a:lnSpc>
                <a:spcPct val="150000"/>
              </a:lnSpc>
              <a:spcBef>
                <a:spcPts val="1380"/>
              </a:spcBef>
              <a:spcAft>
                <a:spcPts val="0"/>
              </a:spcAft>
            </a:pPr>
            <a:r>
              <a:rPr lang="uk-UA" sz="1800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Рішення.</a:t>
            </a:r>
            <a:r>
              <a:rPr lang="uk-UA" sz="1800" i="1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Кількість</a:t>
            </a:r>
            <a:r>
              <a:rPr lang="uk-UA" sz="1800" spc="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варіантів</a:t>
            </a:r>
            <a:r>
              <a:rPr lang="uk-UA" sz="1800" spc="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розподілу</a:t>
            </a:r>
            <a:r>
              <a:rPr lang="uk-UA" sz="1800" spc="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чотирьох</a:t>
            </a:r>
            <a:r>
              <a:rPr lang="uk-UA" sz="1800" spc="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ЛЕП</a:t>
            </a:r>
            <a:r>
              <a:rPr lang="uk-UA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рівнює</a:t>
            </a:r>
            <a:r>
              <a:rPr lang="uk-UA" sz="18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числу</a:t>
            </a:r>
            <a:r>
              <a:rPr lang="uk-UA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перестановок</a:t>
            </a:r>
            <a:r>
              <a:rPr lang="uk-UA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uk-UA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чотирьох</a:t>
            </a:r>
            <a:r>
              <a:rPr lang="uk-UA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елементів: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 descr="Изображение выглядит как Шрифт, белый, типография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524FA2A-C4F8-9A76-FAD3-023823C501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481" y="1341344"/>
            <a:ext cx="2930976" cy="5422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D87E8A-AFAE-C276-E1CD-540384B05F1F}"/>
              </a:ext>
            </a:extLst>
          </p:cNvPr>
          <p:cNvSpPr txBox="1"/>
          <p:nvPr/>
        </p:nvSpPr>
        <p:spPr>
          <a:xfrm>
            <a:off x="282177" y="2133379"/>
            <a:ext cx="11233547" cy="4008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89535" algn="just">
              <a:lnSpc>
                <a:spcPct val="150000"/>
              </a:lnSpc>
            </a:pPr>
            <a:r>
              <a:rPr lang="ru-UA" sz="1800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Приклад.</a:t>
            </a:r>
            <a:r>
              <a:rPr lang="ru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ящику п'ять реле. Навмання</a:t>
            </a:r>
            <a:r>
              <a:rPr lang="ru-UA" sz="1800" spc="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одному витягають всі реле з ящика. Знайти імовірність того, що реле з'являться в порядку зростання максимальної напруги.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9535" algn="just">
              <a:lnSpc>
                <a:spcPct val="150000"/>
              </a:lnSpc>
            </a:pPr>
            <a:br>
              <a:rPr lang="ru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UA" sz="1800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Рішення.</a:t>
            </a:r>
            <a:r>
              <a:rPr lang="ru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Позначимо</a:t>
            </a:r>
            <a:r>
              <a:rPr lang="ru-UA" sz="1800" spc="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UA" sz="1800" spc="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подію, що складається в тім, що номера витягнутих реле з'являться в зростаючому порядку.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275"/>
              </a:spcBef>
            </a:pPr>
            <a:b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Сприяє</a:t>
            </a:r>
            <a:r>
              <a:rPr lang="uk-UA" sz="1800" spc="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події</a:t>
            </a:r>
            <a:r>
              <a:rPr lang="uk-UA" sz="1800" spc="2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uk-UA" sz="1800" spc="2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тільки</a:t>
            </a:r>
            <a:r>
              <a:rPr lang="uk-UA" sz="1800" spc="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один</a:t>
            </a:r>
            <a:r>
              <a:rPr lang="uk-UA" sz="1800" spc="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результат, 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uk-UA" sz="1800" i="1" spc="-1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uk-UA" sz="1800" spc="-2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(із</a:t>
            </a:r>
            <a:r>
              <a:rPr lang="uk-UA" sz="1800" spc="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всіх</a:t>
            </a:r>
            <a:r>
              <a:rPr lang="uk-UA" sz="1800" spc="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можливих</a:t>
            </a:r>
            <a:r>
              <a:rPr lang="uk-UA" sz="1800" spc="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комбі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націй</a:t>
            </a:r>
            <a:r>
              <a:rPr lang="uk-UA" sz="18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номерів</a:t>
            </a:r>
            <a:r>
              <a:rPr lang="uk-UA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тільки</a:t>
            </a:r>
            <a:r>
              <a:rPr lang="uk-UA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одна</a:t>
            </a:r>
            <a:r>
              <a:rPr lang="uk-UA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18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порядком</a:t>
            </a:r>
            <a:r>
              <a:rPr lang="uk-UA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зростання</a:t>
            </a:r>
            <a:r>
              <a:rPr lang="uk-UA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номерів).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b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Загальна</a:t>
            </a:r>
            <a:r>
              <a:rPr lang="ru-UA" sz="1800" spc="1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кількість</a:t>
            </a:r>
            <a:r>
              <a:rPr lang="ru-UA" sz="1800" spc="1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можливих</a:t>
            </a:r>
            <a:r>
              <a:rPr lang="ru-UA" sz="1800" spc="13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результатів</a:t>
            </a:r>
            <a:r>
              <a:rPr lang="ru-UA" sz="1800" spc="12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UA" sz="1800" spc="13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кількість</a:t>
            </a:r>
            <a:r>
              <a:rPr lang="ru-UA" sz="1800" spc="1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комбінацій</a:t>
            </a:r>
            <a:r>
              <a:rPr lang="ru-UA" sz="1800" spc="1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ru-UA" sz="1800" spc="1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UA" sz="1800" spc="12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spc="-2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</a:t>
            </a:r>
            <a:r>
              <a:rPr lang="ru-UA" sz="18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мерів</a:t>
            </a:r>
            <a:r>
              <a:rPr lang="ru-UA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Изображение выглядит как Шрифт, белый, текст, калли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2FB23A37-EF8B-282B-A11C-AA91A452AB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474" y="6142169"/>
            <a:ext cx="4635052" cy="63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45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9636" y="1749561"/>
            <a:ext cx="655272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Основні поняття теорії ймовірності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 rot="2218398">
            <a:off x="4072991" y="2323200"/>
            <a:ext cx="376061" cy="623335"/>
          </a:xfrm>
          <a:prstGeom prst="down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9483184">
            <a:off x="7681637" y="2322257"/>
            <a:ext cx="376061" cy="623335"/>
          </a:xfrm>
          <a:prstGeom prst="down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135560" y="2943204"/>
            <a:ext cx="4176464" cy="8925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Подія</a:t>
            </a:r>
          </a:p>
          <a:p>
            <a:pPr algn="ctr"/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Позначаються: А; В; С і т.д.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06061" y="2996954"/>
            <a:ext cx="3024336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Випробування (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експеримент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)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4720" y="3984984"/>
            <a:ext cx="2952328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Явище, яке може відбутися або не відбутися за певних умов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42065" y="4149080"/>
            <a:ext cx="2952328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Умови, за яких відбувається або не відбувається певна подія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56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9B95D7-904A-5A7A-9AD6-6940E1FCDC82}"/>
              </a:ext>
            </a:extLst>
          </p:cNvPr>
          <p:cNvSpPr txBox="1"/>
          <p:nvPr/>
        </p:nvSpPr>
        <p:spPr>
          <a:xfrm>
            <a:off x="153590" y="358259"/>
            <a:ext cx="61079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Тоді ймовірність:</a:t>
            </a:r>
            <a:r>
              <a:rPr lang="ru-UA" dirty="0">
                <a:effectLst/>
              </a:rPr>
              <a:t> </a:t>
            </a:r>
            <a:endParaRPr lang="ru-UA" dirty="0"/>
          </a:p>
        </p:txBody>
      </p:sp>
      <p:pic>
        <p:nvPicPr>
          <p:cNvPr id="4" name="Рисунок 3" descr="Изображение выглядит как Шрифт, белый, текс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5B633ECC-4484-A6CF-AE57-7B19EFA3E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402" y="358259"/>
            <a:ext cx="2272407" cy="7133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5243C5-FC28-8F3D-5782-B2FAE9288BA6}"/>
              </a:ext>
            </a:extLst>
          </p:cNvPr>
          <p:cNvSpPr txBox="1"/>
          <p:nvPr/>
        </p:nvSpPr>
        <p:spPr>
          <a:xfrm>
            <a:off x="-70572" y="2079684"/>
            <a:ext cx="11902353" cy="131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5420" marR="93980" indent="533400" algn="just">
              <a:lnSpc>
                <a:spcPct val="150000"/>
              </a:lnSpc>
              <a:spcAft>
                <a:spcPts val="0"/>
              </a:spcAft>
            </a:pPr>
            <a:r>
              <a:rPr lang="ru-UA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Приклад.</a:t>
            </a:r>
            <a:r>
              <a:rPr lang="ru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Скількома способами можна вибрати 3 різних реле, із 30 штук.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5420" marR="90805" indent="533400" algn="just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Рішення.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Необхідно прорахувати число можливих комбінацій витягнутих з 30 елементів що включають по 3 елемента.  Використовуємо число розміщень із 30 елементів по 3: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7C14309-2159-DF60-02B0-CB0053AC6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445" y="4334210"/>
            <a:ext cx="4924507" cy="79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441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18420" y="589929"/>
            <a:ext cx="7391400" cy="1008063"/>
          </a:xfrm>
          <a:gradFill rotWithShape="1">
            <a:gsLst>
              <a:gs pos="0">
                <a:schemeClr val="bg1"/>
              </a:gs>
              <a:gs pos="100000">
                <a:srgbClr val="F4F8BE">
                  <a:alpha val="29999"/>
                </a:srgbClr>
              </a:gs>
            </a:gsLst>
            <a:lin ang="18900000" scaled="1"/>
          </a:gradFill>
        </p:spPr>
        <p:txBody>
          <a:bodyPr rtlCol="0">
            <a:noAutofit/>
          </a:bodyPr>
          <a:lstStyle/>
          <a:p>
            <a:pPr marL="0" indent="0">
              <a:buNone/>
              <a:defRPr/>
            </a:pPr>
            <a:r>
              <a:rPr lang="uk-UA" altLang="ru-RU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Скількома способами можна </a:t>
            </a:r>
            <a:r>
              <a:rPr lang="uk-UA" altLang="ru-RU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вімикнути</a:t>
            </a:r>
            <a:r>
              <a:rPr lang="uk-UA" altLang="ru-RU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10 різних реле?</a:t>
            </a:r>
            <a:endParaRPr lang="ru-RU" altLang="ru-RU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528049" y="2348881"/>
            <a:ext cx="3096344" cy="106824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uk-UA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3628800</a:t>
            </a:r>
            <a:endParaRPr lang="ru-RU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23613" y="2276872"/>
            <a:ext cx="2827600" cy="952105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ru-RU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10</a:t>
            </a:r>
          </a:p>
        </p:txBody>
      </p:sp>
      <p:sp>
        <p:nvSpPr>
          <p:cNvPr id="10" name="Овал 9"/>
          <p:cNvSpPr/>
          <p:nvPr/>
        </p:nvSpPr>
        <p:spPr>
          <a:xfrm>
            <a:off x="6714120" y="4869160"/>
            <a:ext cx="3120592" cy="95904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uk-UA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100</a:t>
            </a:r>
            <a:endParaRPr lang="ru-RU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443312" y="4941168"/>
            <a:ext cx="2860600" cy="95139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uk-UA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362880</a:t>
            </a:r>
            <a:endParaRPr lang="ru-RU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439816" y="3578673"/>
            <a:ext cx="3096344" cy="101279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uk-UA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90</a:t>
            </a:r>
            <a:endParaRPr lang="ru-RU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64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87600" y="498476"/>
            <a:ext cx="8280400" cy="1008063"/>
          </a:xfrm>
          <a:gradFill rotWithShape="1">
            <a:gsLst>
              <a:gs pos="0">
                <a:schemeClr val="bg1"/>
              </a:gs>
              <a:gs pos="100000">
                <a:srgbClr val="F4F8BE">
                  <a:alpha val="29999"/>
                </a:srgbClr>
              </a:gs>
            </a:gsLst>
            <a:lin ang="18900000" scaled="1"/>
          </a:gradFill>
        </p:spPr>
        <p:txBody>
          <a:bodyPr rtlCol="0">
            <a:noAutofit/>
          </a:bodyPr>
          <a:lstStyle/>
          <a:p>
            <a:pPr marL="0" indent="0">
              <a:buNone/>
              <a:defRPr/>
            </a:pPr>
            <a:r>
              <a:rPr lang="uk-UA" altLang="ru-RU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Від 20 студентів групи треба делегувати по 1 студенту на 2 різні конференції Скількома способами це можна зробити?</a:t>
            </a:r>
            <a:endParaRPr lang="ru-RU" altLang="ru-RU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5231904" y="3247272"/>
            <a:ext cx="1728192" cy="8298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uk-UA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380</a:t>
            </a:r>
            <a:endParaRPr lang="ru-RU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071664" y="2455184"/>
            <a:ext cx="1800200" cy="82989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uk-UA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2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0!</a:t>
            </a:r>
            <a:endParaRPr lang="ru-RU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110172" y="2455185"/>
            <a:ext cx="2010164" cy="82989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uk-UA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40</a:t>
            </a:r>
            <a:endParaRPr lang="ru-RU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143672" y="4353241"/>
            <a:ext cx="1728192" cy="80577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uk-UA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190</a:t>
            </a:r>
            <a:endParaRPr lang="ru-RU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176120" y="4174691"/>
            <a:ext cx="1944216" cy="98432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uk-UA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2</a:t>
            </a:r>
            <a:endParaRPr lang="ru-RU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57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>
          <a:xfrm>
            <a:off x="2063750" y="654051"/>
            <a:ext cx="8064500" cy="1008063"/>
          </a:xfrm>
          <a:gradFill rotWithShape="1">
            <a:gsLst>
              <a:gs pos="0">
                <a:schemeClr val="bg1"/>
              </a:gs>
              <a:gs pos="100000">
                <a:srgbClr val="F4F8BE">
                  <a:alpha val="29999"/>
                </a:srgbClr>
              </a:gs>
            </a:gsLst>
            <a:lin ang="18900000" scaled="1"/>
          </a:gradFill>
        </p:spPr>
        <p:txBody>
          <a:bodyPr rtlCol="0">
            <a:normAutofit fontScale="92500"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uk-UA" altLang="ru-RU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Скількома способами можна вибрати трьох чергових з групи у якій 20 студентів?</a:t>
            </a:r>
            <a:endParaRPr lang="ru-RU" altLang="ru-RU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215680" y="4456601"/>
            <a:ext cx="2016224" cy="79208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uk-UA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1140</a:t>
            </a:r>
            <a:endParaRPr lang="ru-RU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535168" y="2441926"/>
            <a:ext cx="1873200" cy="79208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uk-UA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2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0!</a:t>
            </a:r>
            <a:endParaRPr lang="ru-RU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124961" y="2441926"/>
            <a:ext cx="1903536" cy="72557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uk-UA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3!</a:t>
            </a:r>
            <a:endParaRPr lang="ru-RU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052008" y="3328542"/>
            <a:ext cx="2088232" cy="79208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uk-UA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6840</a:t>
            </a:r>
            <a:endParaRPr lang="ru-RU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427652" y="4456601"/>
            <a:ext cx="2088232" cy="79208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uk-UA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3</a:t>
            </a:r>
            <a:endParaRPr lang="ru-RU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61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92313" y="908051"/>
            <a:ext cx="8062912" cy="5472113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uk-UA" altLang="ru-RU" dirty="0"/>
              <a:t>	</a:t>
            </a:r>
            <a:r>
              <a:rPr lang="uk-UA" altLang="ru-RU" sz="4900" dirty="0"/>
              <a:t> </a:t>
            </a:r>
            <a:r>
              <a:rPr lang="uk-UA" altLang="ru-RU" sz="2500" dirty="0"/>
              <a:t>Нехай є 5 відрізків, довжини яких 1, 2, 3, 4, 5 см. Навмання вибираємо три з них. Знайти ймовірність того, що з них можна скласти трикутник.            															</a:t>
            </a:r>
            <a:endParaRPr lang="uk-UA" altLang="ru-RU" sz="2900" dirty="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700" b="1" dirty="0"/>
              <a:t>									</a:t>
            </a:r>
            <a:r>
              <a:rPr lang="ru-RU" altLang="ru-RU" sz="1000" b="1" dirty="0"/>
              <a:t>	      </a:t>
            </a:r>
            <a:r>
              <a:rPr lang="ru-RU" altLang="ru-RU" sz="2000" b="1" dirty="0"/>
              <a:t>                                                                                                   </a:t>
            </a:r>
            <a:endParaRPr lang="ru-RU" altLang="ru-RU" sz="2700" b="1" dirty="0"/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endParaRPr lang="uk-UA" altLang="ru-RU" b="1" u="sng" dirty="0"/>
          </a:p>
        </p:txBody>
      </p:sp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16391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1639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16393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16394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pic>
        <p:nvPicPr>
          <p:cNvPr id="16397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6" y="2781300"/>
            <a:ext cx="2049463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4" y="2708275"/>
            <a:ext cx="3671887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Стрелка вправо 25"/>
          <p:cNvSpPr/>
          <p:nvPr/>
        </p:nvSpPr>
        <p:spPr>
          <a:xfrm>
            <a:off x="5232401" y="3429001"/>
            <a:ext cx="792163" cy="504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5343615"/>
            <a:ext cx="9144000" cy="59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719540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08732" y="901699"/>
            <a:ext cx="8207375" cy="4537075"/>
          </a:xfrm>
        </p:spPr>
        <p:txBody>
          <a:bodyPr rtlCol="0">
            <a:normAutofit fontScale="77500" lnSpcReduction="20000"/>
          </a:bodyPr>
          <a:lstStyle/>
          <a:p>
            <a:pPr algn="just">
              <a:lnSpc>
                <a:spcPct val="120000"/>
              </a:lnSpc>
              <a:buNone/>
              <a:defRPr/>
            </a:pPr>
            <a:r>
              <a:rPr lang="uk-UA" dirty="0"/>
              <a:t>     </a:t>
            </a:r>
            <a:r>
              <a:rPr lang="uk-UA" sz="2900" dirty="0"/>
              <a:t>Нехай є 5 відрізків, довжини яких 1, 2, 3, 4, 5 см. Навмання вибираємо три з них. Знайти ймовірність того, що з них можна скласти трикутник.</a:t>
            </a:r>
          </a:p>
          <a:p>
            <a:pPr algn="just">
              <a:lnSpc>
                <a:spcPct val="120000"/>
              </a:lnSpc>
              <a:buNone/>
              <a:defRPr/>
            </a:pPr>
            <a:endParaRPr lang="uk-UA" sz="2900" dirty="0"/>
          </a:p>
          <a:p>
            <a:pPr algn="ctr">
              <a:buNone/>
              <a:defRPr/>
            </a:pPr>
            <a:r>
              <a:rPr lang="uk-UA" sz="2900" b="1" u="sng" dirty="0" err="1"/>
              <a:t>Розв</a:t>
            </a:r>
            <a:r>
              <a:rPr lang="en-US" sz="2900" b="1" u="sng" dirty="0"/>
              <a:t>’</a:t>
            </a:r>
            <a:r>
              <a:rPr lang="uk-UA" sz="2900" b="1" u="sng" dirty="0" err="1"/>
              <a:t>язання</a:t>
            </a:r>
            <a:r>
              <a:rPr lang="uk-UA" sz="2900" b="1" u="sng" dirty="0"/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2900" dirty="0"/>
              <a:t>	</a:t>
            </a:r>
            <a:r>
              <a:rPr lang="uk-UA" sz="2900" dirty="0"/>
              <a:t>Нехай подія </a:t>
            </a:r>
            <a:r>
              <a:rPr lang="uk-UA" sz="2900" i="1" dirty="0"/>
              <a:t>А</a:t>
            </a:r>
            <a:r>
              <a:rPr lang="uk-UA" sz="2900" dirty="0"/>
              <a:t> полягає в тому, з трьох сторін можна скласти трикутник.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uk-UA" sz="2900" dirty="0"/>
              <a:t>	Простір елементарних подій складається з         елементарних подій (</a:t>
            </a:r>
            <a:r>
              <a:rPr lang="en-US" sz="2900" dirty="0"/>
              <a:t>                      </a:t>
            </a:r>
            <a:r>
              <a:rPr lang="uk-UA" sz="2900" dirty="0"/>
              <a:t>)</a:t>
            </a:r>
            <a:r>
              <a:rPr lang="en-US" sz="2900" dirty="0"/>
              <a:t>.</a:t>
            </a:r>
            <a:endParaRPr lang="uk-UA" sz="2900" dirty="0"/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uk-UA" sz="2900" dirty="0"/>
              <a:t>	Трикутник можна скласти з наборів 4, 7, 9 см та 3, 7, 9 см. Отже 	</a:t>
            </a:r>
          </a:p>
          <a:p>
            <a:pPr algn="just">
              <a:lnSpc>
                <a:spcPct val="120000"/>
              </a:lnSpc>
              <a:buNone/>
              <a:defRPr/>
            </a:pPr>
            <a:r>
              <a:rPr lang="uk-UA" sz="2900" b="1" dirty="0"/>
              <a:t>		</a:t>
            </a:r>
            <a:r>
              <a:rPr lang="en-US" sz="2900" b="1" dirty="0"/>
              <a:t>	</a:t>
            </a:r>
            <a:endParaRPr lang="uk-UA" sz="2900" b="1" u="sng" dirty="0"/>
          </a:p>
        </p:txBody>
      </p:sp>
      <p:sp>
        <p:nvSpPr>
          <p:cNvPr id="1843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18439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1844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18441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18442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18443" name="Rectangle 1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18444" name="Rectangle 1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18445" name="Rectangle 2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18446" name="Rectangle 2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18447" name="Rectangle 2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18448" name="Rectangle 2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18449" name="Rectangle 2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1845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675" y="3576639"/>
            <a:ext cx="2857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2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25" y="3890964"/>
            <a:ext cx="13811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4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513264"/>
            <a:ext cx="685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6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1" y="5231606"/>
            <a:ext cx="8001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8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pic>
        <p:nvPicPr>
          <p:cNvPr id="43017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49" y="5093493"/>
            <a:ext cx="7524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953135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92313" y="908051"/>
            <a:ext cx="8062912" cy="5472113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uk-UA" altLang="ru-RU" dirty="0"/>
              <a:t>		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uk-UA" altLang="ru-RU" sz="2400" b="1" dirty="0"/>
              <a:t>	</a:t>
            </a:r>
            <a:r>
              <a:rPr lang="uk-UA" altLang="ru-RU" sz="2400" dirty="0"/>
              <a:t> На картках записані натуральні числа: від 1 до 15. Навмання виймають дві з них. Яка ймовірність того, що сума чисел, записаних на цих картках дорівнює 10?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ru-RU" altLang="ru-RU" sz="2700" b="1" u="sng" dirty="0"/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uk-UA" altLang="ru-RU" b="1" dirty="0"/>
              <a:t>							       +	        =10</a:t>
            </a:r>
          </a:p>
        </p:txBody>
      </p:sp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0487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0488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0489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0490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71813" y="3284538"/>
            <a:ext cx="576262" cy="3603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071813" y="3789363"/>
            <a:ext cx="576262" cy="3603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071813" y="4292601"/>
            <a:ext cx="576262" cy="360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863976" y="3284538"/>
            <a:ext cx="576263" cy="3603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prstClr val="black"/>
                </a:solidFill>
              </a:rPr>
              <a:t>13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863976" y="3789363"/>
            <a:ext cx="576263" cy="3603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prstClr val="black"/>
                </a:solidFill>
              </a:rPr>
              <a:t>10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863976" y="4292601"/>
            <a:ext cx="576263" cy="360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656138" y="3284538"/>
            <a:ext cx="576262" cy="3603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656138" y="3789363"/>
            <a:ext cx="576262" cy="3603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656138" y="4292601"/>
            <a:ext cx="576262" cy="360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prstClr val="black"/>
                </a:solidFill>
              </a:rPr>
              <a:t>14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448301" y="3284538"/>
            <a:ext cx="576263" cy="3603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prstClr val="black"/>
                </a:solidFill>
              </a:rPr>
              <a:t>11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448301" y="3789363"/>
            <a:ext cx="576263" cy="3603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448301" y="4292601"/>
            <a:ext cx="576263" cy="360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prstClr val="black"/>
                </a:solidFill>
              </a:rPr>
              <a:t>9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240463" y="3284538"/>
            <a:ext cx="576262" cy="3603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prstClr val="black"/>
                </a:solidFill>
              </a:rPr>
              <a:t>15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240463" y="3789363"/>
            <a:ext cx="576262" cy="3603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240463" y="4292601"/>
            <a:ext cx="576262" cy="360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prstClr val="black"/>
                </a:solidFill>
              </a:rPr>
              <a:t>12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463630" y="3932239"/>
            <a:ext cx="576263" cy="3603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dirty="0">
                <a:solidFill>
                  <a:prstClr val="black"/>
                </a:solidFill>
              </a:rPr>
              <a:t>x</a:t>
            </a:r>
            <a:endParaRPr lang="uk-UA" sz="2000" b="1" i="1" dirty="0">
              <a:solidFill>
                <a:prstClr val="black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543129" y="3932239"/>
            <a:ext cx="576263" cy="3603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black"/>
                </a:solidFill>
              </a:rPr>
              <a:t>y</a:t>
            </a:r>
            <a:endParaRPr lang="uk-UA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469909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92314" y="1412876"/>
            <a:ext cx="8207375" cy="4537075"/>
          </a:xfrm>
        </p:spPr>
        <p:txBody>
          <a:bodyPr rtlCol="0">
            <a:normAutofit fontScale="55000" lnSpcReduction="20000"/>
          </a:bodyPr>
          <a:lstStyle/>
          <a:p>
            <a:pPr algn="just" eaLnBrk="1" hangingPunct="1">
              <a:lnSpc>
                <a:spcPct val="110000"/>
              </a:lnSpc>
              <a:buFont typeface="Arial" charset="0"/>
              <a:buNone/>
              <a:defRPr/>
            </a:pPr>
            <a:r>
              <a:rPr lang="uk-UA" dirty="0"/>
              <a:t>	</a:t>
            </a:r>
            <a:r>
              <a:rPr lang="uk-UA" sz="4200" dirty="0"/>
              <a:t>На картках записані натуральні числа: від 1 до 15. Навмання виймають дві з них. Яка ймовірність того, що сума чисел, записаних на цих картках дорівнює 10?</a:t>
            </a:r>
          </a:p>
          <a:p>
            <a:pPr algn="just">
              <a:lnSpc>
                <a:spcPct val="120000"/>
              </a:lnSpc>
              <a:buNone/>
              <a:defRPr/>
            </a:pPr>
            <a:endParaRPr lang="uk-UA" sz="4200" dirty="0"/>
          </a:p>
          <a:p>
            <a:pPr algn="ctr">
              <a:buNone/>
              <a:defRPr/>
            </a:pPr>
            <a:r>
              <a:rPr lang="uk-UA" sz="4200" b="1" u="sng" dirty="0" err="1"/>
              <a:t>Розв</a:t>
            </a:r>
            <a:r>
              <a:rPr lang="en-US" sz="4200" b="1" u="sng" dirty="0"/>
              <a:t>’</a:t>
            </a:r>
            <a:r>
              <a:rPr lang="uk-UA" sz="4200" b="1" u="sng" dirty="0" err="1"/>
              <a:t>язання</a:t>
            </a:r>
            <a:r>
              <a:rPr lang="uk-UA" sz="4200" b="1" u="sng" dirty="0"/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4200" dirty="0"/>
              <a:t>	</a:t>
            </a:r>
            <a:r>
              <a:rPr lang="uk-UA" sz="4200" dirty="0"/>
              <a:t>Нехай подія </a:t>
            </a:r>
            <a:r>
              <a:rPr lang="uk-UA" sz="4200" i="1" dirty="0"/>
              <a:t>А</a:t>
            </a:r>
            <a:r>
              <a:rPr lang="uk-UA" sz="4200" dirty="0"/>
              <a:t> полягає в тому, що сума чисел, записаних на картках дорівнює 10.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uk-UA" sz="4200" dirty="0"/>
              <a:t>	Простір елементарних подій складається з         елементарних подій (</a:t>
            </a:r>
            <a:r>
              <a:rPr lang="en-US" sz="4200" dirty="0"/>
              <a:t>                         </a:t>
            </a:r>
            <a:r>
              <a:rPr lang="uk-UA" sz="4200" dirty="0"/>
              <a:t>)</a:t>
            </a:r>
            <a:r>
              <a:rPr lang="en-US" sz="4200" dirty="0"/>
              <a:t>.</a:t>
            </a:r>
            <a:endParaRPr lang="uk-UA" sz="4200" dirty="0"/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uk-UA" sz="4200" dirty="0"/>
              <a:t>	</a:t>
            </a:r>
            <a:r>
              <a:rPr lang="ru-RU" sz="4200" dirty="0"/>
              <a:t>По</a:t>
            </a:r>
            <a:r>
              <a:rPr lang="uk-UA" sz="4200" dirty="0"/>
              <a:t>дія А задовольняють такі набори: (1;9), (2;8), (3;7), (4;6). Отже</a:t>
            </a:r>
            <a:r>
              <a:rPr lang="uk-UA" sz="4600" dirty="0"/>
              <a:t> </a:t>
            </a:r>
            <a:r>
              <a:rPr lang="uk-UA" sz="4300" dirty="0"/>
              <a:t>	</a:t>
            </a:r>
          </a:p>
          <a:p>
            <a:pPr algn="just">
              <a:lnSpc>
                <a:spcPct val="120000"/>
              </a:lnSpc>
              <a:buNone/>
              <a:defRPr/>
            </a:pPr>
            <a:r>
              <a:rPr lang="uk-UA" b="1" dirty="0"/>
              <a:t>		</a:t>
            </a:r>
            <a:r>
              <a:rPr lang="en-US" b="1" dirty="0"/>
              <a:t>	</a:t>
            </a:r>
            <a:endParaRPr lang="uk-UA" b="1" u="sng" dirty="0"/>
          </a:p>
        </p:txBody>
      </p:sp>
      <p:sp>
        <p:nvSpPr>
          <p:cNvPr id="2253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2535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253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2537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2538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2539" name="Rectangle 1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2540" name="Rectangle 1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2541" name="Rectangle 2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2542" name="Rectangle 2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2543" name="Rectangle 2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2544" name="Rectangle 2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2545" name="Rectangle 2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254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2547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2548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2549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5661026"/>
            <a:ext cx="8001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1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2552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426" y="3978276"/>
            <a:ext cx="3524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4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00" y="4356101"/>
            <a:ext cx="15906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6" name="Rectangle 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pic>
        <p:nvPicPr>
          <p:cNvPr id="46088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525" y="5149849"/>
            <a:ext cx="685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8" name="Rectangle 11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pic>
        <p:nvPicPr>
          <p:cNvPr id="46090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5516563"/>
            <a:ext cx="4191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6746280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92313" y="908051"/>
            <a:ext cx="8062912" cy="5472113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uk-UA" altLang="ru-RU" dirty="0"/>
              <a:t>		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uk-UA" altLang="ru-RU" sz="2400" b="1" dirty="0"/>
              <a:t>	</a:t>
            </a:r>
            <a:r>
              <a:rPr lang="uk-UA" altLang="ru-RU" sz="2400" dirty="0"/>
              <a:t>На чотирьох картках записані числа 1, 2, 3, 4. Беремо навмання три з них. Яка ймовірність того, що сума трьох чисел, записаних на цих картках ділиться на 3?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ru-RU" altLang="ru-RU" sz="2700" b="1" u="sng" dirty="0"/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ru-RU" b="1" u="sng" dirty="0"/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ru-RU" dirty="0"/>
              <a:t>					         +           +          </a:t>
            </a:r>
            <a:endParaRPr lang="uk-UA" altLang="ru-RU" dirty="0"/>
          </a:p>
        </p:txBody>
      </p:sp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4583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458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4585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4586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5913" y="2924176"/>
            <a:ext cx="1008062" cy="936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 cmpd="dbl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000" b="1" dirty="0">
                <a:solidFill>
                  <a:prstClr val="black"/>
                </a:solidFill>
              </a:rPr>
              <a:t>1</a:t>
            </a:r>
            <a:endParaRPr lang="uk-UA" sz="3000" b="1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5913" y="4005264"/>
            <a:ext cx="1008062" cy="936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 cmpd="dbl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000" b="1" dirty="0">
                <a:solidFill>
                  <a:prstClr val="black"/>
                </a:solidFill>
              </a:rPr>
              <a:t>2</a:t>
            </a:r>
            <a:endParaRPr lang="uk-UA" sz="3000" b="1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51313" y="2924176"/>
            <a:ext cx="1008062" cy="936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 cmpd="dbl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000" b="1" dirty="0">
                <a:solidFill>
                  <a:prstClr val="black"/>
                </a:solidFill>
              </a:rPr>
              <a:t>3</a:t>
            </a:r>
            <a:endParaRPr lang="uk-UA" sz="3000" b="1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151313" y="4005264"/>
            <a:ext cx="1008062" cy="936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 cmpd="dbl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000" b="1" dirty="0">
                <a:solidFill>
                  <a:prstClr val="black"/>
                </a:solidFill>
              </a:rPr>
              <a:t>4</a:t>
            </a:r>
            <a:endParaRPr lang="uk-UA" sz="3000" b="1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64200" y="4060826"/>
            <a:ext cx="719138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i="1" dirty="0">
                <a:solidFill>
                  <a:prstClr val="black"/>
                </a:solidFill>
              </a:rPr>
              <a:t>x</a:t>
            </a:r>
            <a:endParaRPr lang="uk-UA" sz="3600" i="1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888163" y="4025901"/>
            <a:ext cx="720725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black"/>
                </a:solidFill>
              </a:rPr>
              <a:t>y</a:t>
            </a:r>
            <a:endParaRPr lang="uk-UA" sz="3600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174036" y="4025901"/>
            <a:ext cx="720725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black"/>
                </a:solidFill>
              </a:rPr>
              <a:t>z</a:t>
            </a:r>
            <a:endParaRPr lang="uk-UA" sz="3600" dirty="0">
              <a:solidFill>
                <a:prstClr val="black"/>
              </a:solidFill>
            </a:endParaRPr>
          </a:p>
        </p:txBody>
      </p:sp>
      <p:sp>
        <p:nvSpPr>
          <p:cNvPr id="24596" name="Rectangle 1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pic>
        <p:nvPicPr>
          <p:cNvPr id="24597" name="Picture 1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660" y="4060826"/>
            <a:ext cx="133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9459909" y="4025901"/>
            <a:ext cx="720725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black"/>
                </a:solidFill>
              </a:rPr>
              <a:t>3</a:t>
            </a:r>
            <a:endParaRPr lang="uk-UA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556187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92314" y="1412876"/>
            <a:ext cx="8207375" cy="4537075"/>
          </a:xfrm>
        </p:spPr>
        <p:txBody>
          <a:bodyPr rtlCol="0">
            <a:normAutofit fontScale="55000" lnSpcReduction="20000"/>
          </a:bodyPr>
          <a:lstStyle/>
          <a:p>
            <a:pPr algn="just" eaLnBrk="1" hangingPunct="1">
              <a:lnSpc>
                <a:spcPct val="110000"/>
              </a:lnSpc>
              <a:buFont typeface="Arial" charset="0"/>
              <a:buNone/>
              <a:defRPr/>
            </a:pPr>
            <a:r>
              <a:rPr lang="uk-UA" dirty="0"/>
              <a:t>	</a:t>
            </a:r>
            <a:r>
              <a:rPr lang="uk-UA" sz="4200" dirty="0"/>
              <a:t>На чотирьох картках записані числа 1, 2, 3, 4. Беремо навмання три з них. Яка ймовірність того, що сума трьох чисел, записаних на цих картках ділиться на 3?</a:t>
            </a:r>
          </a:p>
          <a:p>
            <a:pPr algn="just" eaLnBrk="1" hangingPunct="1">
              <a:lnSpc>
                <a:spcPct val="110000"/>
              </a:lnSpc>
              <a:buFont typeface="Arial" charset="0"/>
              <a:buNone/>
              <a:defRPr/>
            </a:pPr>
            <a:endParaRPr lang="uk-UA" sz="4200" dirty="0"/>
          </a:p>
          <a:p>
            <a:pPr algn="ctr">
              <a:buNone/>
              <a:defRPr/>
            </a:pPr>
            <a:r>
              <a:rPr lang="uk-UA" sz="4200" b="1" u="sng" dirty="0" err="1"/>
              <a:t>Розв</a:t>
            </a:r>
            <a:r>
              <a:rPr lang="en-US" sz="4200" b="1" u="sng" dirty="0"/>
              <a:t>’</a:t>
            </a:r>
            <a:r>
              <a:rPr lang="uk-UA" sz="4200" b="1" u="sng" dirty="0" err="1"/>
              <a:t>язання</a:t>
            </a:r>
            <a:r>
              <a:rPr lang="uk-UA" sz="4200" b="1" u="sng" dirty="0"/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4200" dirty="0"/>
              <a:t>	</a:t>
            </a:r>
            <a:r>
              <a:rPr lang="uk-UA" sz="4200" dirty="0"/>
              <a:t>Нехай подія </a:t>
            </a:r>
            <a:r>
              <a:rPr lang="uk-UA" sz="4200" i="1" dirty="0"/>
              <a:t>А</a:t>
            </a:r>
            <a:r>
              <a:rPr lang="uk-UA" sz="4200" dirty="0"/>
              <a:t> полягає в тому, що сума чисел, записаних на трьох картках ділиться на 3.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uk-UA" sz="4200" dirty="0"/>
              <a:t>	Простір елементарних подій складається з         елементарних подій (</a:t>
            </a:r>
            <a:r>
              <a:rPr lang="en-US" sz="4200" dirty="0"/>
              <a:t>                     </a:t>
            </a:r>
            <a:r>
              <a:rPr lang="uk-UA" sz="4200" dirty="0"/>
              <a:t>)</a:t>
            </a:r>
            <a:r>
              <a:rPr lang="en-US" sz="4200" dirty="0"/>
              <a:t>.</a:t>
            </a:r>
            <a:endParaRPr lang="uk-UA" sz="4200" dirty="0"/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uk-UA" sz="4200" dirty="0"/>
              <a:t>	</a:t>
            </a:r>
            <a:r>
              <a:rPr lang="ru-RU" sz="4200" dirty="0"/>
              <a:t>По</a:t>
            </a:r>
            <a:r>
              <a:rPr lang="uk-UA" sz="4200" dirty="0"/>
              <a:t>дія А задовольняють такі набори: (1;</a:t>
            </a:r>
            <a:r>
              <a:rPr lang="en-US" sz="4200" dirty="0"/>
              <a:t> 2; 3</a:t>
            </a:r>
            <a:r>
              <a:rPr lang="uk-UA" sz="4200" dirty="0"/>
              <a:t>)</a:t>
            </a:r>
            <a:r>
              <a:rPr lang="en-US" sz="4200" dirty="0"/>
              <a:t> </a:t>
            </a:r>
            <a:r>
              <a:rPr lang="ru-RU" sz="4200" dirty="0"/>
              <a:t>та (2; 3; 4)</a:t>
            </a:r>
            <a:r>
              <a:rPr lang="uk-UA" sz="4200" dirty="0"/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uk-UA" sz="4200" dirty="0"/>
              <a:t>	Отже</a:t>
            </a:r>
            <a:r>
              <a:rPr lang="uk-UA" sz="4600" dirty="0"/>
              <a:t> </a:t>
            </a:r>
            <a:r>
              <a:rPr lang="uk-UA" sz="4300" dirty="0"/>
              <a:t>	</a:t>
            </a:r>
          </a:p>
          <a:p>
            <a:pPr algn="just">
              <a:lnSpc>
                <a:spcPct val="120000"/>
              </a:lnSpc>
              <a:buNone/>
              <a:defRPr/>
            </a:pPr>
            <a:r>
              <a:rPr lang="uk-UA" b="1" dirty="0"/>
              <a:t>		</a:t>
            </a:r>
            <a:r>
              <a:rPr lang="en-US" b="1" dirty="0"/>
              <a:t>	</a:t>
            </a:r>
            <a:endParaRPr lang="uk-UA" b="1" u="sng" dirty="0"/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663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6633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6634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6635" name="Rectangle 1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6636" name="Rectangle 1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6637" name="Rectangle 2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6638" name="Rectangle 2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6639" name="Rectangle 2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6640" name="Rectangle 2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6641" name="Rectangle 2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664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6643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6644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6645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5661026"/>
            <a:ext cx="8001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7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6648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6649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6650" name="Rectangle 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6651" name="Rectangle 11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2665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862" y="4011615"/>
            <a:ext cx="285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54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4316415"/>
            <a:ext cx="1238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56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3" y="5149849"/>
            <a:ext cx="685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58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prstClr val="black"/>
              </a:solidFill>
            </a:endParaRPr>
          </a:p>
        </p:txBody>
      </p:sp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5516563"/>
            <a:ext cx="609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01508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3752" y="529516"/>
            <a:ext cx="3996444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Події бувають: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7624" y="1249596"/>
            <a:ext cx="230425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Вірогідні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31192" y="1249596"/>
            <a:ext cx="487659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Відбуваються обов'язково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6" name="Прямая со стрелкой 5"/>
          <p:cNvCxnSpPr>
            <a:stCxn id="3" idx="3"/>
            <a:endCxn id="4" idx="1"/>
          </p:cNvCxnSpPr>
          <p:nvPr/>
        </p:nvCxnSpPr>
        <p:spPr>
          <a:xfrm>
            <a:off x="4371881" y="1511206"/>
            <a:ext cx="859311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67624" y="2041684"/>
            <a:ext cx="252028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Неможливі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03913" y="2041684"/>
            <a:ext cx="487659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Ніколи не відбуваються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9" name="Прямая со стрелкой 8"/>
          <p:cNvCxnSpPr>
            <a:stCxn id="7" idx="3"/>
            <a:endCxn id="8" idx="1"/>
          </p:cNvCxnSpPr>
          <p:nvPr/>
        </p:nvCxnSpPr>
        <p:spPr>
          <a:xfrm>
            <a:off x="4587904" y="2303294"/>
            <a:ext cx="71600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35560" y="3142005"/>
            <a:ext cx="252028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Випадкові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31905" y="2926563"/>
            <a:ext cx="4876595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Можуть відбутися, а можуть і не відбутися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14" name="Прямая со стрелкой 13"/>
          <p:cNvCxnSpPr>
            <a:stCxn id="12" idx="3"/>
            <a:endCxn id="13" idx="1"/>
          </p:cNvCxnSpPr>
          <p:nvPr/>
        </p:nvCxnSpPr>
        <p:spPr>
          <a:xfrm>
            <a:off x="4655840" y="3403616"/>
            <a:ext cx="576064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15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12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20019" y="783821"/>
            <a:ext cx="7863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Серед 30 деталей 8 бракованих. Яка ймовірність того, що </a:t>
            </a:r>
            <a:r>
              <a:rPr lang="uk-U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взяті навмання 5 деталей будуть без дефекту</a:t>
            </a:r>
            <a:r>
              <a:rPr lang="uk-UA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?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70584" y="1556792"/>
            <a:ext cx="2421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Розв'язання: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9536" y="2060848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uk-UA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30д. – 8д. = 22д. – кількість деталей без браку.</a:t>
            </a:r>
          </a:p>
          <a:p>
            <a:pPr marL="514350" indent="-514350">
              <a:buAutoNum type="arabicParenR"/>
            </a:pPr>
            <a:r>
              <a:rPr lang="uk-UA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Визначимо скількома способами можна вибрати не браковану деталь. Порядок вибору значення не має, отже маємо комбінацію: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11624" y="3586484"/>
                <a:ext cx="936104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uk-UA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e>
                      </m:mr>
                      <m:mr>
                        <m:e>
                          <m:r>
                            <a:rPr lang="uk-UA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22</m:t>
                          </m:r>
                        </m:e>
                      </m:mr>
                    </m:m>
                  </m:oMath>
                </a14:m>
                <a:endParaRPr lang="ru-RU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624" y="3586484"/>
                <a:ext cx="936104" cy="646331"/>
              </a:xfrm>
              <a:prstGeom prst="rect">
                <a:avLst/>
              </a:prstGeom>
              <a:blipFill>
                <a:blip r:embed="rId2"/>
                <a:stretch>
                  <a:fillRect l="-18667" t="-19231" b="-28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99656" y="3573017"/>
                <a:ext cx="2592288" cy="6519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22!</m:t>
                          </m:r>
                        </m:num>
                        <m:den>
                          <m:r>
                            <a:rPr lang="uk-UA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5!</m:t>
                          </m:r>
                          <m:d>
                            <m:dPr>
                              <m:ctrlPr>
                                <a:rPr lang="uk-UA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uk-UA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22−5</m:t>
                              </m:r>
                            </m:e>
                          </m:d>
                          <m:r>
                            <a:rPr lang="uk-UA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!</m:t>
                          </m:r>
                        </m:den>
                      </m:f>
                      <m:r>
                        <a:rPr lang="uk-UA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656" y="3573017"/>
                <a:ext cx="2592288" cy="651973"/>
              </a:xfrm>
              <a:prstGeom prst="rect">
                <a:avLst/>
              </a:prstGeom>
              <a:blipFill>
                <a:blip r:embed="rId3"/>
                <a:stretch>
                  <a:fillRect b="-5769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43873" y="3573016"/>
                <a:ext cx="3016665" cy="612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17!</m:t>
                          </m:r>
                          <m:r>
                            <a:rPr lang="uk-UA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∙18∙19∙20∙21∙22</m:t>
                          </m:r>
                        </m:num>
                        <m:den>
                          <m:r>
                            <a:rPr lang="uk-UA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5!17!</m:t>
                          </m:r>
                        </m:den>
                      </m:f>
                      <m:r>
                        <a:rPr lang="uk-UA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873" y="3573016"/>
                <a:ext cx="3016665" cy="612796"/>
              </a:xfrm>
              <a:prstGeom prst="rect">
                <a:avLst/>
              </a:prstGeom>
              <a:blipFill>
                <a:blip r:embed="rId4"/>
                <a:stretch>
                  <a:fillRect b="-12245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7824192" y="3678816"/>
            <a:ext cx="11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26334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91544" y="4221089"/>
            <a:ext cx="8092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3)Визначимо скількома способами можна вибрати будь-яку деталь. Порядок вибору значення не має, отже маємо комбінацію: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35760" y="5028055"/>
                <a:ext cx="936104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uk-UA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e>
                      </m:mr>
                      <m:mr>
                        <m:e>
                          <m:r>
                            <a:rPr lang="uk-UA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30</m:t>
                          </m:r>
                        </m:e>
                      </m:mr>
                    </m:m>
                  </m:oMath>
                </a14:m>
                <a:endParaRPr lang="ru-RU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760" y="5028055"/>
                <a:ext cx="936104" cy="646331"/>
              </a:xfrm>
              <a:prstGeom prst="rect">
                <a:avLst/>
              </a:prstGeom>
              <a:blipFill>
                <a:blip r:embed="rId5"/>
                <a:stretch>
                  <a:fillRect l="-20270" t="-21569" b="-313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57224" y="5013177"/>
                <a:ext cx="2170824" cy="6519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30!</m:t>
                          </m:r>
                        </m:num>
                        <m:den>
                          <m:r>
                            <a:rPr lang="uk-UA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5!</m:t>
                          </m:r>
                          <m:d>
                            <m:dPr>
                              <m:ctrlPr>
                                <a:rPr lang="uk-UA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uk-UA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30−5</m:t>
                              </m:r>
                            </m:e>
                          </m:d>
                          <m:r>
                            <a:rPr lang="uk-UA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!</m:t>
                          </m:r>
                        </m:den>
                      </m:f>
                      <m:r>
                        <a:rPr lang="uk-UA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224" y="5013177"/>
                <a:ext cx="2170824" cy="651973"/>
              </a:xfrm>
              <a:prstGeom prst="rect">
                <a:avLst/>
              </a:prstGeom>
              <a:blipFill>
                <a:blip r:embed="rId6"/>
                <a:stretch>
                  <a:fillRect b="-5769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103672" y="5061589"/>
                <a:ext cx="3016665" cy="612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25!</m:t>
                          </m:r>
                          <m:r>
                            <a:rPr lang="uk-UA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∙26∙27∙28∙29∙30</m:t>
                          </m:r>
                        </m:num>
                        <m:den>
                          <m:r>
                            <a:rPr lang="uk-UA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5!25!</m:t>
                          </m:r>
                        </m:den>
                      </m:f>
                      <m:r>
                        <a:rPr lang="uk-UA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672" y="5061589"/>
                <a:ext cx="3016665" cy="612796"/>
              </a:xfrm>
              <a:prstGeom prst="rect">
                <a:avLst/>
              </a:prstGeom>
              <a:blipFill>
                <a:blip r:embed="rId7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8943906" y="5120387"/>
            <a:ext cx="11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142506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60920" y="5759010"/>
            <a:ext cx="4591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4)Визначимо ймовірність події: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052035" y="5737576"/>
                <a:ext cx="4108652" cy="612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Р</m:t>
                      </m:r>
                      <m:d>
                        <m:dPr>
                          <m:ctrlPr>
                            <a:rPr lang="uk-UA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А</m:t>
                          </m:r>
                        </m:e>
                      </m:d>
                      <m:r>
                        <a:rPr lang="uk-UA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uk-UA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26334</m:t>
                          </m:r>
                        </m:num>
                        <m:den>
                          <m:r>
                            <a:rPr lang="uk-UA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142506</m:t>
                          </m:r>
                        </m:den>
                      </m:f>
                      <m:r>
                        <a:rPr lang="uk-UA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≈0,18=18%</m:t>
                      </m:r>
                    </m:oMath>
                  </m:oMathPara>
                </a14:m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035" y="5737576"/>
                <a:ext cx="4108652" cy="612796"/>
              </a:xfrm>
              <a:prstGeom prst="rect">
                <a:avLst/>
              </a:prstGeom>
              <a:blipFill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Скругленный прямоугольник 16"/>
          <p:cNvSpPr/>
          <p:nvPr/>
        </p:nvSpPr>
        <p:spPr>
          <a:xfrm>
            <a:off x="9120336" y="5877272"/>
            <a:ext cx="648072" cy="473100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39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build="p"/>
      <p:bldP spid="6" grpId="0"/>
      <p:bldP spid="7" grpId="0"/>
      <p:bldP spid="8" grpId="0"/>
      <p:bldP spid="9" grpId="0"/>
      <p:bldP spid="10" grpId="0" build="p"/>
      <p:bldP spid="11" grpId="0"/>
      <p:bldP spid="12" grpId="0"/>
      <p:bldP spid="13" grpId="0"/>
      <p:bldP spid="14" grpId="0"/>
      <p:bldP spid="15" grpId="0" build="p"/>
      <p:bldP spid="16" grpId="0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63C9D82-8986-A7F7-BF15-6FA37FE67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061" y="2001139"/>
            <a:ext cx="9015709" cy="28557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1AF1F1-93D5-7325-2B77-A6B46D19D10F}"/>
              </a:ext>
            </a:extLst>
          </p:cNvPr>
          <p:cNvSpPr txBox="1"/>
          <p:nvPr/>
        </p:nvSpPr>
        <p:spPr>
          <a:xfrm>
            <a:off x="2615184" y="912614"/>
            <a:ext cx="61081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" algn="ctr">
              <a:spcBef>
                <a:spcPts val="815"/>
              </a:spcBef>
              <a:spcAft>
                <a:spcPts val="0"/>
              </a:spcAft>
            </a:pPr>
            <a:r>
              <a:rPr lang="uk-UA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Основні формули</a:t>
            </a:r>
            <a:endParaRPr lang="ru-UA" sz="2400" b="1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06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027879-B0D4-968D-1C03-12026B111CA3}"/>
              </a:ext>
            </a:extLst>
          </p:cNvPr>
          <p:cNvSpPr txBox="1"/>
          <p:nvPr/>
        </p:nvSpPr>
        <p:spPr>
          <a:xfrm>
            <a:off x="3176159" y="729543"/>
            <a:ext cx="61079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" algn="ctr">
              <a:spcBef>
                <a:spcPts val="815"/>
              </a:spcBef>
              <a:spcAft>
                <a:spcPts val="0"/>
              </a:spcAft>
            </a:pPr>
            <a:r>
              <a:rPr lang="uk-UA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Запитання</a:t>
            </a:r>
            <a:r>
              <a:rPr lang="uk-UA" sz="1800" b="1" spc="-6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uk-UA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для</a:t>
            </a:r>
            <a:r>
              <a:rPr lang="uk-UA" sz="1800" b="1" spc="-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uk-UA" sz="1800" b="1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самоперевірки</a:t>
            </a:r>
            <a:endParaRPr lang="ru-UA" sz="1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4" name="Picture 2" descr="Питання — Стокове фото © bluecups #83391332">
            <a:extLst>
              <a:ext uri="{FF2B5EF4-FFF2-40B4-BE49-F238E27FC236}">
                <a16:creationId xmlns:a16="http://schemas.microsoft.com/office/drawing/2014/main" id="{7B4A4613-1BB3-517C-FD80-A8EABAF93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784349"/>
            <a:ext cx="2463800" cy="328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275511-2A05-D25A-DB38-1EA9F787028A}"/>
              </a:ext>
            </a:extLst>
          </p:cNvPr>
          <p:cNvSpPr txBox="1"/>
          <p:nvPr/>
        </p:nvSpPr>
        <p:spPr>
          <a:xfrm>
            <a:off x="4013691" y="1330251"/>
            <a:ext cx="6107906" cy="4197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ts val="585"/>
              </a:spcBef>
              <a:buSzPts val="1400"/>
              <a:buFont typeface="+mj-lt"/>
              <a:buAutoNum type="arabicPeriod"/>
              <a:tabLst>
                <a:tab pos="642620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Яка</a:t>
            </a:r>
            <a:r>
              <a:rPr lang="uk-UA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подія</a:t>
            </a:r>
            <a:r>
              <a:rPr lang="uk-UA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називається</a:t>
            </a:r>
            <a:r>
              <a:rPr lang="uk-UA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випадковою?</a:t>
            </a:r>
            <a:endParaRPr lang="ru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SzPts val="1400"/>
              <a:buFont typeface="+mj-lt"/>
              <a:buAutoNum type="arabicPeriod"/>
              <a:tabLst>
                <a:tab pos="642620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uk-UA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події</a:t>
            </a:r>
            <a:r>
              <a:rPr lang="uk-UA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називають</a:t>
            </a:r>
            <a:r>
              <a:rPr lang="uk-UA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несумісними?</a:t>
            </a:r>
            <a:endParaRPr lang="ru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SzPts val="1400"/>
              <a:buFont typeface="+mj-lt"/>
              <a:buAutoNum type="arabicPeriod"/>
              <a:tabLst>
                <a:tab pos="642620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таке</a:t>
            </a:r>
            <a:r>
              <a:rPr lang="uk-UA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повна</a:t>
            </a:r>
            <a:r>
              <a:rPr lang="uk-UA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група</a:t>
            </a:r>
            <a:r>
              <a:rPr lang="uk-UA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несумісних</a:t>
            </a:r>
            <a:r>
              <a:rPr lang="uk-UA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подій?</a:t>
            </a:r>
            <a:endParaRPr lang="ru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SzPts val="1400"/>
              <a:buFont typeface="+mj-lt"/>
              <a:buAutoNum type="arabicPeriod"/>
              <a:tabLst>
                <a:tab pos="642620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uk-UA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дві</a:t>
            </a:r>
            <a:r>
              <a:rPr lang="uk-UA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події</a:t>
            </a:r>
            <a:r>
              <a:rPr lang="uk-UA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називають</a:t>
            </a:r>
            <a:r>
              <a:rPr lang="uk-UA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протилежними?</a:t>
            </a:r>
            <a:endParaRPr lang="ru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SzPts val="1400"/>
              <a:buFont typeface="+mj-lt"/>
              <a:buAutoNum type="arabicPeriod"/>
              <a:tabLst>
                <a:tab pos="642620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uk-UA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події</a:t>
            </a:r>
            <a:r>
              <a:rPr lang="uk-UA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називають</a:t>
            </a:r>
            <a:r>
              <a:rPr lang="uk-UA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рівноможливими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342900" lvl="0" indent="-342900">
              <a:lnSpc>
                <a:spcPct val="150000"/>
              </a:lnSpc>
              <a:buSzPts val="1400"/>
              <a:buFont typeface="+mj-lt"/>
              <a:buAutoNum type="arabicPeriod"/>
              <a:tabLst>
                <a:tab pos="642620" algn="l"/>
              </a:tabLst>
            </a:pPr>
            <a:r>
              <a:rPr lang="uk-UA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таке розміщення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із</a:t>
            </a:r>
            <a:r>
              <a:rPr lang="uk-UA" sz="1800" spc="1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uk-UA" sz="1800" i="1" spc="2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елементів</a:t>
            </a:r>
            <a:r>
              <a:rPr lang="uk-UA" sz="18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uk-UA" sz="1800" spc="1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uk-UA" sz="1800" i="1" spc="-1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ru-UA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SzPts val="1400"/>
              <a:buFont typeface="+mj-lt"/>
              <a:buAutoNum type="arabicPeriod"/>
              <a:tabLst>
                <a:tab pos="642620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1800" spc="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таке</a:t>
            </a:r>
            <a:r>
              <a:rPr lang="uk-UA" sz="1800" spc="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переставлення</a:t>
            </a:r>
            <a:r>
              <a:rPr lang="uk-UA" sz="1800" spc="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uk-UA" sz="1800" spc="2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uk-UA" sz="1800" i="1" spc="2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елементів,</a:t>
            </a:r>
            <a:r>
              <a:rPr lang="uk-UA" sz="1800" spc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1800" spc="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якою</a:t>
            </a:r>
            <a:r>
              <a:rPr lang="uk-UA" sz="1800" spc="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формулою</a:t>
            </a:r>
            <a:r>
              <a:rPr lang="uk-UA" sz="1800" spc="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вони</a:t>
            </a:r>
            <a:r>
              <a:rPr lang="uk-UA" sz="1800" spc="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обчис</a:t>
            </a:r>
            <a:r>
              <a:rPr lang="uk-UA" sz="1800" spc="-3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люються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ru-UA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SzPts val="1400"/>
              <a:buFont typeface="+mj-lt"/>
              <a:buAutoNum type="arabicPeriod"/>
              <a:tabLst>
                <a:tab pos="642620" algn="l"/>
              </a:tabLst>
            </a:pPr>
            <a:r>
              <a:rPr lang="uk-UA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таке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сполуки</a:t>
            </a:r>
            <a:r>
              <a:rPr lang="uk-UA" sz="18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із 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елементів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uk-UA" sz="1800" spc="1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uk-UA" sz="1800" i="1" spc="-1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ru-UA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SzPts val="1400"/>
              <a:buFont typeface="+mj-lt"/>
              <a:buAutoNum type="arabicPeriod"/>
              <a:tabLst>
                <a:tab pos="642620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Чим</a:t>
            </a:r>
            <a:r>
              <a:rPr lang="uk-UA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відрізняються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розміщення</a:t>
            </a:r>
            <a:r>
              <a:rPr lang="uk-UA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сполук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ru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671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3752" y="529516"/>
            <a:ext cx="3996444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Дві події  бувають: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63552" y="1249597"/>
                <a:ext cx="2871936" cy="95500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457200" indent="-457200" algn="ctr">
                  <a:buFont typeface="Arial" panose="020B0604020202020204" pitchFamily="34" charset="0"/>
                  <a:buChar char="•"/>
                </a:pPr>
                <a:r>
                  <a:rPr lang="uk-UA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Протилежні А і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uk-UA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А</m:t>
                        </m:r>
                      </m:e>
                    </m:acc>
                  </m:oMath>
                </a14:m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 (не А)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552" y="1249597"/>
                <a:ext cx="2871936" cy="955005"/>
              </a:xfrm>
              <a:prstGeom prst="rect">
                <a:avLst/>
              </a:prstGeom>
              <a:blipFill>
                <a:blip r:embed="rId2"/>
                <a:stretch>
                  <a:fillRect l="-877" t="-7792" r="-5263" b="-20779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231192" y="1249597"/>
            <a:ext cx="4949316" cy="954107"/>
          </a:xfrm>
          <a:prstGeom prst="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Подія </a:t>
            </a:r>
            <a:r>
              <a:rPr lang="uk-UA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не А 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відбувається тоді, коли </a:t>
            </a:r>
            <a:r>
              <a:rPr lang="uk-UA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А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не відбувається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6" name="Прямая со стрелкой 5"/>
          <p:cNvCxnSpPr>
            <a:stCxn id="3" idx="3"/>
            <a:endCxn id="4" idx="1"/>
          </p:cNvCxnSpPr>
          <p:nvPr/>
        </p:nvCxnSpPr>
        <p:spPr>
          <a:xfrm flipV="1">
            <a:off x="4935488" y="1726651"/>
            <a:ext cx="295704" cy="449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43944" y="3756696"/>
            <a:ext cx="236788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Попарно несумісні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19078" y="3756697"/>
            <a:ext cx="4876595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Події, що не можуть відбуватися одночасно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9" name="Прямая со стрелкой 8"/>
          <p:cNvCxnSpPr>
            <a:stCxn id="7" idx="3"/>
            <a:endCxn id="8" idx="1"/>
          </p:cNvCxnSpPr>
          <p:nvPr/>
        </p:nvCxnSpPr>
        <p:spPr>
          <a:xfrm>
            <a:off x="4511825" y="4233750"/>
            <a:ext cx="607253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991544" y="2420889"/>
            <a:ext cx="233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Наприклад: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14858" y="2482443"/>
            <a:ext cx="6245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Подія А: «У поштовій скриньці лист»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350595" y="3063239"/>
                <a:ext cx="5829912" cy="524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Подія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uk-UA" sz="280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80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А</m:t>
                        </m:r>
                      </m:e>
                    </m:acc>
                  </m:oMath>
                </a14:m>
                <a:r>
                  <a:rPr lang="uk-UA" sz="28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: «У скриньці листа немає»</a:t>
                </a:r>
                <a:endParaRPr lang="ru-RU" sz="28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595" y="3063239"/>
                <a:ext cx="5829912" cy="524118"/>
              </a:xfrm>
              <a:prstGeom prst="rect">
                <a:avLst/>
              </a:prstGeom>
              <a:blipFill>
                <a:blip r:embed="rId3"/>
                <a:stretch>
                  <a:fillRect l="-2174" t="-11628" b="-39535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2388096" y="4717019"/>
            <a:ext cx="233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Наприклад: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93712" y="5183877"/>
            <a:ext cx="743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Подія А: «Підкинули монету і випало число»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39616" y="5707097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Подія В: «Підкинули монету і випав герб»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32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23" grpId="0"/>
      <p:bldP spid="24" grpId="0"/>
      <p:bldP spid="25" grpId="0"/>
      <p:bldP spid="37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72457" y="2276873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Наприклад: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6271" y="2861648"/>
            <a:ext cx="75242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Подія А: «Підкинули гральний кубик і випало число 2»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9865" y="3815755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Подія В: «Підкинули гральний кубик і випало число 3»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5560" y="1448560"/>
            <a:ext cx="275380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uk-U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Рівноможливі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36754" y="1262626"/>
            <a:ext cx="4703663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Жодна з подій не має переваг у появі частіше за іншу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8" name="Прямая со стрелкой 7"/>
          <p:cNvCxnSpPr>
            <a:stCxn id="6" idx="3"/>
            <a:endCxn id="7" idx="1"/>
          </p:cNvCxnSpPr>
          <p:nvPr/>
        </p:nvCxnSpPr>
        <p:spPr>
          <a:xfrm flipV="1">
            <a:off x="4889365" y="1678124"/>
            <a:ext cx="247389" cy="126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63752" y="404664"/>
            <a:ext cx="3996444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Дві події  бувають: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99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7030" y="404665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Повна група подій 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– це всі можливі наслідки експерименту.</a:t>
            </a:r>
            <a:r>
              <a:rPr lang="uk-U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7417" y="1332058"/>
            <a:ext cx="233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Наприклад: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1624" y="1916832"/>
            <a:ext cx="734481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Експеримент: «Підкинули 2  монети»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1624" y="2591326"/>
            <a:ext cx="158417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Події: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77743" y="3323804"/>
            <a:ext cx="808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Подія А: «Випало одне число і один герб»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4219" y="4049416"/>
            <a:ext cx="5918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Подія В: «Випало число і число»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2039" y="4690643"/>
            <a:ext cx="505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Подія С: «Випав герб і герб»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99951" y="5254451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Подія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</a:t>
            </a:r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: «Випав герб і число»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22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3592" y="315814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Якщо події утворюють повну групу подій, є несумісними і </a:t>
            </a:r>
            <a:r>
              <a:rPr lang="uk-U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рівноможливими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 то вони утворюють </a:t>
            </a:r>
            <a:r>
              <a:rPr lang="uk-U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простір елементарних подій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7628" y="1772816"/>
            <a:ext cx="655272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Класичне означення ймовірності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1584" y="2369858"/>
            <a:ext cx="75608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Ймовірністю випадкової події 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називається відношення кількості елементарних подій, що </a:t>
            </a:r>
            <a:r>
              <a:rPr lang="uk-UA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сприяють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цій події </a:t>
            </a:r>
            <a:r>
              <a:rPr lang="uk-UA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до загальної 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кількості подій простору елементарних подій.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83832" y="4352172"/>
                <a:ext cx="5760640" cy="2063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uk-UA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Позначається:   Р(А)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uk-UA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, де </a:t>
                </a:r>
              </a:p>
              <a:p>
                <a:r>
                  <a:rPr lang="uk-UA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      А – випадкова подія; </a:t>
                </a:r>
              </a:p>
              <a:p>
                <a:r>
                  <a:rPr lang="uk-UA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      Р(А) – ймовірність; </a:t>
                </a:r>
              </a:p>
              <a:p>
                <a:r>
                  <a:rPr lang="uk-UA" sz="24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      </a:t>
                </a:r>
                <a:r>
                  <a:rPr lang="en-US" sz="24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m</a:t>
                </a:r>
                <a:r>
                  <a:rPr lang="uk-UA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 – кількість сприятливих подій;</a:t>
                </a:r>
                <a:r>
                  <a:rPr lang="en-US" sz="24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  </a:t>
                </a:r>
                <a:endParaRPr lang="uk-UA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endParaRPr>
              </a:p>
              <a:p>
                <a:r>
                  <a:rPr lang="uk-UA" sz="24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      </a:t>
                </a:r>
                <a:r>
                  <a:rPr lang="en-US" sz="24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n</a:t>
                </a:r>
                <a:r>
                  <a:rPr lang="uk-UA" sz="24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 – </a:t>
                </a:r>
                <a:r>
                  <a:rPr lang="uk-UA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загальна кількість подій.</a:t>
                </a:r>
                <a:endPara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832" y="4352172"/>
                <a:ext cx="5760640" cy="2063898"/>
              </a:xfrm>
              <a:prstGeom prst="rect">
                <a:avLst/>
              </a:prstGeom>
              <a:blipFill>
                <a:blip r:embed="rId2"/>
                <a:stretch>
                  <a:fillRect l="-1538" b="-7317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567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3752" y="529516"/>
            <a:ext cx="3996444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Якщо подія А: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47744" y="1249596"/>
            <a:ext cx="230425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Вірогідна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4674" y="1285908"/>
            <a:ext cx="280902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Р(А) = 1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6" name="Прямая со стрелкой 5"/>
          <p:cNvCxnSpPr>
            <a:stCxn id="3" idx="3"/>
            <a:endCxn id="4" idx="1"/>
          </p:cNvCxnSpPr>
          <p:nvPr/>
        </p:nvCxnSpPr>
        <p:spPr>
          <a:xfrm>
            <a:off x="5452001" y="1511206"/>
            <a:ext cx="842673" cy="3631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929684" y="2342470"/>
            <a:ext cx="274037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Неможлива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94674" y="2327928"/>
            <a:ext cx="280902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Р(А) = 0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9" name="Прямая со стрелкой 8"/>
          <p:cNvCxnSpPr>
            <a:stCxn id="7" idx="3"/>
            <a:endCxn id="8" idx="1"/>
          </p:cNvCxnSpPr>
          <p:nvPr/>
        </p:nvCxnSpPr>
        <p:spPr>
          <a:xfrm flipV="1">
            <a:off x="5670061" y="2589538"/>
            <a:ext cx="624613" cy="1454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31720" y="3188078"/>
            <a:ext cx="252028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Випадкова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91631" y="3180453"/>
            <a:ext cx="302469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0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&lt; 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Р(А)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&lt;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1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14" name="Прямая со стрелкой 13"/>
          <p:cNvCxnSpPr>
            <a:stCxn id="12" idx="3"/>
            <a:endCxn id="13" idx="1"/>
          </p:cNvCxnSpPr>
          <p:nvPr/>
        </p:nvCxnSpPr>
        <p:spPr>
          <a:xfrm flipV="1">
            <a:off x="5452000" y="3442064"/>
            <a:ext cx="839630" cy="762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478339" y="4365104"/>
                <a:ext cx="3024693" cy="52411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Р(А) + Р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uk-UA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А</m:t>
                        </m:r>
                      </m:e>
                    </m:acc>
                  </m:oMath>
                </a14:m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) = 1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339" y="4365104"/>
                <a:ext cx="3024693" cy="524118"/>
              </a:xfrm>
              <a:prstGeom prst="rect">
                <a:avLst/>
              </a:prstGeom>
              <a:blipFill>
                <a:blip r:embed="rId2"/>
                <a:stretch>
                  <a:fillRect t="-13953" b="-37209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486188" y="5229200"/>
                <a:ext cx="3024693" cy="52411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 Р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uk-UA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А</m:t>
                        </m:r>
                      </m:e>
                    </m:acc>
                  </m:oMath>
                </a14:m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) = 1 – Р(А)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188" y="5229200"/>
                <a:ext cx="3024693" cy="524118"/>
              </a:xfrm>
              <a:prstGeom prst="rect">
                <a:avLst/>
              </a:prstGeom>
              <a:blipFill>
                <a:blip r:embed="rId3"/>
                <a:stretch>
                  <a:fillRect t="-11628" b="-37209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047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12" grpId="0" animBg="1"/>
      <p:bldP spid="13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6727" y="1057523"/>
            <a:ext cx="81229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Яка ймовірність того, що при одному киданні грального кубика випаде число очок, що дорівнює: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5756" y="2594917"/>
            <a:ext cx="42082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Двом;</a:t>
            </a:r>
          </a:p>
          <a:p>
            <a:endParaRPr lang="uk-U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2)П'яти;</a:t>
            </a:r>
          </a:p>
          <a:p>
            <a:endParaRPr lang="uk-U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3)Парному числу;</a:t>
            </a:r>
          </a:p>
          <a:p>
            <a:endParaRPr lang="uk-U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4)Числу, яке кратне 6?</a:t>
            </a:r>
          </a:p>
          <a:p>
            <a:pPr marL="514350" indent="-514350">
              <a:buAutoNum type="arabicParenR"/>
            </a:pP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66966" y="2432780"/>
                <a:ext cx="625856" cy="101752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32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uk-UA" sz="32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966" y="2432780"/>
                <a:ext cx="625856" cy="1017523"/>
              </a:xfrm>
              <a:prstGeom prst="rect">
                <a:avLst/>
              </a:prstGeom>
              <a:blipFill>
                <a:blip r:embed="rId2"/>
                <a:stretch>
                  <a:fillRect r="-2000" b="-12195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66877" y="3140969"/>
                <a:ext cx="625856" cy="101752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32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uk-UA" sz="32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877" y="3140969"/>
                <a:ext cx="625856" cy="1017523"/>
              </a:xfrm>
              <a:prstGeom prst="rect">
                <a:avLst/>
              </a:prstGeom>
              <a:blipFill>
                <a:blip r:embed="rId3"/>
                <a:stretch>
                  <a:fillRect b="-13415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628558" y="4145158"/>
                <a:ext cx="625856" cy="101752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32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uk-UA" sz="32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8558" y="4145158"/>
                <a:ext cx="625856" cy="1017523"/>
              </a:xfrm>
              <a:prstGeom prst="rect">
                <a:avLst/>
              </a:prstGeom>
              <a:blipFill>
                <a:blip r:embed="rId4"/>
                <a:stretch>
                  <a:fillRect r="-1961" b="-12048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42150" y="4158492"/>
                <a:ext cx="625856" cy="101752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32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uk-UA" sz="32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150" y="4158492"/>
                <a:ext cx="625856" cy="1017523"/>
              </a:xfrm>
              <a:prstGeom prst="rect">
                <a:avLst/>
              </a:prstGeom>
              <a:blipFill>
                <a:blip r:embed="rId5"/>
                <a:stretch>
                  <a:fillRect r="-1961" b="-13253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248128" y="4941169"/>
                <a:ext cx="625856" cy="101752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32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uk-UA" sz="3200" b="1" i="1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8128" y="4941169"/>
                <a:ext cx="625856" cy="1017523"/>
              </a:xfrm>
              <a:prstGeom prst="rect">
                <a:avLst/>
              </a:prstGeom>
              <a:blipFill>
                <a:blip r:embed="rId6"/>
                <a:stretch>
                  <a:fillRect r="-1961" b="-13415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8699"/>
          <a:stretch/>
        </p:blipFill>
        <p:spPr>
          <a:xfrm>
            <a:off x="8760296" y="2065054"/>
            <a:ext cx="1301426" cy="135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0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ExploreVTI">
  <a:themeElements>
    <a:clrScheme name="AnalogousFromRegularSeedRightStep">
      <a:dk1>
        <a:srgbClr val="000000"/>
      </a:dk1>
      <a:lt1>
        <a:srgbClr val="FFFFFF"/>
      </a:lt1>
      <a:dk2>
        <a:srgbClr val="412724"/>
      </a:dk2>
      <a:lt2>
        <a:srgbClr val="E2E8E4"/>
      </a:lt2>
      <a:accent1>
        <a:srgbClr val="D739AE"/>
      </a:accent1>
      <a:accent2>
        <a:srgbClr val="C5275A"/>
      </a:accent2>
      <a:accent3>
        <a:srgbClr val="D74839"/>
      </a:accent3>
      <a:accent4>
        <a:srgbClr val="C57827"/>
      </a:accent4>
      <a:accent5>
        <a:srgbClr val="B0A72F"/>
      </a:accent5>
      <a:accent6>
        <a:srgbClr val="81B223"/>
      </a:accent6>
      <a:hlink>
        <a:srgbClr val="31944B"/>
      </a:hlink>
      <a:folHlink>
        <a:srgbClr val="7F7F7F"/>
      </a:folHlink>
    </a:clrScheme>
    <a:fontScheme name="Custom 23">
      <a:majorFont>
        <a:latin typeface="Sagona Boo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1820</Words>
  <Application>Microsoft Macintosh PowerPoint</Application>
  <PresentationFormat>Широкоэкранный</PresentationFormat>
  <Paragraphs>272</Paragraphs>
  <Slides>32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4" baseType="lpstr">
      <vt:lpstr>Arial</vt:lpstr>
      <vt:lpstr>Avenir Next LT Pro</vt:lpstr>
      <vt:lpstr>AvenirNext LT Pro Medium</vt:lpstr>
      <vt:lpstr>Book Antiqua</vt:lpstr>
      <vt:lpstr>Bookman Old Style</vt:lpstr>
      <vt:lpstr>Calibri</vt:lpstr>
      <vt:lpstr>Cambria Math</vt:lpstr>
      <vt:lpstr>Century Schoolbook</vt:lpstr>
      <vt:lpstr>Monotype Corsiva</vt:lpstr>
      <vt:lpstr>Sagona Book</vt:lpstr>
      <vt:lpstr>Times New Roman</vt:lpstr>
      <vt:lpstr>ExploreVTI</vt:lpstr>
      <vt:lpstr>ЕЛЕМЕНТИ ТЕОРІЇ ЙМОВІРНОСТЕЙ В АНАЛІЗІ НАДІЙНОСТІ ЕЛЕКТРООБЛАДНАННЯ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ЕЛЕМЕНТИ ТЕОРІЇ ЙМОВІРНОСТЕЙ В АНАЛІЗІ НАДІЙНОСТІ ЕЛЕКТРООБЛАДНАННЯ </dc:title>
  <dc:creator>ivanovvl</dc:creator>
  <cp:lastModifiedBy>ivanovvl</cp:lastModifiedBy>
  <cp:revision>4</cp:revision>
  <dcterms:created xsi:type="dcterms:W3CDTF">2024-01-16T12:03:51Z</dcterms:created>
  <dcterms:modified xsi:type="dcterms:W3CDTF">2024-02-18T14:29:37Z</dcterms:modified>
</cp:coreProperties>
</file>