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79" r:id="rId10"/>
    <p:sldId id="265" r:id="rId11"/>
    <p:sldId id="270" r:id="rId12"/>
    <p:sldId id="271" r:id="rId13"/>
    <p:sldId id="272" r:id="rId14"/>
    <p:sldId id="274" r:id="rId15"/>
    <p:sldId id="273" r:id="rId16"/>
    <p:sldId id="275" r:id="rId17"/>
    <p:sldId id="276" r:id="rId18"/>
    <p:sldId id="277" r:id="rId19"/>
    <p:sldId id="278" r:id="rId20"/>
    <p:sldId id="266" r:id="rId21"/>
    <p:sldId id="267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00"/>
    <a:srgbClr val="D0FEFA"/>
    <a:srgbClr val="DAFE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Еволюція органічного світу</a:t>
            </a:r>
            <a:endParaRPr lang="uk-UA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5" y="2492896"/>
            <a:ext cx="7277801" cy="40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4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449" y="4941168"/>
            <a:ext cx="4176464" cy="16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Докази еволюції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116375"/>
              </p:ext>
            </p:extLst>
          </p:nvPr>
        </p:nvGraphicFramePr>
        <p:xfrm>
          <a:off x="467544" y="2276872"/>
          <a:ext cx="4185421" cy="265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85421"/>
              </a:tblGrid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порівняльно-анатомічні;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ембріологічні;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біогеографічні;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біохімічні;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етологічні;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фізіологічні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7615044"/>
              </p:ext>
            </p:extLst>
          </p:nvPr>
        </p:nvGraphicFramePr>
        <p:xfrm>
          <a:off x="395536" y="1268760"/>
          <a:ext cx="8352928" cy="944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35292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Наукові дані, що підтверджують історичний розвиток усіх живих істот на Землі</a:t>
                      </a:r>
                      <a:endParaRPr lang="uk-UA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64359" y="6339673"/>
            <a:ext cx="1085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Латимерія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9022" y="2248464"/>
            <a:ext cx="4072909" cy="255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857" y="5060867"/>
            <a:ext cx="4068074" cy="144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84168" y="6319389"/>
            <a:ext cx="1798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Аналогічні органи</a:t>
            </a:r>
            <a:endParaRPr lang="uk-UA" sz="1400" dirty="0">
              <a:solidFill>
                <a:srgbClr val="002A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4633391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Гомологічні органи</a:t>
            </a:r>
            <a:endParaRPr lang="uk-UA" sz="1400" dirty="0">
              <a:solidFill>
                <a:srgbClr val="002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0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338437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13953"/>
            <a:ext cx="33843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15" y="-21913"/>
            <a:ext cx="9023997" cy="183586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Порівняльно-анатомічні докази еволюції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5790551"/>
              </p:ext>
            </p:extLst>
          </p:nvPr>
        </p:nvGraphicFramePr>
        <p:xfrm>
          <a:off x="395536" y="1799106"/>
          <a:ext cx="4968552" cy="4754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68552"/>
              </a:tblGrid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гомологічні органи</a:t>
                      </a: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мають спільні походження, план будови, розвиваються в ембріогенезі з одних зачатків, різні за будовою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аналогічні органи</a:t>
                      </a: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мають різне походження, виконують подібні функції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рудименти</a:t>
                      </a: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спрощені або недорозвинені</a:t>
                      </a:r>
                      <a:r>
                        <a:rPr lang="uk-UA" sz="18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органи у порівнянні з предковими формами (куприк, апендикс, зуби мудрості, вушні м'язи і третє повіко у людини)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атавізми</a:t>
                      </a: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прояв у окремих представників виду рис, притаманних їх предкам (хвіст, густе волосся, додаткові молочні залози у людини)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97348" y="4663063"/>
            <a:ext cx="1798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Аналогічні органи</a:t>
            </a:r>
            <a:endParaRPr lang="uk-UA" sz="1400" dirty="0">
              <a:solidFill>
                <a:srgbClr val="002A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56870" y="3119647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Гомологічні органи</a:t>
            </a:r>
            <a:endParaRPr lang="uk-UA" sz="1400" dirty="0">
              <a:solidFill>
                <a:srgbClr val="002A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8259" y="5013176"/>
            <a:ext cx="1934344" cy="151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52722" y="6194693"/>
            <a:ext cx="1444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Зуби мудрості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2014" y="5021769"/>
            <a:ext cx="1408458" cy="15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375846" y="6234845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Оволосіння 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5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15" y="-21913"/>
            <a:ext cx="9023997" cy="183586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Ембріологічні докази еволюції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4201037"/>
              </p:ext>
            </p:extLst>
          </p:nvPr>
        </p:nvGraphicFramePr>
        <p:xfrm>
          <a:off x="395536" y="1799106"/>
          <a:ext cx="8424936" cy="1188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uk-UA" sz="24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Біогенетичний закон Мюллера-Геккеля – </a:t>
                      </a:r>
                      <a:r>
                        <a:rPr lang="uk-UA" sz="24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індивідуальний розвиток (онтогенез) є стисле повторення історичного розвитку (філогенезу)</a:t>
                      </a:r>
                      <a:endParaRPr lang="uk-UA" sz="24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1" t="6881"/>
          <a:stretch/>
        </p:blipFill>
        <p:spPr bwMode="auto">
          <a:xfrm>
            <a:off x="3823855" y="2996952"/>
            <a:ext cx="4983894" cy="354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5" y="6254912"/>
            <a:ext cx="502061" cy="261610"/>
          </a:xfrm>
          <a:prstGeom prst="rect">
            <a:avLst/>
          </a:prstGeom>
          <a:solidFill>
            <a:srgbClr val="D0FEFA"/>
          </a:solidFill>
        </p:spPr>
        <p:txBody>
          <a:bodyPr wrap="none">
            <a:spAutoFit/>
          </a:bodyPr>
          <a:lstStyle/>
          <a:p>
            <a:r>
              <a:rPr lang="uk-UA" sz="1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Риба</a:t>
            </a:r>
            <a:endParaRPr lang="uk-UA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6276507"/>
            <a:ext cx="1018227" cy="261610"/>
          </a:xfrm>
          <a:prstGeom prst="rect">
            <a:avLst/>
          </a:prstGeom>
          <a:solidFill>
            <a:srgbClr val="D0FEFA"/>
          </a:solidFill>
        </p:spPr>
        <p:txBody>
          <a:bodyPr wrap="none">
            <a:spAutoFit/>
          </a:bodyPr>
          <a:lstStyle/>
          <a:p>
            <a:r>
              <a:rPr lang="uk-UA" sz="1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Саламандра</a:t>
            </a:r>
            <a:endParaRPr lang="uk-UA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940152" y="6278401"/>
            <a:ext cx="835485" cy="261610"/>
          </a:xfrm>
          <a:prstGeom prst="rect">
            <a:avLst/>
          </a:prstGeom>
          <a:solidFill>
            <a:srgbClr val="D0FEFA"/>
          </a:solidFill>
        </p:spPr>
        <p:txBody>
          <a:bodyPr wrap="none">
            <a:spAutoFit/>
          </a:bodyPr>
          <a:lstStyle/>
          <a:p>
            <a:r>
              <a:rPr lang="uk-UA" sz="1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Черепаха</a:t>
            </a:r>
            <a:endParaRPr lang="uk-UA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904601" y="6254912"/>
            <a:ext cx="590226" cy="261610"/>
          </a:xfrm>
          <a:prstGeom prst="rect">
            <a:avLst/>
          </a:prstGeom>
          <a:solidFill>
            <a:srgbClr val="D0FEFA"/>
          </a:solidFill>
        </p:spPr>
        <p:txBody>
          <a:bodyPr wrap="none">
            <a:spAutoFit/>
          </a:bodyPr>
          <a:lstStyle/>
          <a:p>
            <a:r>
              <a:rPr lang="uk-UA" sz="1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Криса</a:t>
            </a:r>
            <a:endParaRPr lang="uk-UA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740352" y="6266042"/>
            <a:ext cx="806631" cy="261610"/>
          </a:xfrm>
          <a:prstGeom prst="rect">
            <a:avLst/>
          </a:prstGeom>
          <a:solidFill>
            <a:srgbClr val="D0FEFA"/>
          </a:solidFill>
        </p:spPr>
        <p:txBody>
          <a:bodyPr wrap="none">
            <a:spAutoFit/>
          </a:bodyPr>
          <a:lstStyle/>
          <a:p>
            <a:r>
              <a:rPr lang="uk-UA" sz="1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Людина </a:t>
            </a:r>
            <a:endParaRPr lang="uk-UA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70056" y="2996952"/>
            <a:ext cx="674152" cy="230832"/>
          </a:xfrm>
          <a:prstGeom prst="rect">
            <a:avLst/>
          </a:prstGeom>
          <a:solidFill>
            <a:srgbClr val="DAFEFB"/>
          </a:solidFill>
        </p:spPr>
        <p:txBody>
          <a:bodyPr wrap="square">
            <a:spAutoFit/>
          </a:bodyPr>
          <a:lstStyle/>
          <a:p>
            <a:r>
              <a:rPr lang="uk-UA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І стадія</a:t>
            </a:r>
            <a:endParaRPr lang="uk-UA" sz="9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22456" y="3861048"/>
            <a:ext cx="737776" cy="230832"/>
          </a:xfrm>
          <a:prstGeom prst="rect">
            <a:avLst/>
          </a:prstGeom>
          <a:solidFill>
            <a:srgbClr val="DAFEFB"/>
          </a:solidFill>
        </p:spPr>
        <p:txBody>
          <a:bodyPr wrap="square">
            <a:spAutoFit/>
          </a:bodyPr>
          <a:lstStyle/>
          <a:p>
            <a:r>
              <a:rPr lang="uk-UA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ІІ стадія</a:t>
            </a:r>
            <a:endParaRPr lang="uk-UA" sz="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986079" y="5013176"/>
            <a:ext cx="918521" cy="230832"/>
          </a:xfrm>
          <a:prstGeom prst="rect">
            <a:avLst/>
          </a:prstGeom>
          <a:solidFill>
            <a:srgbClr val="DAFEFB"/>
          </a:solidFill>
        </p:spPr>
        <p:txBody>
          <a:bodyPr wrap="square">
            <a:spAutoFit/>
          </a:bodyPr>
          <a:lstStyle/>
          <a:p>
            <a:r>
              <a:rPr lang="uk-UA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ІІІ стадія</a:t>
            </a:r>
            <a:endParaRPr lang="uk-UA" sz="9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8728545"/>
              </p:ext>
            </p:extLst>
          </p:nvPr>
        </p:nvGraphicFramePr>
        <p:xfrm>
          <a:off x="251518" y="3052932"/>
          <a:ext cx="3528393" cy="3368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528393"/>
              </a:tblGrid>
              <a:tr h="181622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наявність однакових початкових фаз ембріонального розвитку у багатоклітинних тварин: яйце, бластула, гаструла;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4070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на відповідних фазах у ембріонів різних класів хребетних є стадії розвитку зябрових щілин (закон Бера)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359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15" y="-21913"/>
            <a:ext cx="9023997" cy="183586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Палеонтологічні докази еволюції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0928168"/>
              </p:ext>
            </p:extLst>
          </p:nvPr>
        </p:nvGraphicFramePr>
        <p:xfrm>
          <a:off x="395536" y="1799106"/>
          <a:ext cx="8424936" cy="1432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uk-UA" sz="22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Палеонтологія – </a:t>
                      </a:r>
                      <a:r>
                        <a:rPr lang="uk-UA" sz="22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вивчає вимерлі організми та їхні окам'янілі сліди, а також намагається реконструювати за знайденими останками їхній зовнішній вигляд і біологічні особливості</a:t>
                      </a:r>
                      <a:endParaRPr lang="uk-UA" sz="22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6746043"/>
              </p:ext>
            </p:extLst>
          </p:nvPr>
        </p:nvGraphicFramePr>
        <p:xfrm>
          <a:off x="395536" y="3284984"/>
          <a:ext cx="3528393" cy="2880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528393"/>
              </a:tblGrid>
              <a:tr h="26495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встановлено значну кількість філогенетичних рядів (послідовностей викопних форм)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311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знайдено та описано вимерлі організми - перехідні форми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311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наявність реліктів – живих викопних форм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45558"/>
            <a:ext cx="2664296" cy="149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4434630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Качкодзьоб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64" b="22813"/>
          <a:stretch/>
        </p:blipFill>
        <p:spPr bwMode="auto">
          <a:xfrm>
            <a:off x="3995936" y="4806895"/>
            <a:ext cx="2664295" cy="145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007681" y="480753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Гінкго дволопаттєве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45558"/>
            <a:ext cx="2196084" cy="301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758244" y="5952245"/>
            <a:ext cx="1417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Археоптерикс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5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831" y="4825977"/>
            <a:ext cx="2766804" cy="184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15" y="-21913"/>
            <a:ext cx="9023997" cy="183586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Біогеографічні докази еволюції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592530"/>
              </p:ext>
            </p:extLst>
          </p:nvPr>
        </p:nvGraphicFramePr>
        <p:xfrm>
          <a:off x="395536" y="1799106"/>
          <a:ext cx="8424936" cy="10972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uk-UA" sz="22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Біогеографія – </a:t>
                      </a:r>
                      <a:r>
                        <a:rPr lang="uk-UA" sz="22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</a:t>
                      </a:r>
                      <a:r>
                        <a:rPr lang="ru-RU" sz="22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ивчає закономірності географічного поширення тварин і рослин та їхніх угруповань, а також характер фауни і флори окремих територій</a:t>
                      </a:r>
                      <a:endParaRPr lang="uk-UA" sz="22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5432142"/>
              </p:ext>
            </p:extLst>
          </p:nvPr>
        </p:nvGraphicFramePr>
        <p:xfrm>
          <a:off x="395536" y="2994450"/>
          <a:ext cx="4680520" cy="36576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680520"/>
              </a:tblGrid>
              <a:tr h="26495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у Південній Австралії та Південній Америці живуть найпримітивніші види ссавців й нелітаючі безкилеві птахи, а екваторіальну зону Землі заселяє середня за віком фауна ссавців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311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на протилежних берегах Панамського перешийка живе близько 30 % одних і тих же видів риб, що пояснюється недавнім виникненням перешийка (близько 3 млн років тому)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5156831" y="6354141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Казуар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830" y="2920535"/>
            <a:ext cx="3752467" cy="187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09996" y="4464803"/>
            <a:ext cx="3299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Віргінський опосум (Пн. Америка)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31" r="36835"/>
          <a:stretch/>
        </p:blipFill>
        <p:spPr bwMode="auto">
          <a:xfrm>
            <a:off x="8010612" y="4832091"/>
            <a:ext cx="898685" cy="182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010612" y="6352652"/>
            <a:ext cx="880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Кенгуру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8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15" y="-21913"/>
            <a:ext cx="9023997" cy="183586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Молекулярно-генетичні докази еволюції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0171056"/>
              </p:ext>
            </p:extLst>
          </p:nvPr>
        </p:nvGraphicFramePr>
        <p:xfrm>
          <a:off x="395536" y="1799106"/>
          <a:ext cx="8424936" cy="762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24936"/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2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Дають можливість</a:t>
                      </a:r>
                      <a:r>
                        <a:rPr lang="uk-UA" sz="22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порівнювати віддалені групи організмів й робити висновок про їхню еволюційну спорідненість</a:t>
                      </a:r>
                      <a:endParaRPr lang="uk-UA" sz="22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4398375"/>
              </p:ext>
            </p:extLst>
          </p:nvPr>
        </p:nvGraphicFramePr>
        <p:xfrm>
          <a:off x="395536" y="2636912"/>
          <a:ext cx="4176464" cy="388843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76464"/>
              </a:tblGrid>
              <a:tr h="68047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універсальність генетичного коду;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8047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подібність хімічного складу мембран;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8047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подібність білкового складу й будова білків із 20 амінокислот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84700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вивчення генетичної спорідненості організмів на основі молекулярно-генетичних досліджень ДНК, РНК, білків становлять сутність </a:t>
                      </a: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молекулярної філогенетики</a:t>
                      </a:r>
                      <a:endParaRPr lang="uk-UA" sz="1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4324" y="2636913"/>
            <a:ext cx="424042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5491955"/>
              </p:ext>
            </p:extLst>
          </p:nvPr>
        </p:nvGraphicFramePr>
        <p:xfrm>
          <a:off x="4704324" y="5264617"/>
          <a:ext cx="4240420" cy="126072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240420"/>
              </a:tblGrid>
              <a:tr h="126072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Геном людини приблизно на 90% збігається з геномом миші та на 1% відрізняється від геному шимпанзе</a:t>
                      </a:r>
                      <a:endParaRPr lang="uk-UA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70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332656"/>
            <a:ext cx="8928992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Еволюційне дерево життя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3754823"/>
              </p:ext>
            </p:extLst>
          </p:nvPr>
        </p:nvGraphicFramePr>
        <p:xfrm>
          <a:off x="251520" y="1772816"/>
          <a:ext cx="8568952" cy="8229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Всі докази</a:t>
                      </a:r>
                      <a:r>
                        <a:rPr lang="ru-RU" sz="2400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еволюції складаються в єдину картину — еволюційне дерево життя </a:t>
                      </a:r>
                      <a:endParaRPr lang="uk-UA" sz="2400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2708920"/>
            <a:ext cx="849694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0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332656"/>
            <a:ext cx="8928992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Сучасна класифікація евкаріотів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22"/>
          <a:stretch/>
        </p:blipFill>
        <p:spPr bwMode="auto">
          <a:xfrm>
            <a:off x="381680" y="1772816"/>
            <a:ext cx="843879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741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441"/>
            <a:ext cx="8640960" cy="16288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Синтетична теорія еволюції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2787858"/>
              </p:ext>
            </p:extLst>
          </p:nvPr>
        </p:nvGraphicFramePr>
        <p:xfrm>
          <a:off x="323528" y="1556792"/>
          <a:ext cx="8640960" cy="9804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640960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поєднує еволюційні знання генетики, екології, теорії природнього добору</a:t>
                      </a:r>
                      <a:endParaRPr lang="uk-UA" sz="17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основні положення розроблені в</a:t>
                      </a:r>
                      <a:r>
                        <a:rPr lang="uk-UA" sz="17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середині ХХ ст. Ф.</a:t>
                      </a:r>
                      <a:r>
                        <a:rPr lang="uk-UA" sz="1700" b="1" baseline="0" dirty="0" err="1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Доброжанським</a:t>
                      </a:r>
                      <a:r>
                        <a:rPr lang="uk-UA" sz="17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, Е.</a:t>
                      </a:r>
                      <a:r>
                        <a:rPr lang="uk-UA" sz="1700" b="1" baseline="0" dirty="0" err="1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Майєром</a:t>
                      </a:r>
                      <a:r>
                        <a:rPr lang="uk-UA" sz="17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, Д.</a:t>
                      </a:r>
                      <a:r>
                        <a:rPr lang="uk-UA" sz="1700" b="1" baseline="0" dirty="0" err="1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Хакслі</a:t>
                      </a:r>
                      <a:endParaRPr lang="uk-UA" sz="17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9171474"/>
              </p:ext>
            </p:extLst>
          </p:nvPr>
        </p:nvGraphicFramePr>
        <p:xfrm>
          <a:off x="323528" y="2564904"/>
          <a:ext cx="8640960" cy="404670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640960"/>
              </a:tblGrid>
              <a:tr h="50405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Матеріалом для еволюції слугує спадкова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мінливість</a:t>
                      </a: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випадкові мутації</a:t>
                      </a:r>
                      <a:r>
                        <a:rPr lang="uk-UA" sz="17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та рекомбінації</a:t>
                      </a:r>
                      <a:endParaRPr lang="uk-UA" sz="17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4252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2. Найменша одиниця еволюції –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популяція</a:t>
                      </a: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, а елементарна еволюційна подія – зміна частот зустрічальностей алелів</a:t>
                      </a:r>
                      <a:r>
                        <a:rPr lang="uk-UA" sz="17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в популяції</a:t>
                      </a:r>
                      <a:endParaRPr lang="uk-UA" sz="17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0899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3. Природний добір має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адаптивний характер</a:t>
                      </a: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: веде до добору корисних для виживання мутацій і відкидає шкідливі</a:t>
                      </a:r>
                      <a:endParaRPr lang="uk-UA" sz="17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4746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4. Крім природного добору важливу роль відіграють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популяційні хвилі</a:t>
                      </a: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та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дрейф генів</a:t>
                      </a:r>
                      <a:endParaRPr lang="uk-UA" sz="17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1392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5. Нові види утворюються завдяки </a:t>
                      </a:r>
                      <a:r>
                        <a:rPr lang="uk-UA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репродуктивній ізоляції</a:t>
                      </a: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вихідних популяцій</a:t>
                      </a:r>
                      <a:endParaRPr lang="uk-UA" sz="17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0764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6. Усі клітинні форми життя походять від останнього універсального спільного предка </a:t>
                      </a:r>
                      <a:r>
                        <a:rPr lang="en-US" sz="17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LUCA</a:t>
                      </a:r>
                      <a:endParaRPr lang="uk-UA" sz="17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910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  <a:r>
                        <a:rPr lang="uk-UA" sz="17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uk-UA" sz="17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uk-UA" sz="1700" b="1" baseline="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Мутації</a:t>
                      </a:r>
                      <a:r>
                        <a:rPr lang="uk-UA" sz="17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можуть бути корисні, шкідливі і нейтральні</a:t>
                      </a:r>
                      <a:endParaRPr lang="uk-UA" sz="17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537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441"/>
            <a:ext cx="8640960" cy="16288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Синтетична теорія еволюції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8514"/>
            <a:ext cx="8640960" cy="516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670" y="5467144"/>
            <a:ext cx="1670315" cy="12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56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950" y="188640"/>
            <a:ext cx="8424936" cy="2160240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Які відмінності еволюційного та революційного розвитку?</a:t>
            </a:r>
            <a:endParaRPr lang="uk-UA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816" y="2634107"/>
            <a:ext cx="4464496" cy="302433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Революція</a:t>
            </a:r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 – різкі зміни у суспільстві, що супроводжуються радикальними засобами</a:t>
            </a:r>
            <a:endParaRPr lang="uk-UA" b="1" dirty="0">
              <a:solidFill>
                <a:srgbClr val="002A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95966" y="5517232"/>
            <a:ext cx="8136904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Спробуємо з’ясувати суть та ознаки </a:t>
            </a:r>
            <a: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еволюції</a:t>
            </a:r>
            <a:endParaRPr lang="uk-UA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2" r="4887"/>
          <a:stretch/>
        </p:blipFill>
        <p:spPr bwMode="auto">
          <a:xfrm>
            <a:off x="5364087" y="2524683"/>
            <a:ext cx="3401221" cy="254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85256" y="2524683"/>
            <a:ext cx="3388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Революція Гідності, 2014рік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10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Висновки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040560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Біологічна еволюція – незворотній, спрямований історичний розвиток живої природи, що супроводжується змінами на всіх рівнях організації життя</a:t>
            </a:r>
          </a:p>
          <a:p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Уявлення про еволюцію зародилися ще в стародавніх цивілізаціях і формувалися відповідно до накопичення знань про живу природу</a:t>
            </a:r>
          </a:p>
          <a:p>
            <a:r>
              <a:rPr lang="uk-UA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Еволюція є незаперечним науковим фактом, що його підтверджують дослідження різних наук</a:t>
            </a:r>
            <a:endParaRPr lang="uk-UA" b="1" dirty="0">
              <a:solidFill>
                <a:srgbClr val="002A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4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60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Домашнє завдання</a:t>
            </a:r>
            <a:endParaRPr lang="uk-UA" sz="6000" b="1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556792"/>
            <a:ext cx="4896544" cy="504056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Опрацювати §§</a:t>
            </a:r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41, 44;</a:t>
            </a:r>
          </a:p>
          <a:p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стор</a:t>
            </a:r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. </a:t>
            </a:r>
            <a:r>
              <a:rPr lang="ru-RU" sz="2800" b="1" smtClean="0">
                <a:solidFill>
                  <a:srgbClr val="002A00"/>
                </a:solidFill>
                <a:latin typeface="Comic Sans MS" panose="030F0702030302020204" pitchFamily="66" charset="0"/>
              </a:rPr>
              <a:t>225 – 226, 241 </a:t>
            </a:r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(виконати тести письмово, відповідати </a:t>
            </a:r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на питання усно</a:t>
            </a:r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) </a:t>
            </a:r>
          </a:p>
          <a:p>
            <a:r>
              <a:rPr lang="ru-RU" sz="28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Переглядати </a:t>
            </a:r>
            <a:r>
              <a:rPr lang="ru-RU" sz="2800" b="1" dirty="0">
                <a:solidFill>
                  <a:srgbClr val="002A00"/>
                </a:solidFill>
                <a:latin typeface="Comic Sans MS" panose="030F0702030302020204" pitchFamily="66" charset="0"/>
              </a:rPr>
              <a:t>презентацію на сайті "Дистанційне навчання"</a:t>
            </a:r>
            <a:endParaRPr lang="uk-UA" sz="2800" b="1" dirty="0">
              <a:solidFill>
                <a:srgbClr val="002A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544394" cy="510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68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uk-UA" altLang="uk-UA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Дякую за увагу!</a:t>
            </a:r>
            <a:endParaRPr lang="ru-RU" altLang="uk-UA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 descr="9756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44675"/>
            <a:ext cx="4619625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12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План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 fontScale="92500" lnSpcReduction="10000"/>
          </a:bodyPr>
          <a:lstStyle/>
          <a:p>
            <a:r>
              <a:rPr lang="uk-UA" sz="40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Ознаки біологічної еволюції</a:t>
            </a:r>
          </a:p>
          <a:p>
            <a:r>
              <a:rPr lang="uk-UA" sz="40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Розвиток еволюційних поглядів</a:t>
            </a:r>
          </a:p>
          <a:p>
            <a:r>
              <a:rPr lang="uk-UA" sz="40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Докази еволюції</a:t>
            </a:r>
          </a:p>
          <a:p>
            <a:r>
              <a:rPr lang="uk-UA" sz="40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Синтетична теорія еволюції</a:t>
            </a:r>
            <a:endParaRPr lang="uk-UA" sz="4000" b="1" dirty="0">
              <a:solidFill>
                <a:srgbClr val="002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49" t="1708" r="12125"/>
          <a:stretch/>
        </p:blipFill>
        <p:spPr bwMode="auto">
          <a:xfrm>
            <a:off x="5940152" y="1518047"/>
            <a:ext cx="2875076" cy="454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95362" y="575525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Відбиток археоптерикса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8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988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Еволюція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0147905"/>
              </p:ext>
            </p:extLst>
          </p:nvPr>
        </p:nvGraphicFramePr>
        <p:xfrm>
          <a:off x="611560" y="1284912"/>
          <a:ext cx="5040560" cy="284332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40560"/>
              </a:tblGrid>
              <a:tr h="42853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від лат. е</a:t>
                      </a:r>
                      <a:r>
                        <a:rPr lang="en-US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volutio</a:t>
                      </a: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- розгортання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04940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1762 р. - Шарль Боне, швейцарський натураліст та філософ, ввів термін еволюція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25836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3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 біології – кількісні та якісні</a:t>
                      </a:r>
                      <a:r>
                        <a:rPr lang="uk-UA" sz="23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зміни живого впродовж тривалих інтервалів часу</a:t>
                      </a:r>
                      <a:endParaRPr lang="uk-UA" sz="23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3592" y="1196752"/>
            <a:ext cx="2855218" cy="293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63592" y="3822062"/>
            <a:ext cx="2831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Шарль </a:t>
            </a:r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Боне (1720-1793)</a:t>
            </a:r>
            <a:r>
              <a:rPr lang="uk-UA" sz="1400" b="1" dirty="0" smtClean="0">
                <a:solidFill>
                  <a:srgbClr val="002A00"/>
                </a:solidFill>
                <a:latin typeface="Comic Sans MS" panose="030F0702030302020204" pitchFamily="66" charset="0"/>
              </a:rPr>
              <a:t>)</a:t>
            </a:r>
            <a:endParaRPr lang="uk-UA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7166852"/>
              </p:ext>
            </p:extLst>
          </p:nvPr>
        </p:nvGraphicFramePr>
        <p:xfrm>
          <a:off x="395536" y="4293096"/>
          <a:ext cx="8352928" cy="194233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352928"/>
              </a:tblGrid>
              <a:tr h="1942336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Біологічн</a:t>
                      </a:r>
                      <a:r>
                        <a:rPr lang="uk-UA" sz="2800" baseline="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 еволюція</a:t>
                      </a:r>
                      <a:r>
                        <a:rPr lang="uk-UA" sz="2800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незворотний, спрямований історичний розвиток живої природи, що супроводжується змінами на всіх рівнях організації життя</a:t>
                      </a:r>
                      <a:endParaRPr lang="uk-UA" sz="2800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62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988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Ознаки еволюції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4886904"/>
              </p:ext>
            </p:extLst>
          </p:nvPr>
        </p:nvGraphicFramePr>
        <p:xfrm>
          <a:off x="2123728" y="1160336"/>
          <a:ext cx="6707570" cy="217683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707570"/>
              </a:tblGrid>
              <a:tr h="46761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3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Незворотність</a:t>
                      </a:r>
                      <a:endParaRPr lang="uk-UA" sz="23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70922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вперше положення сформульовано Ч.Дарвіним «Вид, який щезнув, ніколи не може з’явитись знову,</a:t>
                      </a:r>
                      <a:r>
                        <a:rPr lang="uk-UA" sz="20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навіть якби знову повторилися абсолютно тотожні умови життя – органічні й неорганічні»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84418"/>
            <a:ext cx="1800199" cy="21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052109"/>
            <a:ext cx="1425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Чарльз Дарвін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5133" y="3389926"/>
            <a:ext cx="3168603" cy="302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4136639"/>
              </p:ext>
            </p:extLst>
          </p:nvPr>
        </p:nvGraphicFramePr>
        <p:xfrm>
          <a:off x="251520" y="3420798"/>
          <a:ext cx="5540671" cy="324109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540671"/>
              </a:tblGrid>
              <a:tr h="3961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3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Спрямованість </a:t>
                      </a:r>
                      <a:endParaRPr lang="uk-UA" sz="23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741737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пристосування організмів</a:t>
                      </a:r>
                      <a:r>
                        <a:rPr lang="uk-UA" sz="20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відбувається завдяки дії тих чи інших чинників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42446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3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Рівневість </a:t>
                      </a:r>
                      <a:endParaRPr lang="uk-UA" sz="23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38672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прослідковується на кожному із рівнів організації життя: молекулярному, клітинному, організмовому, популяційно-видовому, біогеоценозному, біосферному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674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8" t="4713" r="3358" b="4582"/>
          <a:stretch/>
        </p:blipFill>
        <p:spPr bwMode="auto">
          <a:xfrm>
            <a:off x="5991268" y="1673012"/>
            <a:ext cx="2879607" cy="224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988"/>
            <a:ext cx="8856984" cy="163782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Розвиток еволюційних поглядів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7717930"/>
              </p:ext>
            </p:extLst>
          </p:nvPr>
        </p:nvGraphicFramePr>
        <p:xfrm>
          <a:off x="457494" y="1812373"/>
          <a:ext cx="5400600" cy="202964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400600"/>
              </a:tblGrid>
              <a:tr h="44788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5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Стихійний</a:t>
                      </a:r>
                      <a:r>
                        <a:rPr lang="uk-UA" sz="2500" b="1" baseline="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матеріалізм</a:t>
                      </a:r>
                      <a:endParaRPr lang="uk-UA" sz="25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66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від лат. </a:t>
                      </a:r>
                      <a:r>
                        <a:rPr lang="en-US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matersalis</a:t>
                      </a: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- речовинний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268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Геракліт, Демокріт – античні філософи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81385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ідеї єдності природи, згідно</a:t>
                      </a:r>
                      <a:r>
                        <a:rPr lang="uk-UA" sz="18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яких всі тіла і явища походять від матеріальних початків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05332" y="3501008"/>
            <a:ext cx="2665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Геракліт і Демокріт</a:t>
            </a:r>
            <a:endParaRPr lang="uk-UA" sz="14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887371"/>
              </p:ext>
            </p:extLst>
          </p:nvPr>
        </p:nvGraphicFramePr>
        <p:xfrm>
          <a:off x="3474933" y="4055618"/>
          <a:ext cx="5382583" cy="2270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382583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uk-UA" sz="25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Метафізика</a:t>
                      </a:r>
                      <a:endParaRPr lang="uk-UA" sz="2500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від грец. </a:t>
                      </a:r>
                      <a:r>
                        <a:rPr lang="el-GR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μετὰ </a:t>
                      </a: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– над, </a:t>
                      </a:r>
                      <a:r>
                        <a:rPr lang="el-GR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φυσικά</a:t>
                      </a: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- природа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епоха Середньовіччя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вчення про надприродну першооснову життя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3" r="15836" b="4722"/>
          <a:stretch/>
        </p:blipFill>
        <p:spPr bwMode="auto">
          <a:xfrm>
            <a:off x="467544" y="3933276"/>
            <a:ext cx="2898433" cy="239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9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07"/>
          <a:stretch/>
        </p:blipFill>
        <p:spPr bwMode="auto">
          <a:xfrm>
            <a:off x="356428" y="3789041"/>
            <a:ext cx="2055332" cy="267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814" y="1772816"/>
            <a:ext cx="25717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988"/>
            <a:ext cx="8856984" cy="163782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Розвиток еволюційних поглядів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8803816"/>
              </p:ext>
            </p:extLst>
          </p:nvPr>
        </p:nvGraphicFramePr>
        <p:xfrm>
          <a:off x="457494" y="1812373"/>
          <a:ext cx="5626674" cy="189401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626674"/>
              </a:tblGrid>
              <a:tr h="50913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5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Креаціонізм</a:t>
                      </a:r>
                      <a:endParaRPr lang="uk-UA" sz="25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994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від лат. </a:t>
                      </a:r>
                      <a:r>
                        <a:rPr lang="en-US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creatio</a:t>
                      </a: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- творіння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98542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концепція «Розумного задуму» - світ та різна форми життя створені вищою, надприродною силою</a:t>
                      </a:r>
                      <a:endParaRPr lang="uk-UA" sz="18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2073942"/>
              </p:ext>
            </p:extLst>
          </p:nvPr>
        </p:nvGraphicFramePr>
        <p:xfrm>
          <a:off x="2483768" y="3902047"/>
          <a:ext cx="6377337" cy="255715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377337"/>
              </a:tblGrid>
              <a:tr h="532025">
                <a:tc>
                  <a:txBody>
                    <a:bodyPr/>
                    <a:lstStyle/>
                    <a:p>
                      <a:pPr algn="ctr"/>
                      <a:r>
                        <a:rPr lang="uk-UA" sz="25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Трансформізм</a:t>
                      </a:r>
                      <a:endParaRPr lang="uk-UA" sz="2500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446214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від лат. т</a:t>
                      </a:r>
                      <a:r>
                        <a:rPr lang="en-US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ransformo</a:t>
                      </a: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- перетворюю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446214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епоха Відродження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132697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розвиток ідей змінності живого внаслідок географічних відкриттів, накопичення описового матеріалу</a:t>
                      </a:r>
                      <a:endParaRPr lang="uk-UA" sz="20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28919" y="6169894"/>
            <a:ext cx="1510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Жорж Бюффон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9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988"/>
            <a:ext cx="8856984" cy="1205772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Еволюційні теорії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9383700"/>
              </p:ext>
            </p:extLst>
          </p:nvPr>
        </p:nvGraphicFramePr>
        <p:xfrm>
          <a:off x="2411760" y="1210617"/>
          <a:ext cx="6552728" cy="253927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552728"/>
              </a:tblGrid>
              <a:tr h="50913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5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Теорія Жана Батиста Ламарка</a:t>
                      </a:r>
                      <a:endParaRPr lang="uk-UA" sz="25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994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перші спроби пояснення</a:t>
                      </a:r>
                      <a:r>
                        <a:rPr lang="uk-UA" sz="19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походження видів (градація – поступове ускладнення);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994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пояснення еволюційних змін внутрішнім прагненням організмів</a:t>
                      </a:r>
                      <a:r>
                        <a:rPr lang="uk-UA" sz="1900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до прогресу (закон вправляння та невправляння);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994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1809 р., «Філософія зоології» 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2342310"/>
              </p:ext>
            </p:extLst>
          </p:nvPr>
        </p:nvGraphicFramePr>
        <p:xfrm>
          <a:off x="286817" y="3861048"/>
          <a:ext cx="6589439" cy="265777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589439"/>
              </a:tblGrid>
              <a:tr h="500842">
                <a:tc>
                  <a:txBody>
                    <a:bodyPr/>
                    <a:lstStyle/>
                    <a:p>
                      <a:pPr algn="ctr"/>
                      <a:r>
                        <a:rPr lang="uk-UA" sz="25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Теорія Чарльза</a:t>
                      </a:r>
                      <a:r>
                        <a:rPr lang="uk-UA" sz="2500" baseline="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Дарвіна</a:t>
                      </a:r>
                      <a:endParaRPr lang="uk-UA" sz="2500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420061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причиною еволюційних змін є природний добір;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29327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навколосвітня подорож на корблі «Бігль» у 1831 – 1836 р.р.;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066308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900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1859 р. «Походження видів шляхом природного добору, або Збереження  сприятливих порід у боротьбі за існування»</a:t>
                      </a:r>
                      <a:endParaRPr lang="uk-UA" sz="1900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17" y="1205672"/>
            <a:ext cx="2042091" cy="258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618" y="3481263"/>
            <a:ext cx="1928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Жан Батист Ламарк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173" y="3861048"/>
            <a:ext cx="214401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90485" y="6203203"/>
            <a:ext cx="1425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Чарльз Дарвін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4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Еволюційна біологія</a:t>
            </a:r>
            <a:endParaRPr lang="uk-UA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5203241"/>
              </p:ext>
            </p:extLst>
          </p:nvPr>
        </p:nvGraphicFramePr>
        <p:xfrm>
          <a:off x="395536" y="1178953"/>
          <a:ext cx="5467850" cy="291591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467850"/>
              </a:tblGrid>
              <a:tr h="7111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перша половина ХІХ ст. – формування еволюційного погляду на природу</a:t>
                      </a:r>
                      <a:endParaRPr lang="uk-UA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015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наука про причини, рушійні сили, механізми та закономірності історичного розвитку органічного світу</a:t>
                      </a:r>
                      <a:endParaRPr lang="uk-UA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015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сформувалась на основі знань палеонтології, порівняльної анатомії, ембріології, систематики, пізніше - генетики, екології, молекулярної біології</a:t>
                      </a:r>
                      <a:endParaRPr lang="uk-UA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0711457"/>
              </p:ext>
            </p:extLst>
          </p:nvPr>
        </p:nvGraphicFramePr>
        <p:xfrm>
          <a:off x="390653" y="4149080"/>
          <a:ext cx="8568952" cy="237324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/>
              </a:tblGrid>
              <a:tr h="392922">
                <a:tc>
                  <a:txBody>
                    <a:bodyPr/>
                    <a:lstStyle/>
                    <a:p>
                      <a:pPr algn="ctr"/>
                      <a:r>
                        <a:rPr lang="uk-UA" sz="19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Основні напрями досліджень еволюційних процесів у сучасній науці</a:t>
                      </a:r>
                      <a:endParaRPr lang="uk-UA" sz="19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01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молекулярно-біологічний</a:t>
                      </a:r>
                      <a:r>
                        <a:rPr lang="uk-UA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аналіз біологічних молекул (білків, нуклеїнових кислот)</a:t>
                      </a:r>
                      <a:endParaRPr lang="uk-UA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01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генетико-екологічний </a:t>
                      </a:r>
                      <a:r>
                        <a:rPr lang="uk-UA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– дослідження мікроеволюційних процесів на рівнів популяцій, видів, екосистем, біосфери</a:t>
                      </a:r>
                      <a:endParaRPr lang="uk-UA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01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еволюційно-морфологічний</a:t>
                      </a:r>
                      <a:r>
                        <a:rPr lang="uk-UA" b="1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– дослідження еволюційних процесів</a:t>
                      </a:r>
                      <a:r>
                        <a:rPr lang="uk-UA" b="1" baseline="0" dirty="0" smtClean="0">
                          <a:solidFill>
                            <a:srgbClr val="002A00"/>
                          </a:solidFill>
                          <a:latin typeface="Comic Sans MS" panose="030F0702030302020204" pitchFamily="66" charset="0"/>
                        </a:rPr>
                        <a:t> методами палеонтології, порівняльної анатомії, ембріології</a:t>
                      </a:r>
                      <a:endParaRPr lang="uk-UA" b="1" dirty="0">
                        <a:solidFill>
                          <a:srgbClr val="002A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307504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82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1068</Words>
  <Application>Microsoft Office PowerPoint</Application>
  <PresentationFormat>Экран (4:3)</PresentationFormat>
  <Paragraphs>140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Еволюція органічного світу</vt:lpstr>
      <vt:lpstr>Які відмінності еволюційного та революційного розвитку?</vt:lpstr>
      <vt:lpstr>План</vt:lpstr>
      <vt:lpstr>Еволюція</vt:lpstr>
      <vt:lpstr>Ознаки еволюції</vt:lpstr>
      <vt:lpstr>Розвиток еволюційних поглядів</vt:lpstr>
      <vt:lpstr>Розвиток еволюційних поглядів</vt:lpstr>
      <vt:lpstr>Еволюційні теорії</vt:lpstr>
      <vt:lpstr>Еволюційна біологія</vt:lpstr>
      <vt:lpstr>Докази еволюції</vt:lpstr>
      <vt:lpstr>Порівняльно-анатомічні докази еволюції</vt:lpstr>
      <vt:lpstr>Ембріологічні докази еволюції</vt:lpstr>
      <vt:lpstr>Палеонтологічні докази еволюції</vt:lpstr>
      <vt:lpstr>Біогеографічні докази еволюції</vt:lpstr>
      <vt:lpstr>Молекулярно-генетичні докази еволюції</vt:lpstr>
      <vt:lpstr>Еволюційне дерево життя</vt:lpstr>
      <vt:lpstr>Сучасна класифікація евкаріотів</vt:lpstr>
      <vt:lpstr>Синтетична теорія еволюції</vt:lpstr>
      <vt:lpstr>Синтетична теорія еволюції</vt:lpstr>
      <vt:lpstr>Висновки</vt:lpstr>
      <vt:lpstr>Домашнє завдання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Еволюція органічного світу</dc:title>
  <dc:creator>Ольга</dc:creator>
  <cp:lastModifiedBy>User</cp:lastModifiedBy>
  <cp:revision>38</cp:revision>
  <dcterms:created xsi:type="dcterms:W3CDTF">2021-03-10T20:30:11Z</dcterms:created>
  <dcterms:modified xsi:type="dcterms:W3CDTF">2025-10-16T13:09:59Z</dcterms:modified>
</cp:coreProperties>
</file>