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80" r:id="rId19"/>
    <p:sldId id="273" r:id="rId20"/>
    <p:sldId id="274" r:id="rId21"/>
    <p:sldId id="275" r:id="rId22"/>
    <p:sldId id="276" r:id="rId23"/>
    <p:sldId id="277" r:id="rId24"/>
    <p:sldId id="278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4222800-3AB0-4697-9FDE-E832B520BC1E}" type="doc">
      <dgm:prSet loTypeId="urn:microsoft.com/office/officeart/2005/8/layout/bProcess4" loCatId="process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E7B2E27-5393-4EF9-8ADA-08566A2EA628}">
      <dgm:prSet custT="1"/>
      <dgm:spPr/>
      <dgm:t>
        <a:bodyPr/>
        <a:lstStyle/>
        <a:p>
          <a:pPr rtl="0"/>
          <a:r>
            <a:rPr lang="uk-UA" sz="1400" b="1" i="0" baseline="0" dirty="0" smtClean="0">
              <a:solidFill>
                <a:schemeClr val="tx2">
                  <a:lumMod val="75000"/>
                </a:schemeClr>
              </a:solidFill>
              <a:latin typeface="Georgia" pitchFamily="18" charset="0"/>
            </a:rPr>
            <a:t>Кримінальним процесуальним кодексом України</a:t>
          </a:r>
          <a:endParaRPr lang="ru-RU" sz="1400" b="1" i="0" baseline="0" dirty="0">
            <a:solidFill>
              <a:schemeClr val="tx2">
                <a:lumMod val="75000"/>
              </a:schemeClr>
            </a:solidFill>
            <a:latin typeface="Georgia" pitchFamily="18" charset="0"/>
          </a:endParaRPr>
        </a:p>
      </dgm:t>
    </dgm:pt>
    <dgm:pt modelId="{0871742E-5EC7-40AD-AC5D-832570439215}" type="parTrans" cxnId="{E02B7C07-945C-4429-9E9D-400CA7202F00}">
      <dgm:prSet/>
      <dgm:spPr/>
      <dgm:t>
        <a:bodyPr/>
        <a:lstStyle/>
        <a:p>
          <a:endParaRPr lang="ru-RU"/>
        </a:p>
      </dgm:t>
    </dgm:pt>
    <dgm:pt modelId="{8C443874-5643-4DF0-B52A-9BCC923249FD}" type="sibTrans" cxnId="{E02B7C07-945C-4429-9E9D-400CA7202F00}">
      <dgm:prSet/>
      <dgm:spPr/>
      <dgm:t>
        <a:bodyPr/>
        <a:lstStyle/>
        <a:p>
          <a:endParaRPr lang="ru-RU"/>
        </a:p>
      </dgm:t>
    </dgm:pt>
    <dgm:pt modelId="{62631541-3824-4A04-B92C-243FB257F564}">
      <dgm:prSet custT="1"/>
      <dgm:spPr/>
      <dgm:t>
        <a:bodyPr/>
        <a:lstStyle/>
        <a:p>
          <a:pPr rtl="0"/>
          <a:r>
            <a:rPr lang="uk-UA" sz="1400" b="1" i="0" baseline="0" dirty="0" smtClean="0">
              <a:solidFill>
                <a:schemeClr val="tx2">
                  <a:lumMod val="75000"/>
                </a:schemeClr>
              </a:solidFill>
              <a:latin typeface="Georgia" pitchFamily="18" charset="0"/>
            </a:rPr>
            <a:t>Цивільним процесуальним кодексом України</a:t>
          </a:r>
          <a:endParaRPr lang="ru-RU" sz="1400" b="1" i="0" baseline="0" dirty="0">
            <a:solidFill>
              <a:schemeClr val="tx2">
                <a:lumMod val="75000"/>
              </a:schemeClr>
            </a:solidFill>
            <a:latin typeface="Georgia" pitchFamily="18" charset="0"/>
          </a:endParaRPr>
        </a:p>
      </dgm:t>
    </dgm:pt>
    <dgm:pt modelId="{256F0106-51FB-4803-9AAE-0391CD0327A8}" type="parTrans" cxnId="{1DA87353-851A-42E0-9EE9-64A624BDF777}">
      <dgm:prSet/>
      <dgm:spPr/>
      <dgm:t>
        <a:bodyPr/>
        <a:lstStyle/>
        <a:p>
          <a:endParaRPr lang="ru-RU"/>
        </a:p>
      </dgm:t>
    </dgm:pt>
    <dgm:pt modelId="{D58FC65F-4BF5-4701-B025-003B72562325}" type="sibTrans" cxnId="{1DA87353-851A-42E0-9EE9-64A624BDF777}">
      <dgm:prSet/>
      <dgm:spPr/>
      <dgm:t>
        <a:bodyPr/>
        <a:lstStyle/>
        <a:p>
          <a:endParaRPr lang="ru-RU"/>
        </a:p>
      </dgm:t>
    </dgm:pt>
    <dgm:pt modelId="{72219792-C074-412E-9F19-8D69EBC7124C}">
      <dgm:prSet custT="1"/>
      <dgm:spPr/>
      <dgm:t>
        <a:bodyPr/>
        <a:lstStyle/>
        <a:p>
          <a:pPr rtl="0"/>
          <a:r>
            <a:rPr lang="uk-UA" sz="1400" b="1" i="0" baseline="0" dirty="0" smtClean="0">
              <a:solidFill>
                <a:schemeClr val="tx2">
                  <a:lumMod val="75000"/>
                </a:schemeClr>
              </a:solidFill>
              <a:latin typeface="Georgia" pitchFamily="18" charset="0"/>
            </a:rPr>
            <a:t>Кодексом України про адміністративні правопорушення</a:t>
          </a:r>
          <a:endParaRPr lang="ru-RU" sz="1400" b="1" i="0" baseline="0" dirty="0">
            <a:solidFill>
              <a:schemeClr val="tx2">
                <a:lumMod val="75000"/>
              </a:schemeClr>
            </a:solidFill>
            <a:latin typeface="Georgia" pitchFamily="18" charset="0"/>
          </a:endParaRPr>
        </a:p>
      </dgm:t>
    </dgm:pt>
    <dgm:pt modelId="{E05A683E-9BD2-4B85-96BA-72A77AA4D1FC}" type="parTrans" cxnId="{3D1EA424-E47D-4F1E-8886-8909019C9502}">
      <dgm:prSet/>
      <dgm:spPr/>
      <dgm:t>
        <a:bodyPr/>
        <a:lstStyle/>
        <a:p>
          <a:endParaRPr lang="ru-RU"/>
        </a:p>
      </dgm:t>
    </dgm:pt>
    <dgm:pt modelId="{9C26C549-95E7-4AFB-98CA-54EF9BC85FFA}" type="sibTrans" cxnId="{3D1EA424-E47D-4F1E-8886-8909019C9502}">
      <dgm:prSet/>
      <dgm:spPr/>
      <dgm:t>
        <a:bodyPr/>
        <a:lstStyle/>
        <a:p>
          <a:endParaRPr lang="ru-RU"/>
        </a:p>
      </dgm:t>
    </dgm:pt>
    <dgm:pt modelId="{BB4BCF36-1259-491D-AA0F-18BFD822059C}">
      <dgm:prSet custT="1"/>
      <dgm:spPr/>
      <dgm:t>
        <a:bodyPr/>
        <a:lstStyle/>
        <a:p>
          <a:pPr rtl="0"/>
          <a:r>
            <a:rPr lang="uk-UA" sz="1400" b="1" i="0" baseline="0" dirty="0" smtClean="0">
              <a:solidFill>
                <a:schemeClr val="tx2">
                  <a:lumMod val="75000"/>
                </a:schemeClr>
              </a:solidFill>
              <a:latin typeface="Georgia" pitchFamily="18" charset="0"/>
            </a:rPr>
            <a:t>Кримінальним кодексом України</a:t>
          </a:r>
          <a:endParaRPr lang="ru-RU" sz="1400" b="1" i="0" baseline="0" dirty="0">
            <a:solidFill>
              <a:schemeClr val="tx2">
                <a:lumMod val="75000"/>
              </a:schemeClr>
            </a:solidFill>
            <a:latin typeface="Georgia" pitchFamily="18" charset="0"/>
          </a:endParaRPr>
        </a:p>
      </dgm:t>
    </dgm:pt>
    <dgm:pt modelId="{CDE29422-184C-4B75-A3FC-0E3A2AC2C16F}" type="parTrans" cxnId="{EFFD0643-2663-45D6-86F9-C59252E518CD}">
      <dgm:prSet/>
      <dgm:spPr/>
      <dgm:t>
        <a:bodyPr/>
        <a:lstStyle/>
        <a:p>
          <a:endParaRPr lang="ru-RU"/>
        </a:p>
      </dgm:t>
    </dgm:pt>
    <dgm:pt modelId="{142F8E97-8FEF-4A0A-A95B-C68C897356BE}" type="sibTrans" cxnId="{EFFD0643-2663-45D6-86F9-C59252E518CD}">
      <dgm:prSet/>
      <dgm:spPr/>
      <dgm:t>
        <a:bodyPr/>
        <a:lstStyle/>
        <a:p>
          <a:endParaRPr lang="ru-RU"/>
        </a:p>
      </dgm:t>
    </dgm:pt>
    <dgm:pt modelId="{F9EEA78D-CCCE-4F5F-8972-43971C078967}">
      <dgm:prSet custT="1"/>
      <dgm:spPr/>
      <dgm:t>
        <a:bodyPr/>
        <a:lstStyle/>
        <a:p>
          <a:pPr rtl="0"/>
          <a:r>
            <a:rPr lang="uk-UA" sz="1400" b="1" i="0" baseline="0" dirty="0" smtClean="0">
              <a:solidFill>
                <a:schemeClr val="tx2">
                  <a:lumMod val="75000"/>
                </a:schemeClr>
              </a:solidFill>
              <a:latin typeface="Georgia" pitchFamily="18" charset="0"/>
            </a:rPr>
            <a:t>Законом України «Про судову експертизу» </a:t>
          </a:r>
          <a:endParaRPr lang="ru-RU" sz="1400" b="1" i="0" baseline="0" dirty="0">
            <a:solidFill>
              <a:schemeClr val="tx2">
                <a:lumMod val="75000"/>
              </a:schemeClr>
            </a:solidFill>
            <a:latin typeface="Georgia" pitchFamily="18" charset="0"/>
          </a:endParaRPr>
        </a:p>
      </dgm:t>
    </dgm:pt>
    <dgm:pt modelId="{AAEFC645-9880-41BB-AB77-7975DBBFCA69}" type="parTrans" cxnId="{44F674EE-DDEB-4489-BC97-6450395E8521}">
      <dgm:prSet/>
      <dgm:spPr/>
      <dgm:t>
        <a:bodyPr/>
        <a:lstStyle/>
        <a:p>
          <a:endParaRPr lang="ru-RU"/>
        </a:p>
      </dgm:t>
    </dgm:pt>
    <dgm:pt modelId="{21614E7A-BF8F-4855-B310-E6BBCC37D291}" type="sibTrans" cxnId="{44F674EE-DDEB-4489-BC97-6450395E8521}">
      <dgm:prSet/>
      <dgm:spPr/>
      <dgm:t>
        <a:bodyPr/>
        <a:lstStyle/>
        <a:p>
          <a:endParaRPr lang="ru-RU"/>
        </a:p>
      </dgm:t>
    </dgm:pt>
    <dgm:pt modelId="{482F1F04-090F-48B6-8EF4-70BFE0FA755E}">
      <dgm:prSet custT="1"/>
      <dgm:spPr/>
      <dgm:t>
        <a:bodyPr/>
        <a:lstStyle/>
        <a:p>
          <a:pPr rtl="0"/>
          <a:r>
            <a:rPr lang="uk-UA" sz="1400" b="1" i="0" baseline="0" dirty="0" smtClean="0">
              <a:solidFill>
                <a:schemeClr val="tx2">
                  <a:lumMod val="75000"/>
                </a:schemeClr>
              </a:solidFill>
              <a:latin typeface="Georgia" pitchFamily="18" charset="0"/>
            </a:rPr>
            <a:t>Наказ Міністерства охорони здоров'я України Про порядок проведення судово-психіатричної експертизи</a:t>
          </a:r>
          <a:endParaRPr lang="uk-UA" sz="1400" b="1" i="0" baseline="0" dirty="0">
            <a:solidFill>
              <a:schemeClr val="tx2">
                <a:lumMod val="75000"/>
              </a:schemeClr>
            </a:solidFill>
            <a:latin typeface="Georgia" pitchFamily="18" charset="0"/>
          </a:endParaRPr>
        </a:p>
      </dgm:t>
    </dgm:pt>
    <dgm:pt modelId="{41B06117-C2C0-4175-9C83-5043B9347AC6}" type="parTrans" cxnId="{F1BD3280-9072-4E7C-B7E7-2B326198A406}">
      <dgm:prSet/>
      <dgm:spPr/>
      <dgm:t>
        <a:bodyPr/>
        <a:lstStyle/>
        <a:p>
          <a:endParaRPr lang="ru-RU"/>
        </a:p>
      </dgm:t>
    </dgm:pt>
    <dgm:pt modelId="{71314491-7DA6-4405-BD84-2F9BAF9A3D24}" type="sibTrans" cxnId="{F1BD3280-9072-4E7C-B7E7-2B326198A406}">
      <dgm:prSet/>
      <dgm:spPr/>
      <dgm:t>
        <a:bodyPr/>
        <a:lstStyle/>
        <a:p>
          <a:endParaRPr lang="ru-RU"/>
        </a:p>
      </dgm:t>
    </dgm:pt>
    <dgm:pt modelId="{5BF722B5-1EF6-4A16-BC4A-28D6891CBF92}" type="pres">
      <dgm:prSet presAssocID="{24222800-3AB0-4697-9FDE-E832B520BC1E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92DE9E6F-54FC-4C57-BDE6-C7D8CC434C7B}" type="pres">
      <dgm:prSet presAssocID="{BE7B2E27-5393-4EF9-8ADA-08566A2EA628}" presName="compNode" presStyleCnt="0"/>
      <dgm:spPr/>
    </dgm:pt>
    <dgm:pt modelId="{4A6D6F7C-E582-4580-8A9D-A27BC9E7572B}" type="pres">
      <dgm:prSet presAssocID="{BE7B2E27-5393-4EF9-8ADA-08566A2EA628}" presName="dummyConnPt" presStyleCnt="0"/>
      <dgm:spPr/>
    </dgm:pt>
    <dgm:pt modelId="{9309F769-5112-4D72-B9D8-9FA23AB7D1DE}" type="pres">
      <dgm:prSet presAssocID="{BE7B2E27-5393-4EF9-8ADA-08566A2EA628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5A8931-0149-43D1-B3D8-14A25D634DD0}" type="pres">
      <dgm:prSet presAssocID="{8C443874-5643-4DF0-B52A-9BCC923249FD}" presName="sibTrans" presStyleLbl="bgSibTrans2D1" presStyleIdx="0" presStyleCnt="5"/>
      <dgm:spPr/>
      <dgm:t>
        <a:bodyPr/>
        <a:lstStyle/>
        <a:p>
          <a:endParaRPr lang="ru-RU"/>
        </a:p>
      </dgm:t>
    </dgm:pt>
    <dgm:pt modelId="{2446AB7E-85D0-49E1-B226-2510DD95CBDB}" type="pres">
      <dgm:prSet presAssocID="{62631541-3824-4A04-B92C-243FB257F564}" presName="compNode" presStyleCnt="0"/>
      <dgm:spPr/>
    </dgm:pt>
    <dgm:pt modelId="{F91D744A-B6A2-4425-96E2-01D2F5370634}" type="pres">
      <dgm:prSet presAssocID="{62631541-3824-4A04-B92C-243FB257F564}" presName="dummyConnPt" presStyleCnt="0"/>
      <dgm:spPr/>
    </dgm:pt>
    <dgm:pt modelId="{9199234B-9079-4844-883D-F39F91D4AA54}" type="pres">
      <dgm:prSet presAssocID="{62631541-3824-4A04-B92C-243FB257F564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F43A04-E151-423F-9D79-24EEF2BC3E3E}" type="pres">
      <dgm:prSet presAssocID="{D58FC65F-4BF5-4701-B025-003B72562325}" presName="sibTrans" presStyleLbl="bgSibTrans2D1" presStyleIdx="1" presStyleCnt="5"/>
      <dgm:spPr/>
      <dgm:t>
        <a:bodyPr/>
        <a:lstStyle/>
        <a:p>
          <a:endParaRPr lang="ru-RU"/>
        </a:p>
      </dgm:t>
    </dgm:pt>
    <dgm:pt modelId="{033EBC80-E0EA-4F3A-A0F9-BC77A7B10B8E}" type="pres">
      <dgm:prSet presAssocID="{72219792-C074-412E-9F19-8D69EBC7124C}" presName="compNode" presStyleCnt="0"/>
      <dgm:spPr/>
    </dgm:pt>
    <dgm:pt modelId="{4F12CAAA-0FC0-4E15-AA16-329AAB7D334F}" type="pres">
      <dgm:prSet presAssocID="{72219792-C074-412E-9F19-8D69EBC7124C}" presName="dummyConnPt" presStyleCnt="0"/>
      <dgm:spPr/>
    </dgm:pt>
    <dgm:pt modelId="{0795CAE3-3268-46BD-96D1-1D82B2298716}" type="pres">
      <dgm:prSet presAssocID="{72219792-C074-412E-9F19-8D69EBC7124C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727C5A-DF55-4D21-B6FC-79D4D9977219}" type="pres">
      <dgm:prSet presAssocID="{9C26C549-95E7-4AFB-98CA-54EF9BC85FFA}" presName="sibTrans" presStyleLbl="bgSibTrans2D1" presStyleIdx="2" presStyleCnt="5"/>
      <dgm:spPr/>
      <dgm:t>
        <a:bodyPr/>
        <a:lstStyle/>
        <a:p>
          <a:endParaRPr lang="ru-RU"/>
        </a:p>
      </dgm:t>
    </dgm:pt>
    <dgm:pt modelId="{227725BD-5AAF-452E-9E8E-23BD2C2DEC09}" type="pres">
      <dgm:prSet presAssocID="{BB4BCF36-1259-491D-AA0F-18BFD822059C}" presName="compNode" presStyleCnt="0"/>
      <dgm:spPr/>
    </dgm:pt>
    <dgm:pt modelId="{6E0185EA-B6AE-4CE8-8791-2B009491EDA7}" type="pres">
      <dgm:prSet presAssocID="{BB4BCF36-1259-491D-AA0F-18BFD822059C}" presName="dummyConnPt" presStyleCnt="0"/>
      <dgm:spPr/>
    </dgm:pt>
    <dgm:pt modelId="{4661D246-D03D-4F28-B3AB-852E9B20C68E}" type="pres">
      <dgm:prSet presAssocID="{BB4BCF36-1259-491D-AA0F-18BFD822059C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A6CB94-8019-4BC6-9974-BA95EA1CFBE8}" type="pres">
      <dgm:prSet presAssocID="{142F8E97-8FEF-4A0A-A95B-C68C897356BE}" presName="sibTrans" presStyleLbl="bgSibTrans2D1" presStyleIdx="3" presStyleCnt="5"/>
      <dgm:spPr/>
      <dgm:t>
        <a:bodyPr/>
        <a:lstStyle/>
        <a:p>
          <a:endParaRPr lang="ru-RU"/>
        </a:p>
      </dgm:t>
    </dgm:pt>
    <dgm:pt modelId="{FB615ED3-5944-4309-B24E-269590DD1E80}" type="pres">
      <dgm:prSet presAssocID="{F9EEA78D-CCCE-4F5F-8972-43971C078967}" presName="compNode" presStyleCnt="0"/>
      <dgm:spPr/>
    </dgm:pt>
    <dgm:pt modelId="{395151DF-9928-469D-9D4E-876882AA3E93}" type="pres">
      <dgm:prSet presAssocID="{F9EEA78D-CCCE-4F5F-8972-43971C078967}" presName="dummyConnPt" presStyleCnt="0"/>
      <dgm:spPr/>
    </dgm:pt>
    <dgm:pt modelId="{CF3A7D64-8EF5-4634-AA49-DAA1535E10F0}" type="pres">
      <dgm:prSet presAssocID="{F9EEA78D-CCCE-4F5F-8972-43971C078967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87A771-7CF5-46B4-8966-916114120994}" type="pres">
      <dgm:prSet presAssocID="{21614E7A-BF8F-4855-B310-E6BBCC37D291}" presName="sibTrans" presStyleLbl="bgSibTrans2D1" presStyleIdx="4" presStyleCnt="5"/>
      <dgm:spPr/>
      <dgm:t>
        <a:bodyPr/>
        <a:lstStyle/>
        <a:p>
          <a:endParaRPr lang="ru-RU"/>
        </a:p>
      </dgm:t>
    </dgm:pt>
    <dgm:pt modelId="{AB509913-900B-470E-A955-D5C4A414CF2B}" type="pres">
      <dgm:prSet presAssocID="{482F1F04-090F-48B6-8EF4-70BFE0FA755E}" presName="compNode" presStyleCnt="0"/>
      <dgm:spPr/>
    </dgm:pt>
    <dgm:pt modelId="{7EE04249-C500-4647-AAF5-894A421CB2D0}" type="pres">
      <dgm:prSet presAssocID="{482F1F04-090F-48B6-8EF4-70BFE0FA755E}" presName="dummyConnPt" presStyleCnt="0"/>
      <dgm:spPr/>
    </dgm:pt>
    <dgm:pt modelId="{8C9ED853-8E93-42DA-BAFD-281DF7E59864}" type="pres">
      <dgm:prSet presAssocID="{482F1F04-090F-48B6-8EF4-70BFE0FA755E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C15763A-ECED-4601-B8B4-E660E98B4C77}" type="presOf" srcId="{BE7B2E27-5393-4EF9-8ADA-08566A2EA628}" destId="{9309F769-5112-4D72-B9D8-9FA23AB7D1DE}" srcOrd="0" destOrd="0" presId="urn:microsoft.com/office/officeart/2005/8/layout/bProcess4"/>
    <dgm:cxn modelId="{1DA87353-851A-42E0-9EE9-64A624BDF777}" srcId="{24222800-3AB0-4697-9FDE-E832B520BC1E}" destId="{62631541-3824-4A04-B92C-243FB257F564}" srcOrd="1" destOrd="0" parTransId="{256F0106-51FB-4803-9AAE-0391CD0327A8}" sibTransId="{D58FC65F-4BF5-4701-B025-003B72562325}"/>
    <dgm:cxn modelId="{F6530165-B2F3-4B70-B5E7-BD6031B29B05}" type="presOf" srcId="{8C443874-5643-4DF0-B52A-9BCC923249FD}" destId="{A15A8931-0149-43D1-B3D8-14A25D634DD0}" srcOrd="0" destOrd="0" presId="urn:microsoft.com/office/officeart/2005/8/layout/bProcess4"/>
    <dgm:cxn modelId="{C65C61C6-9621-4662-9D48-9863561CD0B8}" type="presOf" srcId="{D58FC65F-4BF5-4701-B025-003B72562325}" destId="{8DF43A04-E151-423F-9D79-24EEF2BC3E3E}" srcOrd="0" destOrd="0" presId="urn:microsoft.com/office/officeart/2005/8/layout/bProcess4"/>
    <dgm:cxn modelId="{F213E3A5-EAAE-41A6-9FB0-777FFBBF3183}" type="presOf" srcId="{482F1F04-090F-48B6-8EF4-70BFE0FA755E}" destId="{8C9ED853-8E93-42DA-BAFD-281DF7E59864}" srcOrd="0" destOrd="0" presId="urn:microsoft.com/office/officeart/2005/8/layout/bProcess4"/>
    <dgm:cxn modelId="{66A0FF52-5F88-4992-BD64-E78D2EF8C390}" type="presOf" srcId="{62631541-3824-4A04-B92C-243FB257F564}" destId="{9199234B-9079-4844-883D-F39F91D4AA54}" srcOrd="0" destOrd="0" presId="urn:microsoft.com/office/officeart/2005/8/layout/bProcess4"/>
    <dgm:cxn modelId="{F1BD3280-9072-4E7C-B7E7-2B326198A406}" srcId="{24222800-3AB0-4697-9FDE-E832B520BC1E}" destId="{482F1F04-090F-48B6-8EF4-70BFE0FA755E}" srcOrd="5" destOrd="0" parTransId="{41B06117-C2C0-4175-9C83-5043B9347AC6}" sibTransId="{71314491-7DA6-4405-BD84-2F9BAF9A3D24}"/>
    <dgm:cxn modelId="{FE26A960-A4DD-49D1-9223-3A5D4D237B02}" type="presOf" srcId="{24222800-3AB0-4697-9FDE-E832B520BC1E}" destId="{5BF722B5-1EF6-4A16-BC4A-28D6891CBF92}" srcOrd="0" destOrd="0" presId="urn:microsoft.com/office/officeart/2005/8/layout/bProcess4"/>
    <dgm:cxn modelId="{EFFD0643-2663-45D6-86F9-C59252E518CD}" srcId="{24222800-3AB0-4697-9FDE-E832B520BC1E}" destId="{BB4BCF36-1259-491D-AA0F-18BFD822059C}" srcOrd="3" destOrd="0" parTransId="{CDE29422-184C-4B75-A3FC-0E3A2AC2C16F}" sibTransId="{142F8E97-8FEF-4A0A-A95B-C68C897356BE}"/>
    <dgm:cxn modelId="{C79EC20C-8936-4F00-B617-EACF52D6E292}" type="presOf" srcId="{21614E7A-BF8F-4855-B310-E6BBCC37D291}" destId="{8D87A771-7CF5-46B4-8966-916114120994}" srcOrd="0" destOrd="0" presId="urn:microsoft.com/office/officeart/2005/8/layout/bProcess4"/>
    <dgm:cxn modelId="{44F674EE-DDEB-4489-BC97-6450395E8521}" srcId="{24222800-3AB0-4697-9FDE-E832B520BC1E}" destId="{F9EEA78D-CCCE-4F5F-8972-43971C078967}" srcOrd="4" destOrd="0" parTransId="{AAEFC645-9880-41BB-AB77-7975DBBFCA69}" sibTransId="{21614E7A-BF8F-4855-B310-E6BBCC37D291}"/>
    <dgm:cxn modelId="{E02B7C07-945C-4429-9E9D-400CA7202F00}" srcId="{24222800-3AB0-4697-9FDE-E832B520BC1E}" destId="{BE7B2E27-5393-4EF9-8ADA-08566A2EA628}" srcOrd="0" destOrd="0" parTransId="{0871742E-5EC7-40AD-AC5D-832570439215}" sibTransId="{8C443874-5643-4DF0-B52A-9BCC923249FD}"/>
    <dgm:cxn modelId="{BCDE4153-AF3D-4BC0-8E8E-C07D89946563}" type="presOf" srcId="{142F8E97-8FEF-4A0A-A95B-C68C897356BE}" destId="{8AA6CB94-8019-4BC6-9974-BA95EA1CFBE8}" srcOrd="0" destOrd="0" presId="urn:microsoft.com/office/officeart/2005/8/layout/bProcess4"/>
    <dgm:cxn modelId="{2007D55B-D091-4107-A69B-4DDB46EE3A12}" type="presOf" srcId="{F9EEA78D-CCCE-4F5F-8972-43971C078967}" destId="{CF3A7D64-8EF5-4634-AA49-DAA1535E10F0}" srcOrd="0" destOrd="0" presId="urn:microsoft.com/office/officeart/2005/8/layout/bProcess4"/>
    <dgm:cxn modelId="{3D1EA424-E47D-4F1E-8886-8909019C9502}" srcId="{24222800-3AB0-4697-9FDE-E832B520BC1E}" destId="{72219792-C074-412E-9F19-8D69EBC7124C}" srcOrd="2" destOrd="0" parTransId="{E05A683E-9BD2-4B85-96BA-72A77AA4D1FC}" sibTransId="{9C26C549-95E7-4AFB-98CA-54EF9BC85FFA}"/>
    <dgm:cxn modelId="{4F62CA9A-10D2-4945-B6F5-177D7121B386}" type="presOf" srcId="{72219792-C074-412E-9F19-8D69EBC7124C}" destId="{0795CAE3-3268-46BD-96D1-1D82B2298716}" srcOrd="0" destOrd="0" presId="urn:microsoft.com/office/officeart/2005/8/layout/bProcess4"/>
    <dgm:cxn modelId="{011FDAEA-E3B3-47F1-A31E-DA4BC6382085}" type="presOf" srcId="{9C26C549-95E7-4AFB-98CA-54EF9BC85FFA}" destId="{9C727C5A-DF55-4D21-B6FC-79D4D9977219}" srcOrd="0" destOrd="0" presId="urn:microsoft.com/office/officeart/2005/8/layout/bProcess4"/>
    <dgm:cxn modelId="{42DC65CC-E4F6-4CF3-ADAF-C7089A317117}" type="presOf" srcId="{BB4BCF36-1259-491D-AA0F-18BFD822059C}" destId="{4661D246-D03D-4F28-B3AB-852E9B20C68E}" srcOrd="0" destOrd="0" presId="urn:microsoft.com/office/officeart/2005/8/layout/bProcess4"/>
    <dgm:cxn modelId="{20FDEA22-7143-4ACC-9B96-C42E6629C515}" type="presParOf" srcId="{5BF722B5-1EF6-4A16-BC4A-28D6891CBF92}" destId="{92DE9E6F-54FC-4C57-BDE6-C7D8CC434C7B}" srcOrd="0" destOrd="0" presId="urn:microsoft.com/office/officeart/2005/8/layout/bProcess4"/>
    <dgm:cxn modelId="{B33EF50D-86CA-44D1-9F1A-3F58C606378F}" type="presParOf" srcId="{92DE9E6F-54FC-4C57-BDE6-C7D8CC434C7B}" destId="{4A6D6F7C-E582-4580-8A9D-A27BC9E7572B}" srcOrd="0" destOrd="0" presId="urn:microsoft.com/office/officeart/2005/8/layout/bProcess4"/>
    <dgm:cxn modelId="{5C4BBCF9-A10E-4F90-ABE7-D470CA9DBA86}" type="presParOf" srcId="{92DE9E6F-54FC-4C57-BDE6-C7D8CC434C7B}" destId="{9309F769-5112-4D72-B9D8-9FA23AB7D1DE}" srcOrd="1" destOrd="0" presId="urn:microsoft.com/office/officeart/2005/8/layout/bProcess4"/>
    <dgm:cxn modelId="{9C446C04-7B95-4906-A68A-C938E17F0823}" type="presParOf" srcId="{5BF722B5-1EF6-4A16-BC4A-28D6891CBF92}" destId="{A15A8931-0149-43D1-B3D8-14A25D634DD0}" srcOrd="1" destOrd="0" presId="urn:microsoft.com/office/officeart/2005/8/layout/bProcess4"/>
    <dgm:cxn modelId="{0188B3E3-FA5F-436F-9F69-D14CD1E809F6}" type="presParOf" srcId="{5BF722B5-1EF6-4A16-BC4A-28D6891CBF92}" destId="{2446AB7E-85D0-49E1-B226-2510DD95CBDB}" srcOrd="2" destOrd="0" presId="urn:microsoft.com/office/officeart/2005/8/layout/bProcess4"/>
    <dgm:cxn modelId="{3C0EFBC4-BB16-43C1-9ED8-EEC7F3421F90}" type="presParOf" srcId="{2446AB7E-85D0-49E1-B226-2510DD95CBDB}" destId="{F91D744A-B6A2-4425-96E2-01D2F5370634}" srcOrd="0" destOrd="0" presId="urn:microsoft.com/office/officeart/2005/8/layout/bProcess4"/>
    <dgm:cxn modelId="{CD2839EA-25CC-4ADC-80C8-B5BEEFF63A67}" type="presParOf" srcId="{2446AB7E-85D0-49E1-B226-2510DD95CBDB}" destId="{9199234B-9079-4844-883D-F39F91D4AA54}" srcOrd="1" destOrd="0" presId="urn:microsoft.com/office/officeart/2005/8/layout/bProcess4"/>
    <dgm:cxn modelId="{73FFF9A2-A6EB-42C4-B3D6-12E5F641C597}" type="presParOf" srcId="{5BF722B5-1EF6-4A16-BC4A-28D6891CBF92}" destId="{8DF43A04-E151-423F-9D79-24EEF2BC3E3E}" srcOrd="3" destOrd="0" presId="urn:microsoft.com/office/officeart/2005/8/layout/bProcess4"/>
    <dgm:cxn modelId="{01ACE47E-9204-4B1A-A141-0813AA5E64F5}" type="presParOf" srcId="{5BF722B5-1EF6-4A16-BC4A-28D6891CBF92}" destId="{033EBC80-E0EA-4F3A-A0F9-BC77A7B10B8E}" srcOrd="4" destOrd="0" presId="urn:microsoft.com/office/officeart/2005/8/layout/bProcess4"/>
    <dgm:cxn modelId="{1ECF6755-432F-4379-836C-318C2EFA29C4}" type="presParOf" srcId="{033EBC80-E0EA-4F3A-A0F9-BC77A7B10B8E}" destId="{4F12CAAA-0FC0-4E15-AA16-329AAB7D334F}" srcOrd="0" destOrd="0" presId="urn:microsoft.com/office/officeart/2005/8/layout/bProcess4"/>
    <dgm:cxn modelId="{39A226D4-A4EB-43F4-8F2A-106D150C2A10}" type="presParOf" srcId="{033EBC80-E0EA-4F3A-A0F9-BC77A7B10B8E}" destId="{0795CAE3-3268-46BD-96D1-1D82B2298716}" srcOrd="1" destOrd="0" presId="urn:microsoft.com/office/officeart/2005/8/layout/bProcess4"/>
    <dgm:cxn modelId="{5383E0A1-FF62-4B36-93A9-AD3861660BB0}" type="presParOf" srcId="{5BF722B5-1EF6-4A16-BC4A-28D6891CBF92}" destId="{9C727C5A-DF55-4D21-B6FC-79D4D9977219}" srcOrd="5" destOrd="0" presId="urn:microsoft.com/office/officeart/2005/8/layout/bProcess4"/>
    <dgm:cxn modelId="{F783EA4C-66F6-48C4-B8F2-71E7ECB1E382}" type="presParOf" srcId="{5BF722B5-1EF6-4A16-BC4A-28D6891CBF92}" destId="{227725BD-5AAF-452E-9E8E-23BD2C2DEC09}" srcOrd="6" destOrd="0" presId="urn:microsoft.com/office/officeart/2005/8/layout/bProcess4"/>
    <dgm:cxn modelId="{95C21FB9-A061-430A-AC95-F27AE12C114C}" type="presParOf" srcId="{227725BD-5AAF-452E-9E8E-23BD2C2DEC09}" destId="{6E0185EA-B6AE-4CE8-8791-2B009491EDA7}" srcOrd="0" destOrd="0" presId="urn:microsoft.com/office/officeart/2005/8/layout/bProcess4"/>
    <dgm:cxn modelId="{F04EB830-9E0A-4680-8CCF-DE3D8F5AF5C4}" type="presParOf" srcId="{227725BD-5AAF-452E-9E8E-23BD2C2DEC09}" destId="{4661D246-D03D-4F28-B3AB-852E9B20C68E}" srcOrd="1" destOrd="0" presId="urn:microsoft.com/office/officeart/2005/8/layout/bProcess4"/>
    <dgm:cxn modelId="{62E9BF89-161E-430B-9521-CE1F678B9CB0}" type="presParOf" srcId="{5BF722B5-1EF6-4A16-BC4A-28D6891CBF92}" destId="{8AA6CB94-8019-4BC6-9974-BA95EA1CFBE8}" srcOrd="7" destOrd="0" presId="urn:microsoft.com/office/officeart/2005/8/layout/bProcess4"/>
    <dgm:cxn modelId="{25CC7CEF-1A23-4945-9B0A-659207BE3B5F}" type="presParOf" srcId="{5BF722B5-1EF6-4A16-BC4A-28D6891CBF92}" destId="{FB615ED3-5944-4309-B24E-269590DD1E80}" srcOrd="8" destOrd="0" presId="urn:microsoft.com/office/officeart/2005/8/layout/bProcess4"/>
    <dgm:cxn modelId="{1E311338-07FB-4E58-AADD-F99A32B46F44}" type="presParOf" srcId="{FB615ED3-5944-4309-B24E-269590DD1E80}" destId="{395151DF-9928-469D-9D4E-876882AA3E93}" srcOrd="0" destOrd="0" presId="urn:microsoft.com/office/officeart/2005/8/layout/bProcess4"/>
    <dgm:cxn modelId="{9EC976ED-3C7E-439E-BB25-DDF8C31CD89C}" type="presParOf" srcId="{FB615ED3-5944-4309-B24E-269590DD1E80}" destId="{CF3A7D64-8EF5-4634-AA49-DAA1535E10F0}" srcOrd="1" destOrd="0" presId="urn:microsoft.com/office/officeart/2005/8/layout/bProcess4"/>
    <dgm:cxn modelId="{E880065C-6C1D-4392-AC42-BFF70D95F095}" type="presParOf" srcId="{5BF722B5-1EF6-4A16-BC4A-28D6891CBF92}" destId="{8D87A771-7CF5-46B4-8966-916114120994}" srcOrd="9" destOrd="0" presId="urn:microsoft.com/office/officeart/2005/8/layout/bProcess4"/>
    <dgm:cxn modelId="{B5146FBB-FD8E-4E09-B9BB-C6DAC068862E}" type="presParOf" srcId="{5BF722B5-1EF6-4A16-BC4A-28D6891CBF92}" destId="{AB509913-900B-470E-A955-D5C4A414CF2B}" srcOrd="10" destOrd="0" presId="urn:microsoft.com/office/officeart/2005/8/layout/bProcess4"/>
    <dgm:cxn modelId="{28B700EC-8C9F-478E-83F5-1E5D518C2586}" type="presParOf" srcId="{AB509913-900B-470E-A955-D5C4A414CF2B}" destId="{7EE04249-C500-4647-AAF5-894A421CB2D0}" srcOrd="0" destOrd="0" presId="urn:microsoft.com/office/officeart/2005/8/layout/bProcess4"/>
    <dgm:cxn modelId="{FF11F978-DF82-4AAB-BD63-C3BAD97115C3}" type="presParOf" srcId="{AB509913-900B-470E-A955-D5C4A414CF2B}" destId="{8C9ED853-8E93-42DA-BAFD-281DF7E59864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7843F15-1266-4780-891C-EEB054B639E2}" type="doc">
      <dgm:prSet loTypeId="urn:microsoft.com/office/officeart/2005/8/layout/process1" loCatId="process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CB5DAF8-7778-4FCB-B23D-7B8B32C81BC5}">
      <dgm:prSet phldrT="[Текст]" custT="1"/>
      <dgm:spPr/>
      <dgm:t>
        <a:bodyPr/>
        <a:lstStyle/>
        <a:p>
          <a:r>
            <a:rPr lang="uk-UA" sz="2400" dirty="0" smtClean="0">
              <a:solidFill>
                <a:schemeClr val="tx2">
                  <a:lumMod val="75000"/>
                </a:schemeClr>
              </a:solidFill>
              <a:latin typeface="Georgia" pitchFamily="18" charset="0"/>
            </a:rPr>
            <a:t>амбулаторною</a:t>
          </a:r>
          <a:endParaRPr lang="ru-RU" sz="2400" dirty="0">
            <a:solidFill>
              <a:schemeClr val="tx2">
                <a:lumMod val="75000"/>
              </a:schemeClr>
            </a:solidFill>
            <a:latin typeface="Georgia" pitchFamily="18" charset="0"/>
          </a:endParaRPr>
        </a:p>
      </dgm:t>
    </dgm:pt>
    <dgm:pt modelId="{D37F7CDF-858F-4A56-81DD-C0177B94A5F1}" type="parTrans" cxnId="{BD60DA73-373A-46A8-81C2-64A12A2C2724}">
      <dgm:prSet/>
      <dgm:spPr/>
      <dgm:t>
        <a:bodyPr/>
        <a:lstStyle/>
        <a:p>
          <a:endParaRPr lang="ru-RU"/>
        </a:p>
      </dgm:t>
    </dgm:pt>
    <dgm:pt modelId="{EB5FA538-7B60-4D03-992E-AF1B3AC88C72}" type="sibTrans" cxnId="{BD60DA73-373A-46A8-81C2-64A12A2C2724}">
      <dgm:prSet/>
      <dgm:spPr/>
      <dgm:t>
        <a:bodyPr/>
        <a:lstStyle/>
        <a:p>
          <a:endParaRPr lang="ru-RU"/>
        </a:p>
      </dgm:t>
    </dgm:pt>
    <dgm:pt modelId="{34271025-E492-47EB-8A70-60453637143F}">
      <dgm:prSet phldrT="[Текст]" custT="1"/>
      <dgm:spPr/>
      <dgm:t>
        <a:bodyPr/>
        <a:lstStyle/>
        <a:p>
          <a:r>
            <a:rPr lang="uk-UA" sz="2400" dirty="0" smtClean="0">
              <a:solidFill>
                <a:schemeClr val="tx2">
                  <a:lumMod val="75000"/>
                </a:schemeClr>
              </a:solidFill>
              <a:latin typeface="Georgia" pitchFamily="18" charset="0"/>
            </a:rPr>
            <a:t>стаціонарною</a:t>
          </a:r>
          <a:endParaRPr lang="ru-RU" sz="2400" dirty="0">
            <a:solidFill>
              <a:schemeClr val="tx2">
                <a:lumMod val="75000"/>
              </a:schemeClr>
            </a:solidFill>
            <a:latin typeface="Georgia" pitchFamily="18" charset="0"/>
          </a:endParaRPr>
        </a:p>
      </dgm:t>
    </dgm:pt>
    <dgm:pt modelId="{44106561-A5A4-4808-96F4-D2911F913472}" type="parTrans" cxnId="{17BACC68-4F9E-43D8-BEA3-8E8DC3826E55}">
      <dgm:prSet/>
      <dgm:spPr/>
      <dgm:t>
        <a:bodyPr/>
        <a:lstStyle/>
        <a:p>
          <a:endParaRPr lang="ru-RU"/>
        </a:p>
      </dgm:t>
    </dgm:pt>
    <dgm:pt modelId="{C030B590-5A9F-4367-898B-E9AB2143651A}" type="sibTrans" cxnId="{17BACC68-4F9E-43D8-BEA3-8E8DC3826E55}">
      <dgm:prSet/>
      <dgm:spPr/>
      <dgm:t>
        <a:bodyPr/>
        <a:lstStyle/>
        <a:p>
          <a:endParaRPr lang="ru-RU"/>
        </a:p>
      </dgm:t>
    </dgm:pt>
    <dgm:pt modelId="{425C2F69-81B7-4B69-BECD-678E1D0EBAF8}">
      <dgm:prSet phldrT="[Текст]" custT="1"/>
      <dgm:spPr/>
      <dgm:t>
        <a:bodyPr/>
        <a:lstStyle/>
        <a:p>
          <a:r>
            <a:rPr lang="uk-UA" sz="2400" dirty="0" smtClean="0">
              <a:solidFill>
                <a:schemeClr val="tx2">
                  <a:lumMod val="75000"/>
                </a:schemeClr>
              </a:solidFill>
              <a:latin typeface="Georgia" pitchFamily="18" charset="0"/>
            </a:rPr>
            <a:t>посмертною</a:t>
          </a:r>
          <a:endParaRPr lang="ru-RU" sz="2400" dirty="0">
            <a:solidFill>
              <a:schemeClr val="tx2">
                <a:lumMod val="75000"/>
              </a:schemeClr>
            </a:solidFill>
            <a:latin typeface="Georgia" pitchFamily="18" charset="0"/>
          </a:endParaRPr>
        </a:p>
      </dgm:t>
    </dgm:pt>
    <dgm:pt modelId="{4E9FBDDA-B350-4AC2-A927-5AF4E6B45074}" type="parTrans" cxnId="{F18E8EAB-E702-4FEE-8213-5F4998FFB6E7}">
      <dgm:prSet/>
      <dgm:spPr/>
      <dgm:t>
        <a:bodyPr/>
        <a:lstStyle/>
        <a:p>
          <a:endParaRPr lang="ru-RU"/>
        </a:p>
      </dgm:t>
    </dgm:pt>
    <dgm:pt modelId="{E6ACF163-2402-4AE2-BB43-6108A43CD7CE}" type="sibTrans" cxnId="{F18E8EAB-E702-4FEE-8213-5F4998FFB6E7}">
      <dgm:prSet/>
      <dgm:spPr/>
      <dgm:t>
        <a:bodyPr/>
        <a:lstStyle/>
        <a:p>
          <a:endParaRPr lang="ru-RU"/>
        </a:p>
      </dgm:t>
    </dgm:pt>
    <dgm:pt modelId="{213B1FEE-03FA-4CBD-A2CE-4AD116B9C173}" type="pres">
      <dgm:prSet presAssocID="{57843F15-1266-4780-891C-EEB054B639E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A40CBC7-578F-421E-84E8-22452547B8EE}" type="pres">
      <dgm:prSet presAssocID="{8CB5DAF8-7778-4FCB-B23D-7B8B32C81BC5}" presName="node" presStyleLbl="node1" presStyleIdx="0" presStyleCnt="3" custScaleX="1143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EB932C-4232-4484-B1CB-A54E52577D39}" type="pres">
      <dgm:prSet presAssocID="{EB5FA538-7B60-4D03-992E-AF1B3AC88C72}" presName="sibTrans" presStyleLbl="sibTrans2D1" presStyleIdx="0" presStyleCnt="2"/>
      <dgm:spPr/>
      <dgm:t>
        <a:bodyPr/>
        <a:lstStyle/>
        <a:p>
          <a:endParaRPr lang="ru-RU"/>
        </a:p>
      </dgm:t>
    </dgm:pt>
    <dgm:pt modelId="{A2F5D69B-CFDD-48AF-8204-96BB42E4E894}" type="pres">
      <dgm:prSet presAssocID="{EB5FA538-7B60-4D03-992E-AF1B3AC88C72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C5BA190A-015A-47A9-ABDE-5D52215205D1}" type="pres">
      <dgm:prSet presAssocID="{34271025-E492-47EB-8A70-60453637143F}" presName="node" presStyleLbl="node1" presStyleIdx="1" presStyleCnt="3" custScaleX="1116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A4EBB6-318E-4123-A88D-A31D7EDA220A}" type="pres">
      <dgm:prSet presAssocID="{C030B590-5A9F-4367-898B-E9AB2143651A}" presName="sibTrans" presStyleLbl="sibTrans2D1" presStyleIdx="1" presStyleCnt="2"/>
      <dgm:spPr/>
      <dgm:t>
        <a:bodyPr/>
        <a:lstStyle/>
        <a:p>
          <a:endParaRPr lang="ru-RU"/>
        </a:p>
      </dgm:t>
    </dgm:pt>
    <dgm:pt modelId="{57C1161A-5341-4DB7-84E2-8AE52E6A0985}" type="pres">
      <dgm:prSet presAssocID="{C030B590-5A9F-4367-898B-E9AB2143651A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8ABEC312-6671-44BC-A14D-2814223B2337}" type="pres">
      <dgm:prSet presAssocID="{425C2F69-81B7-4B69-BECD-678E1D0EBAF8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36718A4-39C5-4A1C-A329-489D2BEFC19D}" type="presOf" srcId="{57843F15-1266-4780-891C-EEB054B639E2}" destId="{213B1FEE-03FA-4CBD-A2CE-4AD116B9C173}" srcOrd="0" destOrd="0" presId="urn:microsoft.com/office/officeart/2005/8/layout/process1"/>
    <dgm:cxn modelId="{8B231103-8230-438F-9C1F-CA9242B9C656}" type="presOf" srcId="{C030B590-5A9F-4367-898B-E9AB2143651A}" destId="{32A4EBB6-318E-4123-A88D-A31D7EDA220A}" srcOrd="0" destOrd="0" presId="urn:microsoft.com/office/officeart/2005/8/layout/process1"/>
    <dgm:cxn modelId="{76B83261-E6D3-4963-A2A9-C07B13B3C199}" type="presOf" srcId="{34271025-E492-47EB-8A70-60453637143F}" destId="{C5BA190A-015A-47A9-ABDE-5D52215205D1}" srcOrd="0" destOrd="0" presId="urn:microsoft.com/office/officeart/2005/8/layout/process1"/>
    <dgm:cxn modelId="{F18E8EAB-E702-4FEE-8213-5F4998FFB6E7}" srcId="{57843F15-1266-4780-891C-EEB054B639E2}" destId="{425C2F69-81B7-4B69-BECD-678E1D0EBAF8}" srcOrd="2" destOrd="0" parTransId="{4E9FBDDA-B350-4AC2-A927-5AF4E6B45074}" sibTransId="{E6ACF163-2402-4AE2-BB43-6108A43CD7CE}"/>
    <dgm:cxn modelId="{DF94C548-E1FB-4E5B-83E5-77EA4ADF20F3}" type="presOf" srcId="{C030B590-5A9F-4367-898B-E9AB2143651A}" destId="{57C1161A-5341-4DB7-84E2-8AE52E6A0985}" srcOrd="1" destOrd="0" presId="urn:microsoft.com/office/officeart/2005/8/layout/process1"/>
    <dgm:cxn modelId="{89940A22-35E8-43EF-89EC-03C96315CD38}" type="presOf" srcId="{EB5FA538-7B60-4D03-992E-AF1B3AC88C72}" destId="{A2F5D69B-CFDD-48AF-8204-96BB42E4E894}" srcOrd="1" destOrd="0" presId="urn:microsoft.com/office/officeart/2005/8/layout/process1"/>
    <dgm:cxn modelId="{6E667F78-2DDF-4E79-ADB1-4861C90C0906}" type="presOf" srcId="{EB5FA538-7B60-4D03-992E-AF1B3AC88C72}" destId="{A6EB932C-4232-4484-B1CB-A54E52577D39}" srcOrd="0" destOrd="0" presId="urn:microsoft.com/office/officeart/2005/8/layout/process1"/>
    <dgm:cxn modelId="{C768CB8C-2BBD-4B26-BBAA-5DF328A8A73D}" type="presOf" srcId="{8CB5DAF8-7778-4FCB-B23D-7B8B32C81BC5}" destId="{AA40CBC7-578F-421E-84E8-22452547B8EE}" srcOrd="0" destOrd="0" presId="urn:microsoft.com/office/officeart/2005/8/layout/process1"/>
    <dgm:cxn modelId="{704A37BE-502B-4E50-A396-1F3832B92368}" type="presOf" srcId="{425C2F69-81B7-4B69-BECD-678E1D0EBAF8}" destId="{8ABEC312-6671-44BC-A14D-2814223B2337}" srcOrd="0" destOrd="0" presId="urn:microsoft.com/office/officeart/2005/8/layout/process1"/>
    <dgm:cxn modelId="{BD60DA73-373A-46A8-81C2-64A12A2C2724}" srcId="{57843F15-1266-4780-891C-EEB054B639E2}" destId="{8CB5DAF8-7778-4FCB-B23D-7B8B32C81BC5}" srcOrd="0" destOrd="0" parTransId="{D37F7CDF-858F-4A56-81DD-C0177B94A5F1}" sibTransId="{EB5FA538-7B60-4D03-992E-AF1B3AC88C72}"/>
    <dgm:cxn modelId="{17BACC68-4F9E-43D8-BEA3-8E8DC3826E55}" srcId="{57843F15-1266-4780-891C-EEB054B639E2}" destId="{34271025-E492-47EB-8A70-60453637143F}" srcOrd="1" destOrd="0" parTransId="{44106561-A5A4-4808-96F4-D2911F913472}" sibTransId="{C030B590-5A9F-4367-898B-E9AB2143651A}"/>
    <dgm:cxn modelId="{89F89DB0-7313-4528-B610-4A49C94DAA46}" type="presParOf" srcId="{213B1FEE-03FA-4CBD-A2CE-4AD116B9C173}" destId="{AA40CBC7-578F-421E-84E8-22452547B8EE}" srcOrd="0" destOrd="0" presId="urn:microsoft.com/office/officeart/2005/8/layout/process1"/>
    <dgm:cxn modelId="{D02B5F14-2425-42F2-A423-62E747E7252A}" type="presParOf" srcId="{213B1FEE-03FA-4CBD-A2CE-4AD116B9C173}" destId="{A6EB932C-4232-4484-B1CB-A54E52577D39}" srcOrd="1" destOrd="0" presId="urn:microsoft.com/office/officeart/2005/8/layout/process1"/>
    <dgm:cxn modelId="{D23C0FBB-2F1F-4FBC-9CC9-461A75BEA49A}" type="presParOf" srcId="{A6EB932C-4232-4484-B1CB-A54E52577D39}" destId="{A2F5D69B-CFDD-48AF-8204-96BB42E4E894}" srcOrd="0" destOrd="0" presId="urn:microsoft.com/office/officeart/2005/8/layout/process1"/>
    <dgm:cxn modelId="{53909D24-706F-4CF1-8154-59B3A1FFE813}" type="presParOf" srcId="{213B1FEE-03FA-4CBD-A2CE-4AD116B9C173}" destId="{C5BA190A-015A-47A9-ABDE-5D52215205D1}" srcOrd="2" destOrd="0" presId="urn:microsoft.com/office/officeart/2005/8/layout/process1"/>
    <dgm:cxn modelId="{D489B35D-3DA0-41CC-9A84-58BCE6D0A288}" type="presParOf" srcId="{213B1FEE-03FA-4CBD-A2CE-4AD116B9C173}" destId="{32A4EBB6-318E-4123-A88D-A31D7EDA220A}" srcOrd="3" destOrd="0" presId="urn:microsoft.com/office/officeart/2005/8/layout/process1"/>
    <dgm:cxn modelId="{C0177212-CA6A-4ED8-BF91-071BCE698695}" type="presParOf" srcId="{32A4EBB6-318E-4123-A88D-A31D7EDA220A}" destId="{57C1161A-5341-4DB7-84E2-8AE52E6A0985}" srcOrd="0" destOrd="0" presId="urn:microsoft.com/office/officeart/2005/8/layout/process1"/>
    <dgm:cxn modelId="{6984F2BB-49E2-450E-B7DF-FB69755B1EB5}" type="presParOf" srcId="{213B1FEE-03FA-4CBD-A2CE-4AD116B9C173}" destId="{8ABEC312-6671-44BC-A14D-2814223B2337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15A8931-0149-43D1-B3D8-14A25D634DD0}">
      <dsp:nvSpPr>
        <dsp:cNvPr id="0" name=""/>
        <dsp:cNvSpPr/>
      </dsp:nvSpPr>
      <dsp:spPr>
        <a:xfrm rot="5400000">
          <a:off x="1088278" y="1057446"/>
          <a:ext cx="1645648" cy="198659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257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309F769-5112-4D72-B9D8-9FA23AB7D1DE}">
      <dsp:nvSpPr>
        <dsp:cNvPr id="0" name=""/>
        <dsp:cNvSpPr/>
      </dsp:nvSpPr>
      <dsp:spPr>
        <a:xfrm>
          <a:off x="1464716" y="4046"/>
          <a:ext cx="2207322" cy="13243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i="0" kern="1200" baseline="0" dirty="0" smtClean="0">
              <a:solidFill>
                <a:schemeClr val="tx2">
                  <a:lumMod val="75000"/>
                </a:schemeClr>
              </a:solidFill>
              <a:latin typeface="Georgia" pitchFamily="18" charset="0"/>
            </a:rPr>
            <a:t>Кримінальним процесуальним кодексом України</a:t>
          </a:r>
          <a:endParaRPr lang="ru-RU" sz="1400" b="1" i="0" kern="1200" baseline="0" dirty="0">
            <a:solidFill>
              <a:schemeClr val="tx2">
                <a:lumMod val="75000"/>
              </a:schemeClr>
            </a:solidFill>
            <a:latin typeface="Georgia" pitchFamily="18" charset="0"/>
          </a:endParaRPr>
        </a:p>
      </dsp:txBody>
      <dsp:txXfrm>
        <a:off x="1464716" y="4046"/>
        <a:ext cx="2207322" cy="1324393"/>
      </dsp:txXfrm>
    </dsp:sp>
    <dsp:sp modelId="{8DF43A04-E151-423F-9D79-24EEF2BC3E3E}">
      <dsp:nvSpPr>
        <dsp:cNvPr id="0" name=""/>
        <dsp:cNvSpPr/>
      </dsp:nvSpPr>
      <dsp:spPr>
        <a:xfrm rot="5400000">
          <a:off x="1088278" y="2712938"/>
          <a:ext cx="1645648" cy="198659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257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199234B-9079-4844-883D-F39F91D4AA54}">
      <dsp:nvSpPr>
        <dsp:cNvPr id="0" name=""/>
        <dsp:cNvSpPr/>
      </dsp:nvSpPr>
      <dsp:spPr>
        <a:xfrm>
          <a:off x="1464716" y="1659538"/>
          <a:ext cx="2207322" cy="13243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i="0" kern="1200" baseline="0" dirty="0" smtClean="0">
              <a:solidFill>
                <a:schemeClr val="tx2">
                  <a:lumMod val="75000"/>
                </a:schemeClr>
              </a:solidFill>
              <a:latin typeface="Georgia" pitchFamily="18" charset="0"/>
            </a:rPr>
            <a:t>Цивільним процесуальним кодексом України</a:t>
          </a:r>
          <a:endParaRPr lang="ru-RU" sz="1400" b="1" i="0" kern="1200" baseline="0" dirty="0">
            <a:solidFill>
              <a:schemeClr val="tx2">
                <a:lumMod val="75000"/>
              </a:schemeClr>
            </a:solidFill>
            <a:latin typeface="Georgia" pitchFamily="18" charset="0"/>
          </a:endParaRPr>
        </a:p>
      </dsp:txBody>
      <dsp:txXfrm>
        <a:off x="1464716" y="1659538"/>
        <a:ext cx="2207322" cy="1324393"/>
      </dsp:txXfrm>
    </dsp:sp>
    <dsp:sp modelId="{9C727C5A-DF55-4D21-B6FC-79D4D9977219}">
      <dsp:nvSpPr>
        <dsp:cNvPr id="0" name=""/>
        <dsp:cNvSpPr/>
      </dsp:nvSpPr>
      <dsp:spPr>
        <a:xfrm>
          <a:off x="1916024" y="3540684"/>
          <a:ext cx="2925895" cy="198659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257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795CAE3-3268-46BD-96D1-1D82B2298716}">
      <dsp:nvSpPr>
        <dsp:cNvPr id="0" name=""/>
        <dsp:cNvSpPr/>
      </dsp:nvSpPr>
      <dsp:spPr>
        <a:xfrm>
          <a:off x="1464716" y="3315030"/>
          <a:ext cx="2207322" cy="13243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i="0" kern="1200" baseline="0" dirty="0" smtClean="0">
              <a:solidFill>
                <a:schemeClr val="tx2">
                  <a:lumMod val="75000"/>
                </a:schemeClr>
              </a:solidFill>
              <a:latin typeface="Georgia" pitchFamily="18" charset="0"/>
            </a:rPr>
            <a:t>Кодексом України про адміністративні правопорушення</a:t>
          </a:r>
          <a:endParaRPr lang="ru-RU" sz="1400" b="1" i="0" kern="1200" baseline="0" dirty="0">
            <a:solidFill>
              <a:schemeClr val="tx2">
                <a:lumMod val="75000"/>
              </a:schemeClr>
            </a:solidFill>
            <a:latin typeface="Georgia" pitchFamily="18" charset="0"/>
          </a:endParaRPr>
        </a:p>
      </dsp:txBody>
      <dsp:txXfrm>
        <a:off x="1464716" y="3315030"/>
        <a:ext cx="2207322" cy="1324393"/>
      </dsp:txXfrm>
    </dsp:sp>
    <dsp:sp modelId="{8AA6CB94-8019-4BC6-9974-BA95EA1CFBE8}">
      <dsp:nvSpPr>
        <dsp:cNvPr id="0" name=""/>
        <dsp:cNvSpPr/>
      </dsp:nvSpPr>
      <dsp:spPr>
        <a:xfrm rot="16200000">
          <a:off x="4024017" y="2712938"/>
          <a:ext cx="1645648" cy="198659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257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661D246-D03D-4F28-B3AB-852E9B20C68E}">
      <dsp:nvSpPr>
        <dsp:cNvPr id="0" name=""/>
        <dsp:cNvSpPr/>
      </dsp:nvSpPr>
      <dsp:spPr>
        <a:xfrm>
          <a:off x="4400455" y="3315030"/>
          <a:ext cx="2207322" cy="13243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i="0" kern="1200" baseline="0" dirty="0" smtClean="0">
              <a:solidFill>
                <a:schemeClr val="tx2">
                  <a:lumMod val="75000"/>
                </a:schemeClr>
              </a:solidFill>
              <a:latin typeface="Georgia" pitchFamily="18" charset="0"/>
            </a:rPr>
            <a:t>Кримінальним кодексом України</a:t>
          </a:r>
          <a:endParaRPr lang="ru-RU" sz="1400" b="1" i="0" kern="1200" baseline="0" dirty="0">
            <a:solidFill>
              <a:schemeClr val="tx2">
                <a:lumMod val="75000"/>
              </a:schemeClr>
            </a:solidFill>
            <a:latin typeface="Georgia" pitchFamily="18" charset="0"/>
          </a:endParaRPr>
        </a:p>
      </dsp:txBody>
      <dsp:txXfrm>
        <a:off x="4400455" y="3315030"/>
        <a:ext cx="2207322" cy="1324393"/>
      </dsp:txXfrm>
    </dsp:sp>
    <dsp:sp modelId="{8D87A771-7CF5-46B4-8966-916114120994}">
      <dsp:nvSpPr>
        <dsp:cNvPr id="0" name=""/>
        <dsp:cNvSpPr/>
      </dsp:nvSpPr>
      <dsp:spPr>
        <a:xfrm rot="16200000">
          <a:off x="4024017" y="1057446"/>
          <a:ext cx="1645648" cy="198659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257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F3A7D64-8EF5-4634-AA49-DAA1535E10F0}">
      <dsp:nvSpPr>
        <dsp:cNvPr id="0" name=""/>
        <dsp:cNvSpPr/>
      </dsp:nvSpPr>
      <dsp:spPr>
        <a:xfrm>
          <a:off x="4400455" y="1659538"/>
          <a:ext cx="2207322" cy="13243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i="0" kern="1200" baseline="0" dirty="0" smtClean="0">
              <a:solidFill>
                <a:schemeClr val="tx2">
                  <a:lumMod val="75000"/>
                </a:schemeClr>
              </a:solidFill>
              <a:latin typeface="Georgia" pitchFamily="18" charset="0"/>
            </a:rPr>
            <a:t>Законом України «Про судову експертизу» </a:t>
          </a:r>
          <a:endParaRPr lang="ru-RU" sz="1400" b="1" i="0" kern="1200" baseline="0" dirty="0">
            <a:solidFill>
              <a:schemeClr val="tx2">
                <a:lumMod val="75000"/>
              </a:schemeClr>
            </a:solidFill>
            <a:latin typeface="Georgia" pitchFamily="18" charset="0"/>
          </a:endParaRPr>
        </a:p>
      </dsp:txBody>
      <dsp:txXfrm>
        <a:off x="4400455" y="1659538"/>
        <a:ext cx="2207322" cy="1324393"/>
      </dsp:txXfrm>
    </dsp:sp>
    <dsp:sp modelId="{8C9ED853-8E93-42DA-BAFD-281DF7E59864}">
      <dsp:nvSpPr>
        <dsp:cNvPr id="0" name=""/>
        <dsp:cNvSpPr/>
      </dsp:nvSpPr>
      <dsp:spPr>
        <a:xfrm>
          <a:off x="4400455" y="4046"/>
          <a:ext cx="2207322" cy="13243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i="0" kern="1200" baseline="0" dirty="0" smtClean="0">
              <a:solidFill>
                <a:schemeClr val="tx2">
                  <a:lumMod val="75000"/>
                </a:schemeClr>
              </a:solidFill>
              <a:latin typeface="Georgia" pitchFamily="18" charset="0"/>
            </a:rPr>
            <a:t>Наказ Міністерства охорони здоров'я України Про порядок проведення судово-психіатричної експертизи</a:t>
          </a:r>
          <a:endParaRPr lang="uk-UA" sz="1400" b="1" i="0" kern="1200" baseline="0" dirty="0">
            <a:solidFill>
              <a:schemeClr val="tx2">
                <a:lumMod val="75000"/>
              </a:schemeClr>
            </a:solidFill>
            <a:latin typeface="Georgia" pitchFamily="18" charset="0"/>
          </a:endParaRPr>
        </a:p>
      </dsp:txBody>
      <dsp:txXfrm>
        <a:off x="4400455" y="4046"/>
        <a:ext cx="2207322" cy="1324393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A40CBC7-578F-421E-84E8-22452547B8EE}">
      <dsp:nvSpPr>
        <dsp:cNvPr id="0" name=""/>
        <dsp:cNvSpPr/>
      </dsp:nvSpPr>
      <dsp:spPr>
        <a:xfrm>
          <a:off x="4323" y="1138467"/>
          <a:ext cx="2391901" cy="125526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>
              <a:solidFill>
                <a:schemeClr val="tx2">
                  <a:lumMod val="75000"/>
                </a:schemeClr>
              </a:solidFill>
              <a:latin typeface="Georgia" pitchFamily="18" charset="0"/>
            </a:rPr>
            <a:t>амбулаторною</a:t>
          </a:r>
          <a:endParaRPr lang="ru-RU" sz="2400" kern="1200" dirty="0">
            <a:solidFill>
              <a:schemeClr val="tx2">
                <a:lumMod val="75000"/>
              </a:schemeClr>
            </a:solidFill>
            <a:latin typeface="Georgia" pitchFamily="18" charset="0"/>
          </a:endParaRPr>
        </a:p>
      </dsp:txBody>
      <dsp:txXfrm>
        <a:off x="4323" y="1138467"/>
        <a:ext cx="2391901" cy="1255262"/>
      </dsp:txXfrm>
    </dsp:sp>
    <dsp:sp modelId="{A6EB932C-4232-4484-B1CB-A54E52577D39}">
      <dsp:nvSpPr>
        <dsp:cNvPr id="0" name=""/>
        <dsp:cNvSpPr/>
      </dsp:nvSpPr>
      <dsp:spPr>
        <a:xfrm>
          <a:off x="2605435" y="1506678"/>
          <a:ext cx="443525" cy="51884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200" kern="1200"/>
        </a:p>
      </dsp:txBody>
      <dsp:txXfrm>
        <a:off x="2605435" y="1506678"/>
        <a:ext cx="443525" cy="518841"/>
      </dsp:txXfrm>
    </dsp:sp>
    <dsp:sp modelId="{C5BA190A-015A-47A9-ABDE-5D52215205D1}">
      <dsp:nvSpPr>
        <dsp:cNvPr id="0" name=""/>
        <dsp:cNvSpPr/>
      </dsp:nvSpPr>
      <dsp:spPr>
        <a:xfrm>
          <a:off x="3233066" y="1138467"/>
          <a:ext cx="2334787" cy="125526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>
              <a:solidFill>
                <a:schemeClr val="tx2">
                  <a:lumMod val="75000"/>
                </a:schemeClr>
              </a:solidFill>
              <a:latin typeface="Georgia" pitchFamily="18" charset="0"/>
            </a:rPr>
            <a:t>стаціонарною</a:t>
          </a:r>
          <a:endParaRPr lang="ru-RU" sz="2400" kern="1200" dirty="0">
            <a:solidFill>
              <a:schemeClr val="tx2">
                <a:lumMod val="75000"/>
              </a:schemeClr>
            </a:solidFill>
            <a:latin typeface="Georgia" pitchFamily="18" charset="0"/>
          </a:endParaRPr>
        </a:p>
      </dsp:txBody>
      <dsp:txXfrm>
        <a:off x="3233066" y="1138467"/>
        <a:ext cx="2334787" cy="1255262"/>
      </dsp:txXfrm>
    </dsp:sp>
    <dsp:sp modelId="{32A4EBB6-318E-4123-A88D-A31D7EDA220A}">
      <dsp:nvSpPr>
        <dsp:cNvPr id="0" name=""/>
        <dsp:cNvSpPr/>
      </dsp:nvSpPr>
      <dsp:spPr>
        <a:xfrm>
          <a:off x="5777064" y="1506678"/>
          <a:ext cx="443525" cy="51884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200" kern="1200"/>
        </a:p>
      </dsp:txBody>
      <dsp:txXfrm>
        <a:off x="5777064" y="1506678"/>
        <a:ext cx="443525" cy="518841"/>
      </dsp:txXfrm>
    </dsp:sp>
    <dsp:sp modelId="{8ABEC312-6671-44BC-A14D-2814223B2337}">
      <dsp:nvSpPr>
        <dsp:cNvPr id="0" name=""/>
        <dsp:cNvSpPr/>
      </dsp:nvSpPr>
      <dsp:spPr>
        <a:xfrm>
          <a:off x="6404695" y="1138467"/>
          <a:ext cx="2092103" cy="125526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>
              <a:solidFill>
                <a:schemeClr val="tx2">
                  <a:lumMod val="75000"/>
                </a:schemeClr>
              </a:solidFill>
              <a:latin typeface="Georgia" pitchFamily="18" charset="0"/>
            </a:rPr>
            <a:t>посмертною</a:t>
          </a:r>
          <a:endParaRPr lang="ru-RU" sz="2400" kern="1200" dirty="0">
            <a:solidFill>
              <a:schemeClr val="tx2">
                <a:lumMod val="75000"/>
              </a:schemeClr>
            </a:solidFill>
            <a:latin typeface="Georgia" pitchFamily="18" charset="0"/>
          </a:endParaRPr>
        </a:p>
      </dsp:txBody>
      <dsp:txXfrm>
        <a:off x="6404695" y="1138467"/>
        <a:ext cx="2092103" cy="12552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5127327"/>
            <a:ext cx="5112568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18904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65006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62838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585261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88502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26454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91814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19130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77849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63420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41138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99938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69232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jpe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diagramLayout" Target="../diagrams/layout2.xml"/><Relationship Id="rId7" Type="http://schemas.openxmlformats.org/officeDocument/2006/relationships/image" Target="../media/image9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5286388"/>
            <a:ext cx="5034860" cy="1310964"/>
          </a:xfrm>
        </p:spPr>
        <p:txBody>
          <a:bodyPr>
            <a:normAutofit fontScale="90000"/>
          </a:bodyPr>
          <a:lstStyle/>
          <a:p>
            <a:pPr lvl="0"/>
            <a:r>
              <a:rPr lang="uk-UA" b="1" i="1" dirty="0" smtClean="0">
                <a:solidFill>
                  <a:schemeClr val="tx2">
                    <a:lumMod val="75000"/>
                  </a:schemeClr>
                </a:solidFill>
                <a:latin typeface="Georgia" pitchFamily="18" charset="0"/>
                <a:cs typeface="Arial" pitchFamily="34" charset="0"/>
              </a:rPr>
              <a:t>Судова </a:t>
            </a:r>
            <a:br>
              <a:rPr lang="uk-UA" b="1" i="1" dirty="0" smtClean="0">
                <a:solidFill>
                  <a:schemeClr val="tx2">
                    <a:lumMod val="75000"/>
                  </a:schemeClr>
                </a:solidFill>
                <a:latin typeface="Georgia" pitchFamily="18" charset="0"/>
                <a:cs typeface="Arial" pitchFamily="34" charset="0"/>
              </a:rPr>
            </a:br>
            <a:r>
              <a:rPr lang="uk-UA" b="1" i="1" dirty="0" smtClean="0">
                <a:solidFill>
                  <a:schemeClr val="tx2">
                    <a:lumMod val="75000"/>
                  </a:schemeClr>
                </a:solidFill>
                <a:latin typeface="Georgia" pitchFamily="18" charset="0"/>
                <a:cs typeface="Arial" pitchFamily="34" charset="0"/>
              </a:rPr>
              <a:t>психіатрія</a:t>
            </a:r>
            <a:r>
              <a:rPr lang="ru-RU" sz="5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5400" dirty="0" smtClean="0">
                <a:latin typeface="Arial" pitchFamily="34" charset="0"/>
                <a:cs typeface="Arial" pitchFamily="34" charset="0"/>
              </a:rPr>
            </a:br>
            <a:endParaRPr lang="ru-RU" dirty="0"/>
          </a:p>
        </p:txBody>
      </p:sp>
      <p:sp>
        <p:nvSpPr>
          <p:cNvPr id="8194" name="AutoShape 2" descr="Психиатрия - это... Что такое психиатрия? - Значение слов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196" name="AutoShape 4" descr="Описание для «Ординатура по специальности &quot;Психиатрия&quot;»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198" name="AutoShape 6" descr="Описание для «Психиатрия и медицинская психология»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8200" name="Picture 8" descr="Судебная психиатрия — 23 книг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500430" cy="3448060"/>
          </a:xfrm>
          <a:prstGeom prst="rect">
            <a:avLst/>
          </a:prstGeom>
          <a:noFill/>
        </p:spPr>
      </p:pic>
      <p:pic>
        <p:nvPicPr>
          <p:cNvPr id="8202" name="Picture 10" descr="Концепция психиатрической больницы. Символы медика упорядоченная,  психически нестабильного сумасшедшего пациента, обернутые в смир  Иллюстрация вектора - иллюстрации насчитывающей человек, подавлено:  17811025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29322" y="4071943"/>
            <a:ext cx="3214679" cy="27860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576968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30" name="Group 2"/>
          <p:cNvGrpSpPr>
            <a:grpSpLocks/>
          </p:cNvGrpSpPr>
          <p:nvPr/>
        </p:nvGrpSpPr>
        <p:grpSpPr bwMode="auto">
          <a:xfrm>
            <a:off x="428596" y="666750"/>
            <a:ext cx="8501122" cy="5976960"/>
            <a:chOff x="1320" y="1050"/>
            <a:chExt cx="10110" cy="6960"/>
          </a:xfrm>
        </p:grpSpPr>
        <p:sp>
          <p:nvSpPr>
            <p:cNvPr id="22531" name="AutoShape 3"/>
            <p:cNvSpPr>
              <a:spLocks noChangeArrowheads="1"/>
            </p:cNvSpPr>
            <p:nvPr/>
          </p:nvSpPr>
          <p:spPr bwMode="auto">
            <a:xfrm>
              <a:off x="1320" y="1050"/>
              <a:ext cx="3810" cy="1155"/>
            </a:xfrm>
            <a:prstGeom prst="homePlate">
              <a:avLst>
                <a:gd name="adj" fmla="val 82468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B6DDE8"/>
                </a:gs>
              </a:gsLst>
              <a:lin ang="5400000" scaled="1"/>
            </a:gradFill>
            <a:ln w="12700">
              <a:solidFill>
                <a:srgbClr val="92CDDC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Строк проведення амбулаторної СПЕ становить</a:t>
              </a:r>
              <a:endPara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532" name="Rectangle 4"/>
            <p:cNvSpPr>
              <a:spLocks noChangeArrowheads="1"/>
            </p:cNvSpPr>
            <p:nvPr/>
          </p:nvSpPr>
          <p:spPr bwMode="auto">
            <a:xfrm>
              <a:off x="5205" y="1050"/>
              <a:ext cx="6150" cy="105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FBD4B4"/>
                </a:gs>
              </a:gsLst>
              <a:lin ang="5400000" scaled="1"/>
            </a:gradFill>
            <a:ln w="12700">
              <a:solidFill>
                <a:srgbClr val="FABF8F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974706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до </a:t>
              </a:r>
              <a:r>
                <a:rPr kumimoji="0" lang="uk-UA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30 робочих днів</a:t>
              </a:r>
              <a:r>
                <a:rPr kumimoji="0" lang="uk-UA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 із дати отримання всіх необхідних матеріалів</a:t>
              </a:r>
              <a:endPara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533" name="AutoShape 5"/>
            <p:cNvSpPr>
              <a:spLocks noChangeArrowheads="1"/>
            </p:cNvSpPr>
            <p:nvPr/>
          </p:nvSpPr>
          <p:spPr bwMode="auto">
            <a:xfrm>
              <a:off x="1320" y="3165"/>
              <a:ext cx="3810" cy="1215"/>
            </a:xfrm>
            <a:prstGeom prst="homePlate">
              <a:avLst>
                <a:gd name="adj" fmla="val 78395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B6DDE8"/>
                </a:gs>
              </a:gsLst>
              <a:lin ang="5400000" scaled="1"/>
            </a:gradFill>
            <a:ln w="12700">
              <a:solidFill>
                <a:srgbClr val="92CDDC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uk-UA" dirty="0" smtClean="0">
                  <a:latin typeface="Georgia" pitchFamily="18" charset="0"/>
                  <a:cs typeface="Arial" pitchFamily="34" charset="0"/>
                </a:rPr>
                <a:t>Строк проведення посмертної СПЕ становить</a:t>
              </a:r>
              <a:endParaRPr lang="ru-RU" dirty="0" smtClean="0">
                <a:latin typeface="Georgia" pitchFamily="18" charset="0"/>
                <a:cs typeface="Arial" pitchFamily="34" charset="0"/>
              </a:endParaRPr>
            </a:p>
          </p:txBody>
        </p:sp>
        <p:sp>
          <p:nvSpPr>
            <p:cNvPr id="22534" name="Rectangle 6"/>
            <p:cNvSpPr>
              <a:spLocks noChangeArrowheads="1"/>
            </p:cNvSpPr>
            <p:nvPr/>
          </p:nvSpPr>
          <p:spPr bwMode="auto">
            <a:xfrm>
              <a:off x="5205" y="3102"/>
              <a:ext cx="6150" cy="1038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FBD4B4"/>
                </a:gs>
              </a:gsLst>
              <a:lin ang="5400000" scaled="1"/>
            </a:gradFill>
            <a:ln w="12700">
              <a:solidFill>
                <a:srgbClr val="FABF8F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974706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до </a:t>
              </a:r>
              <a:r>
                <a:rPr kumimoji="0" lang="uk-UA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60 робочих днів</a:t>
              </a:r>
              <a:r>
                <a:rPr kumimoji="0" lang="uk-UA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 з дати отримання всіх необхідних матеріалів</a:t>
              </a:r>
              <a:endPara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535" name="AutoShape 7"/>
            <p:cNvSpPr>
              <a:spLocks noChangeArrowheads="1"/>
            </p:cNvSpPr>
            <p:nvPr/>
          </p:nvSpPr>
          <p:spPr bwMode="auto">
            <a:xfrm>
              <a:off x="8055" y="4140"/>
              <a:ext cx="450" cy="240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943634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536" name="AutoShape 8"/>
            <p:cNvSpPr>
              <a:spLocks noChangeArrowheads="1"/>
            </p:cNvSpPr>
            <p:nvPr/>
          </p:nvSpPr>
          <p:spPr bwMode="auto">
            <a:xfrm>
              <a:off x="5685" y="4380"/>
              <a:ext cx="5205" cy="2025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CCC0D9"/>
                </a:gs>
              </a:gsLst>
              <a:lin ang="5400000" scaled="1"/>
            </a:gradFill>
            <a:ln w="12700">
              <a:solidFill>
                <a:srgbClr val="B2A1C7"/>
              </a:solidFill>
              <a:round/>
              <a:headEnd/>
              <a:tailEnd/>
            </a:ln>
            <a:effectLst>
              <a:outerShdw dist="28398" dir="3806097" algn="ctr" rotWithShape="0">
                <a:srgbClr val="3F3151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Залежно від ступеня складності експертизи і обсягу її об’єктів, поданих на СПЕ, цей строк може бути продовжено з інформуванням органу або особи, які призначили експертизу або залучили експерта</a:t>
              </a:r>
              <a:endPara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537" name="AutoShape 9"/>
            <p:cNvSpPr>
              <a:spLocks noChangeArrowheads="1"/>
            </p:cNvSpPr>
            <p:nvPr/>
          </p:nvSpPr>
          <p:spPr bwMode="auto">
            <a:xfrm>
              <a:off x="1320" y="6840"/>
              <a:ext cx="3810" cy="1170"/>
            </a:xfrm>
            <a:prstGeom prst="homePlate">
              <a:avLst>
                <a:gd name="adj" fmla="val 81410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B6DDE8"/>
                </a:gs>
              </a:gsLst>
              <a:lin ang="5400000" scaled="1"/>
            </a:gradFill>
            <a:ln w="12700">
              <a:solidFill>
                <a:srgbClr val="92CDDC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uk-UA" dirty="0" smtClean="0">
                  <a:latin typeface="Georgia" pitchFamily="18" charset="0"/>
                  <a:cs typeface="Arial" pitchFamily="34" charset="0"/>
                </a:rPr>
                <a:t>Строк проведення стаціонарної СПЕ становить</a:t>
              </a:r>
              <a:endParaRPr lang="ru-RU" dirty="0" smtClean="0">
                <a:latin typeface="Georgia" pitchFamily="18" charset="0"/>
                <a:cs typeface="Arial" pitchFamily="34" charset="0"/>
              </a:endParaRPr>
            </a:p>
          </p:txBody>
        </p:sp>
        <p:sp>
          <p:nvSpPr>
            <p:cNvPr id="22538" name="Rectangle 10"/>
            <p:cNvSpPr>
              <a:spLocks noChangeArrowheads="1"/>
            </p:cNvSpPr>
            <p:nvPr/>
          </p:nvSpPr>
          <p:spPr bwMode="auto">
            <a:xfrm>
              <a:off x="5205" y="6840"/>
              <a:ext cx="6225" cy="117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FBD4B4"/>
                </a:gs>
              </a:gsLst>
              <a:lin ang="5400000" scaled="1"/>
            </a:gradFill>
            <a:ln w="12700">
              <a:solidFill>
                <a:srgbClr val="FABF8F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974706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до 2 місяців</a:t>
              </a:r>
              <a:r>
                <a:rPr kumimoji="0" lang="uk-UA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, якщо коротший строк не встановлено ухвалою слідчого судді або суду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4" name="Group 2"/>
          <p:cNvGrpSpPr>
            <a:grpSpLocks/>
          </p:cNvGrpSpPr>
          <p:nvPr/>
        </p:nvGrpSpPr>
        <p:grpSpPr bwMode="auto">
          <a:xfrm>
            <a:off x="214282" y="428604"/>
            <a:ext cx="8715436" cy="5520006"/>
            <a:chOff x="435" y="8685"/>
            <a:chExt cx="11280" cy="3563"/>
          </a:xfrm>
        </p:grpSpPr>
        <p:sp>
          <p:nvSpPr>
            <p:cNvPr id="23555" name="AutoShape 3"/>
            <p:cNvSpPr>
              <a:spLocks noChangeArrowheads="1"/>
            </p:cNvSpPr>
            <p:nvPr/>
          </p:nvSpPr>
          <p:spPr bwMode="auto">
            <a:xfrm>
              <a:off x="795" y="8685"/>
              <a:ext cx="5220" cy="1650"/>
            </a:xfrm>
            <a:prstGeom prst="downArrowCallout">
              <a:avLst>
                <a:gd name="adj1" fmla="val 20857"/>
                <a:gd name="adj2" fmla="val 42724"/>
                <a:gd name="adj3" fmla="val 23940"/>
                <a:gd name="adj4" fmla="val 66667"/>
              </a:avLst>
            </a:prstGeom>
            <a:solidFill>
              <a:srgbClr val="8DB3E2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За процесуальними ознаками СПЕ може бути</a:t>
              </a:r>
              <a:endPara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556" name="AutoShape 4"/>
            <p:cNvSpPr>
              <a:spLocks noChangeArrowheads="1"/>
            </p:cNvSpPr>
            <p:nvPr/>
          </p:nvSpPr>
          <p:spPr bwMode="auto">
            <a:xfrm>
              <a:off x="6405" y="8685"/>
              <a:ext cx="5220" cy="1650"/>
            </a:xfrm>
            <a:prstGeom prst="downArrowCallout">
              <a:avLst>
                <a:gd name="adj1" fmla="val 20857"/>
                <a:gd name="adj2" fmla="val 42724"/>
                <a:gd name="adj3" fmla="val 23940"/>
                <a:gd name="adj4" fmla="val 66667"/>
              </a:avLst>
            </a:prstGeom>
            <a:solidFill>
              <a:srgbClr val="8DB3E2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uk-UA" sz="2800" dirty="0" smtClean="0">
                  <a:latin typeface="Georgia" pitchFamily="18" charset="0"/>
                  <a:cs typeface="Arial" pitchFamily="34" charset="0"/>
                </a:rPr>
                <a:t>За організаційними ознаками СПЕ може бути</a:t>
              </a:r>
              <a:endParaRPr lang="ru-RU" sz="2800" dirty="0" smtClean="0">
                <a:latin typeface="Georgia" pitchFamily="18" charset="0"/>
                <a:cs typeface="Arial" pitchFamily="34" charset="0"/>
              </a:endParaRPr>
            </a:p>
          </p:txBody>
        </p:sp>
        <p:sp>
          <p:nvSpPr>
            <p:cNvPr id="23557" name="Rectangle 5"/>
            <p:cNvSpPr>
              <a:spLocks noChangeArrowheads="1"/>
            </p:cNvSpPr>
            <p:nvPr/>
          </p:nvSpPr>
          <p:spPr bwMode="auto">
            <a:xfrm>
              <a:off x="435" y="10620"/>
              <a:ext cx="2460" cy="601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B8CCE4"/>
                </a:gs>
              </a:gsLst>
              <a:lin ang="5400000" scaled="1"/>
            </a:gradFill>
            <a:ln w="12700">
              <a:solidFill>
                <a:srgbClr val="95B3D7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43F6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первинною</a:t>
              </a:r>
              <a:endPara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558" name="Rectangle 6"/>
            <p:cNvSpPr>
              <a:spLocks noChangeArrowheads="1"/>
            </p:cNvSpPr>
            <p:nvPr/>
          </p:nvSpPr>
          <p:spPr bwMode="auto">
            <a:xfrm>
              <a:off x="3675" y="10620"/>
              <a:ext cx="2353" cy="647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B8CCE4"/>
                </a:gs>
              </a:gsLst>
              <a:lin ang="5400000" scaled="1"/>
            </a:gradFill>
            <a:ln w="12700">
              <a:solidFill>
                <a:srgbClr val="95B3D7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43F6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uk-UA" sz="2400" dirty="0" smtClean="0">
                  <a:latin typeface="Georgia" pitchFamily="18" charset="0"/>
                  <a:cs typeface="Arial" pitchFamily="34" charset="0"/>
                </a:rPr>
                <a:t>повторною</a:t>
              </a:r>
              <a:endParaRPr lang="ru-RU" sz="2400" dirty="0" smtClean="0">
                <a:latin typeface="Georgia" pitchFamily="18" charset="0"/>
                <a:cs typeface="Arial" pitchFamily="34" charset="0"/>
              </a:endParaRPr>
            </a:p>
          </p:txBody>
        </p:sp>
        <p:sp>
          <p:nvSpPr>
            <p:cNvPr id="23559" name="Rectangle 7"/>
            <p:cNvSpPr>
              <a:spLocks noChangeArrowheads="1"/>
            </p:cNvSpPr>
            <p:nvPr/>
          </p:nvSpPr>
          <p:spPr bwMode="auto">
            <a:xfrm>
              <a:off x="1627" y="11682"/>
              <a:ext cx="2749" cy="566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B8CCE4"/>
                </a:gs>
              </a:gsLst>
              <a:lin ang="5400000" scaled="1"/>
            </a:gradFill>
            <a:ln w="12700">
              <a:solidFill>
                <a:srgbClr val="95B3D7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43F6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R="0" lvl="0" indent="0" algn="ctr" fontAlgn="base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uk-UA" sz="2400" dirty="0" smtClean="0">
                  <a:latin typeface="Georgia" pitchFamily="18" charset="0"/>
                  <a:cs typeface="Arial" pitchFamily="34" charset="0"/>
                </a:rPr>
                <a:t>додатковою</a:t>
              </a:r>
              <a:endParaRPr lang="ru-RU" sz="2400" dirty="0" smtClean="0">
                <a:latin typeface="Georgia" pitchFamily="18" charset="0"/>
                <a:cs typeface="Arial" pitchFamily="34" charset="0"/>
              </a:endParaRPr>
            </a:p>
          </p:txBody>
        </p:sp>
        <p:sp>
          <p:nvSpPr>
            <p:cNvPr id="23560" name="Rectangle 8"/>
            <p:cNvSpPr>
              <a:spLocks noChangeArrowheads="1"/>
            </p:cNvSpPr>
            <p:nvPr/>
          </p:nvSpPr>
          <p:spPr bwMode="auto">
            <a:xfrm>
              <a:off x="6217" y="10620"/>
              <a:ext cx="2749" cy="647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FBD4B4"/>
                </a:gs>
              </a:gsLst>
              <a:lin ang="5400000" scaled="1"/>
            </a:gradFill>
            <a:ln w="12700">
              <a:solidFill>
                <a:srgbClr val="FABF8F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974706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uk-UA" sz="2400" dirty="0" smtClean="0">
                  <a:latin typeface="Georgia" pitchFamily="18" charset="0"/>
                  <a:cs typeface="Arial" pitchFamily="34" charset="0"/>
                </a:rPr>
                <a:t>одноосібною</a:t>
              </a:r>
              <a:endParaRPr lang="ru-RU" sz="2400" dirty="0" smtClean="0">
                <a:latin typeface="Georgia" pitchFamily="18" charset="0"/>
                <a:cs typeface="Arial" pitchFamily="34" charset="0"/>
              </a:endParaRPr>
            </a:p>
          </p:txBody>
        </p:sp>
        <p:sp>
          <p:nvSpPr>
            <p:cNvPr id="23561" name="Rectangle 9"/>
            <p:cNvSpPr>
              <a:spLocks noChangeArrowheads="1"/>
            </p:cNvSpPr>
            <p:nvPr/>
          </p:nvSpPr>
          <p:spPr bwMode="auto">
            <a:xfrm>
              <a:off x="9255" y="10620"/>
              <a:ext cx="2460" cy="647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FBD4B4"/>
                </a:gs>
              </a:gsLst>
              <a:lin ang="5400000" scaled="1"/>
            </a:gradFill>
            <a:ln w="12700">
              <a:solidFill>
                <a:srgbClr val="FABF8F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974706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R="0" lvl="0" indent="0" algn="ctr" fontAlgn="base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uk-UA" sz="2400" dirty="0" smtClean="0">
                  <a:latin typeface="Georgia" pitchFamily="18" charset="0"/>
                  <a:cs typeface="Arial" pitchFamily="34" charset="0"/>
                </a:rPr>
                <a:t>комісійною</a:t>
              </a:r>
              <a:endParaRPr lang="ru-RU" sz="2400" dirty="0" smtClean="0">
                <a:latin typeface="Georgia" pitchFamily="18" charset="0"/>
                <a:cs typeface="Arial" pitchFamily="34" charset="0"/>
              </a:endParaRPr>
            </a:p>
          </p:txBody>
        </p:sp>
        <p:sp>
          <p:nvSpPr>
            <p:cNvPr id="23562" name="Rectangle 10"/>
            <p:cNvSpPr>
              <a:spLocks noChangeArrowheads="1"/>
            </p:cNvSpPr>
            <p:nvPr/>
          </p:nvSpPr>
          <p:spPr bwMode="auto">
            <a:xfrm>
              <a:off x="7772" y="11682"/>
              <a:ext cx="2844" cy="519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FBD4B4"/>
                </a:gs>
              </a:gsLst>
              <a:lin ang="5400000" scaled="1"/>
            </a:gradFill>
            <a:ln w="12700">
              <a:solidFill>
                <a:srgbClr val="FABF8F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974706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uk-UA" sz="2400" dirty="0" smtClean="0">
                  <a:latin typeface="Georgia" pitchFamily="18" charset="0"/>
                  <a:cs typeface="Arial" pitchFamily="34" charset="0"/>
                </a:rPr>
                <a:t>комплексною</a:t>
              </a:r>
              <a:endParaRPr lang="ru-RU" sz="2400" dirty="0" smtClean="0">
                <a:latin typeface="Georgia" pitchFamily="18" charset="0"/>
                <a:cs typeface="Arial" pitchFamily="34" charset="0"/>
              </a:endParaRPr>
            </a:p>
          </p:txBody>
        </p:sp>
        <p:cxnSp>
          <p:nvCxnSpPr>
            <p:cNvPr id="23563" name="AutoShape 11"/>
            <p:cNvCxnSpPr>
              <a:cxnSpLocks noChangeShapeType="1"/>
            </p:cNvCxnSpPr>
            <p:nvPr/>
          </p:nvCxnSpPr>
          <p:spPr bwMode="auto">
            <a:xfrm flipH="1">
              <a:off x="1440" y="10335"/>
              <a:ext cx="1950" cy="28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23564" name="AutoShape 12"/>
            <p:cNvCxnSpPr>
              <a:cxnSpLocks noChangeShapeType="1"/>
            </p:cNvCxnSpPr>
            <p:nvPr/>
          </p:nvCxnSpPr>
          <p:spPr bwMode="auto">
            <a:xfrm>
              <a:off x="3390" y="10335"/>
              <a:ext cx="1530" cy="28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23565" name="AutoShape 13"/>
            <p:cNvCxnSpPr>
              <a:cxnSpLocks noChangeShapeType="1"/>
            </p:cNvCxnSpPr>
            <p:nvPr/>
          </p:nvCxnSpPr>
          <p:spPr bwMode="auto">
            <a:xfrm>
              <a:off x="3390" y="10335"/>
              <a:ext cx="0" cy="133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23566" name="AutoShape 14"/>
            <p:cNvCxnSpPr>
              <a:cxnSpLocks noChangeShapeType="1"/>
            </p:cNvCxnSpPr>
            <p:nvPr/>
          </p:nvCxnSpPr>
          <p:spPr bwMode="auto">
            <a:xfrm flipH="1">
              <a:off x="7530" y="10335"/>
              <a:ext cx="1485" cy="28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23567" name="AutoShape 15"/>
            <p:cNvCxnSpPr>
              <a:cxnSpLocks noChangeShapeType="1"/>
            </p:cNvCxnSpPr>
            <p:nvPr/>
          </p:nvCxnSpPr>
          <p:spPr bwMode="auto">
            <a:xfrm>
              <a:off x="9015" y="10335"/>
              <a:ext cx="1485" cy="28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23568" name="AutoShape 16"/>
            <p:cNvCxnSpPr>
              <a:cxnSpLocks noChangeShapeType="1"/>
            </p:cNvCxnSpPr>
            <p:nvPr/>
          </p:nvCxnSpPr>
          <p:spPr bwMode="auto">
            <a:xfrm>
              <a:off x="9015" y="10335"/>
              <a:ext cx="0" cy="133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</p:grpSp>
      <p:pic>
        <p:nvPicPr>
          <p:cNvPr id="23570" name="Picture 18" descr="Психиатрическая экспертиза для суда: вопросы | Центр Медицинских Экспертиз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7554" y="4572008"/>
            <a:ext cx="2500329" cy="22859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578" name="Group 2"/>
          <p:cNvGrpSpPr>
            <a:grpSpLocks/>
          </p:cNvGrpSpPr>
          <p:nvPr/>
        </p:nvGrpSpPr>
        <p:grpSpPr bwMode="auto">
          <a:xfrm>
            <a:off x="214282" y="214290"/>
            <a:ext cx="8643997" cy="6429166"/>
            <a:chOff x="735" y="2250"/>
            <a:chExt cx="11010" cy="11922"/>
          </a:xfrm>
        </p:grpSpPr>
        <p:sp>
          <p:nvSpPr>
            <p:cNvPr id="24579" name="AutoShape 3"/>
            <p:cNvSpPr>
              <a:spLocks noChangeArrowheads="1"/>
            </p:cNvSpPr>
            <p:nvPr/>
          </p:nvSpPr>
          <p:spPr bwMode="auto">
            <a:xfrm>
              <a:off x="1099" y="2250"/>
              <a:ext cx="10282" cy="3075"/>
            </a:xfrm>
            <a:prstGeom prst="plaque">
              <a:avLst>
                <a:gd name="adj" fmla="val 16667"/>
              </a:avLst>
            </a:prstGeom>
            <a:gradFill rotWithShape="0">
              <a:gsLst>
                <a:gs pos="0">
                  <a:srgbClr val="B8CCE4"/>
                </a:gs>
                <a:gs pos="100000">
                  <a:srgbClr val="B8CCE4">
                    <a:gamma/>
                    <a:tint val="20000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З метою організації проведення судово-психіатричної експертизи органами охорони здоров’я утворені </a:t>
              </a:r>
              <a:r>
                <a:rPr kumimoji="0" lang="uk-UA" sz="1600" b="0" i="0" u="none" strike="noStrike" cap="none" normalizeH="0" baseline="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Georgia" pitchFamily="18" charset="0"/>
                  <a:cs typeface="Arial" pitchFamily="34" charset="0"/>
                </a:rPr>
                <a:t>спеціальні судово-психіатричні експертні комісії</a:t>
              </a:r>
              <a:r>
                <a:rPr kumimoji="0" lang="uk-UA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 при психіатричних лікарнях, відділеннях (стаціонарна експертиза) та при амбулаторній ланці психіатричної служби – психіатричних і наркологічних диспансерах (амбулаторна експертиза) </a:t>
              </a:r>
              <a:endPara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580" name="AutoShape 4"/>
            <p:cNvSpPr>
              <a:spLocks noChangeArrowheads="1"/>
            </p:cNvSpPr>
            <p:nvPr/>
          </p:nvSpPr>
          <p:spPr bwMode="auto">
            <a:xfrm rot="5400000">
              <a:off x="5798" y="5247"/>
              <a:ext cx="1060" cy="630"/>
            </a:xfrm>
            <a:prstGeom prst="notchedRightArrow">
              <a:avLst>
                <a:gd name="adj1" fmla="val 50000"/>
                <a:gd name="adj2" fmla="val 31548"/>
              </a:avLst>
            </a:prstGeom>
            <a:solidFill>
              <a:srgbClr val="365F9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4581" name="AutoShape 5"/>
            <p:cNvSpPr>
              <a:spLocks noChangeArrowheads="1"/>
            </p:cNvSpPr>
            <p:nvPr/>
          </p:nvSpPr>
          <p:spPr bwMode="auto">
            <a:xfrm>
              <a:off x="917" y="6120"/>
              <a:ext cx="10828" cy="810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CCC0D9"/>
                </a:gs>
              </a:gsLst>
              <a:lin ang="5400000" scaled="1"/>
            </a:gradFill>
            <a:ln w="12700">
              <a:solidFill>
                <a:srgbClr val="B2A1C7"/>
              </a:solidFill>
              <a:round/>
              <a:headEnd/>
              <a:tailEnd/>
            </a:ln>
            <a:effectLst>
              <a:outerShdw dist="28398" dir="3806097" algn="ctr" rotWithShape="0">
                <a:srgbClr val="3F3151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До </a:t>
              </a:r>
              <a:r>
                <a:rPr kumimoji="0" lang="uk-UA" b="0" i="0" u="none" strike="noStrike" cap="none" normalizeH="0" baseline="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Georgia" pitchFamily="18" charset="0"/>
                  <a:cs typeface="Arial" pitchFamily="34" charset="0"/>
                </a:rPr>
                <a:t>СПЕК</a:t>
              </a:r>
              <a:r>
                <a:rPr kumimoji="0" lang="uk-UA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 входять не менше трьох лікарів-психіатрів (голова та два члени)</a:t>
              </a:r>
              <a:endPara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582" name="AutoShape 6"/>
            <p:cNvSpPr>
              <a:spLocks noChangeArrowheads="1"/>
            </p:cNvSpPr>
            <p:nvPr/>
          </p:nvSpPr>
          <p:spPr bwMode="auto">
            <a:xfrm>
              <a:off x="7815" y="6930"/>
              <a:ext cx="735" cy="420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D99594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4583" name="Rectangle 7"/>
            <p:cNvSpPr>
              <a:spLocks noChangeArrowheads="1"/>
            </p:cNvSpPr>
            <p:nvPr/>
          </p:nvSpPr>
          <p:spPr bwMode="auto">
            <a:xfrm>
              <a:off x="3690" y="7350"/>
              <a:ext cx="7755" cy="1126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B8CCE4"/>
                </a:gs>
              </a:gsLst>
              <a:lin ang="5400000" scaled="1"/>
            </a:gradFill>
            <a:ln w="12700">
              <a:solidFill>
                <a:srgbClr val="95B3D7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43F6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У виключних випадках допускається проведення експертного обстеження двома психіатрами чи одним</a:t>
              </a:r>
              <a:endPara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24584" name="AutoShape 8"/>
            <p:cNvCxnSpPr>
              <a:cxnSpLocks noChangeShapeType="1"/>
            </p:cNvCxnSpPr>
            <p:nvPr/>
          </p:nvCxnSpPr>
          <p:spPr bwMode="auto">
            <a:xfrm rot="5400000">
              <a:off x="999" y="7735"/>
              <a:ext cx="1991" cy="2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24585" name="AutoShape 9"/>
            <p:cNvSpPr>
              <a:spLocks noChangeArrowheads="1"/>
            </p:cNvSpPr>
            <p:nvPr/>
          </p:nvSpPr>
          <p:spPr bwMode="auto">
            <a:xfrm>
              <a:off x="735" y="8745"/>
              <a:ext cx="5760" cy="1680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FBD4B4"/>
                </a:gs>
              </a:gsLst>
              <a:lin ang="5400000" scaled="1"/>
            </a:gradFill>
            <a:ln w="12700">
              <a:solidFill>
                <a:srgbClr val="FABF8F"/>
              </a:solidFill>
              <a:round/>
              <a:headEnd/>
              <a:tailEnd/>
            </a:ln>
            <a:effectLst>
              <a:outerShdw dist="28398" dir="3806097" algn="ctr" rotWithShape="0">
                <a:srgbClr val="974706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3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В Україні у СПЕК вводяться, здебільшого головуючими, спеціалісти-психіатри з найдосвідченіших кадрів, яким призначаються відповідні ранги державних службовців</a:t>
              </a:r>
              <a:endPara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24586" name="AutoShape 10"/>
            <p:cNvCxnSpPr>
              <a:cxnSpLocks noChangeShapeType="1"/>
            </p:cNvCxnSpPr>
            <p:nvPr/>
          </p:nvCxnSpPr>
          <p:spPr bwMode="auto">
            <a:xfrm>
              <a:off x="5625" y="11055"/>
              <a:ext cx="112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4587" name="AutoShape 11"/>
            <p:cNvCxnSpPr>
              <a:cxnSpLocks noChangeShapeType="1"/>
            </p:cNvCxnSpPr>
            <p:nvPr/>
          </p:nvCxnSpPr>
          <p:spPr bwMode="auto">
            <a:xfrm>
              <a:off x="6495" y="9525"/>
              <a:ext cx="84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24588" name="AutoShape 12"/>
            <p:cNvSpPr>
              <a:spLocks noChangeArrowheads="1"/>
            </p:cNvSpPr>
            <p:nvPr/>
          </p:nvSpPr>
          <p:spPr bwMode="auto">
            <a:xfrm>
              <a:off x="7335" y="9075"/>
              <a:ext cx="4110" cy="915"/>
            </a:xfrm>
            <a:prstGeom prst="flowChartAlternateProcess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CC0D9"/>
                </a:gs>
              </a:gsLst>
              <a:lin ang="5400000" scaled="1"/>
            </a:gradFill>
            <a:ln w="12700">
              <a:solidFill>
                <a:srgbClr val="B2A1C7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3F3151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0" u="none" strike="noStrike" cap="none" normalizeH="0" baseline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Georgia" pitchFamily="18" charset="0"/>
                  <a:cs typeface="Arial" pitchFamily="34" charset="0"/>
                </a:rPr>
                <a:t>Судово-психіатричним експертом може бути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24589" name="AutoShape 13"/>
            <p:cNvCxnSpPr>
              <a:cxnSpLocks noChangeShapeType="1"/>
            </p:cNvCxnSpPr>
            <p:nvPr/>
          </p:nvCxnSpPr>
          <p:spPr bwMode="auto">
            <a:xfrm>
              <a:off x="9345" y="9990"/>
              <a:ext cx="15" cy="36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24590" name="Rectangle 14"/>
            <p:cNvSpPr>
              <a:spLocks noChangeArrowheads="1"/>
            </p:cNvSpPr>
            <p:nvPr/>
          </p:nvSpPr>
          <p:spPr bwMode="auto">
            <a:xfrm>
              <a:off x="6740" y="10463"/>
              <a:ext cx="4995" cy="159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B6DDE8"/>
                </a:gs>
              </a:gsLst>
              <a:lin ang="5400000" scaled="1"/>
            </a:gradFill>
            <a:ln w="12700">
              <a:solidFill>
                <a:srgbClr val="92CDDC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тільки особа, котра має звання лікаря і пройшла спеціалізацію з психіатрії</a:t>
              </a:r>
              <a:endPara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591" name="AutoShape 15"/>
            <p:cNvSpPr>
              <a:spLocks noChangeArrowheads="1"/>
            </p:cNvSpPr>
            <p:nvPr/>
          </p:nvSpPr>
          <p:spPr bwMode="auto">
            <a:xfrm>
              <a:off x="1410" y="10725"/>
              <a:ext cx="4215" cy="900"/>
            </a:xfrm>
            <a:prstGeom prst="plaque">
              <a:avLst>
                <a:gd name="adj" fmla="val 16667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E5B8B7"/>
                </a:gs>
              </a:gsLst>
              <a:lin ang="5400000" scaled="1"/>
            </a:gradFill>
            <a:ln w="12700">
              <a:solidFill>
                <a:srgbClr val="D99594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622423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Експерт повинен бути</a:t>
              </a:r>
              <a:endPara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592" name="Rectangle 16"/>
            <p:cNvSpPr>
              <a:spLocks noChangeArrowheads="1"/>
            </p:cNvSpPr>
            <p:nvPr/>
          </p:nvSpPr>
          <p:spPr bwMode="auto">
            <a:xfrm>
              <a:off x="735" y="12105"/>
              <a:ext cx="6278" cy="2067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D6E3BC"/>
                </a:gs>
              </a:gsLst>
              <a:lin ang="5400000" scaled="1"/>
            </a:gradFill>
            <a:ln w="12700">
              <a:solidFill>
                <a:srgbClr val="C2D69B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4E6128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незалежним від сторін, об’єктивним, тобто не мати особистої зацікавленості в результатах експертизи, що забезпечує його процесуальну незалежність, об’єктивність і неупередженість</a:t>
              </a:r>
              <a:endPara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593" name="AutoShape 17"/>
            <p:cNvSpPr>
              <a:spLocks noChangeArrowheads="1"/>
            </p:cNvSpPr>
            <p:nvPr/>
          </p:nvSpPr>
          <p:spPr bwMode="auto">
            <a:xfrm>
              <a:off x="3165" y="11625"/>
              <a:ext cx="645" cy="420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97470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2" name="Group 2"/>
          <p:cNvGrpSpPr>
            <a:grpSpLocks/>
          </p:cNvGrpSpPr>
          <p:nvPr/>
        </p:nvGrpSpPr>
        <p:grpSpPr bwMode="auto">
          <a:xfrm>
            <a:off x="285720" y="357166"/>
            <a:ext cx="8643998" cy="6215106"/>
            <a:chOff x="1020" y="945"/>
            <a:chExt cx="9885" cy="8250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25603" name="Rectangle 3"/>
            <p:cNvSpPr>
              <a:spLocks noChangeArrowheads="1"/>
            </p:cNvSpPr>
            <p:nvPr/>
          </p:nvSpPr>
          <p:spPr bwMode="auto">
            <a:xfrm>
              <a:off x="1800" y="945"/>
              <a:ext cx="8295" cy="1005"/>
            </a:xfrm>
            <a:prstGeom prst="rect">
              <a:avLst/>
            </a:prstGeom>
            <a:ln w="63500" cmpd="thickThin">
              <a:solidFill>
                <a:srgbClr val="4BACC6"/>
              </a:solidFill>
              <a:miter lim="800000"/>
              <a:headEnd/>
              <a:tailEnd/>
            </a:ln>
            <a:effectLst/>
          </p:spPr>
          <p:style>
            <a:lnRef idx="0">
              <a:scrgbClr r="0" g="0" b="0"/>
            </a:lnRef>
            <a:fillRef idx="1003">
              <a:schemeClr val="lt2"/>
            </a:fillRef>
            <a:effectRef idx="0">
              <a:scrgbClr r="0" g="0" b="0"/>
            </a:effectRef>
            <a:fontRef idx="major"/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4800" b="1" i="0" u="none" strike="noStrike" normalizeH="0" baseline="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Monotype Corsiva" pitchFamily="66" charset="0"/>
                  <a:cs typeface="Arial" pitchFamily="34" charset="0"/>
                </a:rPr>
                <a:t>завдання СПЕ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1" i="0" u="none" strike="noStrike" normalizeH="0" baseline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604" name="Rectangle 4"/>
            <p:cNvSpPr>
              <a:spLocks noChangeArrowheads="1"/>
            </p:cNvSpPr>
            <p:nvPr/>
          </p:nvSpPr>
          <p:spPr bwMode="auto">
            <a:xfrm>
              <a:off x="1020" y="2565"/>
              <a:ext cx="4770" cy="5085"/>
            </a:xfrm>
            <a:prstGeom prst="rect">
              <a:avLst/>
            </a:prstGeom>
            <a:ln w="12700">
              <a:solidFill>
                <a:srgbClr val="95B3D7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43F60">
                  <a:alpha val="50000"/>
                </a:srgbClr>
              </a:outerShdw>
            </a:effectLst>
          </p:spPr>
          <p:style>
            <a:lnRef idx="0">
              <a:scrgbClr r="0" g="0" b="0"/>
            </a:lnRef>
            <a:fillRef idx="1003">
              <a:schemeClr val="lt2"/>
            </a:fillRef>
            <a:effectRef idx="0">
              <a:scrgbClr r="0" g="0" b="0"/>
            </a:effectRef>
            <a:fontRef idx="major"/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визначення психічного стану і надання висновків про осудність чи неосудність підозрюваних, обвинувачених, засуджених, стосовно яких у слідства та суду виникли сумніви щодо їх психічного здоров’я, а також надання висновків про необхідність застосування медичних заходів стосовно осіб, визнаних неосудними в момент скоєння ними правопорушення або таких, що захворіли на психічну хворобу після вчинення злочину</a:t>
              </a:r>
              <a:endPara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605" name="Rectangle 5"/>
            <p:cNvSpPr>
              <a:spLocks noChangeArrowheads="1"/>
            </p:cNvSpPr>
            <p:nvPr/>
          </p:nvSpPr>
          <p:spPr bwMode="auto">
            <a:xfrm>
              <a:off x="6300" y="2565"/>
              <a:ext cx="4605" cy="4125"/>
            </a:xfrm>
            <a:prstGeom prst="rect">
              <a:avLst/>
            </a:prstGeom>
            <a:ln w="12700">
              <a:solidFill>
                <a:srgbClr val="95B3D7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43F60">
                  <a:alpha val="50000"/>
                </a:srgbClr>
              </a:outerShdw>
            </a:effectLst>
          </p:spPr>
          <p:style>
            <a:lnRef idx="0">
              <a:scrgbClr r="0" g="0" b="0"/>
            </a:lnRef>
            <a:fillRef idx="1003">
              <a:schemeClr val="lt2"/>
            </a:fillRef>
            <a:effectRef idx="0">
              <a:scrgbClr r="0" g="0" b="0"/>
            </a:effectRef>
            <a:fontRef idx="major"/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uk-UA" dirty="0" smtClean="0">
                  <a:latin typeface="Georgia" pitchFamily="18" charset="0"/>
                  <a:cs typeface="Arial" pitchFamily="34" charset="0"/>
                </a:rPr>
                <a:t>визначення психічного стану свідків і потерпілих і подання висновків про здатність обстежуваного правильно сприймати, запам’ятовувати та відтворювати обставини, які мають значення для кримінального провадження, у випадках, коли в органів слідства та суду виникають сумніви в психічному здоров’ї цих осіб</a:t>
              </a:r>
              <a:endParaRPr lang="ru-RU" dirty="0" smtClean="0">
                <a:latin typeface="Georgia" pitchFamily="18" charset="0"/>
                <a:cs typeface="Arial" pitchFamily="34" charset="0"/>
              </a:endParaRPr>
            </a:p>
          </p:txBody>
        </p:sp>
        <p:sp>
          <p:nvSpPr>
            <p:cNvPr id="25606" name="Rectangle 6"/>
            <p:cNvSpPr>
              <a:spLocks noChangeArrowheads="1"/>
            </p:cNvSpPr>
            <p:nvPr/>
          </p:nvSpPr>
          <p:spPr bwMode="auto">
            <a:xfrm>
              <a:off x="3045" y="7920"/>
              <a:ext cx="6135" cy="1275"/>
            </a:xfrm>
            <a:prstGeom prst="rect">
              <a:avLst/>
            </a:prstGeom>
            <a:ln w="12700">
              <a:solidFill>
                <a:srgbClr val="95B3D7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43F60">
                  <a:alpha val="50000"/>
                </a:srgbClr>
              </a:outerShdw>
            </a:effectLst>
          </p:spPr>
          <p:style>
            <a:lnRef idx="0">
              <a:scrgbClr r="0" g="0" b="0"/>
            </a:lnRef>
            <a:fillRef idx="1003">
              <a:schemeClr val="lt2"/>
            </a:fillRef>
            <a:effectRef idx="0">
              <a:scrgbClr r="0" g="0" b="0"/>
            </a:effectRef>
            <a:fontRef idx="major"/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R="0" lvl="0" indent="0" algn="ctr"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uk-UA" dirty="0" smtClean="0">
                  <a:latin typeface="Georgia" pitchFamily="18" charset="0"/>
                  <a:cs typeface="Arial" pitchFamily="34" charset="0"/>
                </a:rPr>
                <a:t>визначення психічного стану позивачів, відповідачів, а також осіб, стосовно яких вирішується питання про їх дієздатність</a:t>
              </a:r>
              <a:endParaRPr lang="ru-RU" dirty="0" smtClean="0">
                <a:latin typeface="Georgia" pitchFamily="18" charset="0"/>
                <a:cs typeface="Arial" pitchFamily="34" charset="0"/>
              </a:endParaRPr>
            </a:p>
          </p:txBody>
        </p:sp>
        <p:cxnSp>
          <p:nvCxnSpPr>
            <p:cNvPr id="25607" name="AutoShape 7"/>
            <p:cNvCxnSpPr>
              <a:cxnSpLocks noChangeShapeType="1"/>
            </p:cNvCxnSpPr>
            <p:nvPr/>
          </p:nvCxnSpPr>
          <p:spPr bwMode="auto">
            <a:xfrm>
              <a:off x="6060" y="1950"/>
              <a:ext cx="0" cy="5970"/>
            </a:xfrm>
            <a:prstGeom prst="straightConnector1">
              <a:avLst/>
            </a:prstGeom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style>
            <a:lnRef idx="0">
              <a:scrgbClr r="0" g="0" b="0"/>
            </a:lnRef>
            <a:fillRef idx="1003">
              <a:schemeClr val="lt2"/>
            </a:fillRef>
            <a:effectRef idx="0">
              <a:scrgbClr r="0" g="0" b="0"/>
            </a:effectRef>
            <a:fontRef idx="major"/>
          </p:style>
        </p:cxnSp>
        <p:cxnSp>
          <p:nvCxnSpPr>
            <p:cNvPr id="25608" name="AutoShape 8"/>
            <p:cNvCxnSpPr>
              <a:cxnSpLocks noChangeShapeType="1"/>
            </p:cNvCxnSpPr>
            <p:nvPr/>
          </p:nvCxnSpPr>
          <p:spPr bwMode="auto">
            <a:xfrm flipH="1">
              <a:off x="3150" y="1950"/>
              <a:ext cx="2910" cy="615"/>
            </a:xfrm>
            <a:prstGeom prst="straightConnector1">
              <a:avLst/>
            </a:prstGeom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style>
            <a:lnRef idx="0">
              <a:scrgbClr r="0" g="0" b="0"/>
            </a:lnRef>
            <a:fillRef idx="1003">
              <a:schemeClr val="lt2"/>
            </a:fillRef>
            <a:effectRef idx="0">
              <a:scrgbClr r="0" g="0" b="0"/>
            </a:effectRef>
            <a:fontRef idx="major"/>
          </p:style>
        </p:cxnSp>
        <p:cxnSp>
          <p:nvCxnSpPr>
            <p:cNvPr id="25609" name="AutoShape 9"/>
            <p:cNvCxnSpPr>
              <a:cxnSpLocks noChangeShapeType="1"/>
            </p:cNvCxnSpPr>
            <p:nvPr/>
          </p:nvCxnSpPr>
          <p:spPr bwMode="auto">
            <a:xfrm>
              <a:off x="6060" y="1950"/>
              <a:ext cx="2820" cy="615"/>
            </a:xfrm>
            <a:prstGeom prst="straightConnector1">
              <a:avLst/>
            </a:prstGeom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style>
            <a:lnRef idx="0">
              <a:scrgbClr r="0" g="0" b="0"/>
            </a:lnRef>
            <a:fillRef idx="1003">
              <a:schemeClr val="lt2"/>
            </a:fillRef>
            <a:effectRef idx="0">
              <a:scrgbClr r="0" g="0" b="0"/>
            </a:effectRef>
            <a:fontRef idx="major"/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214282" y="285728"/>
            <a:ext cx="8572560" cy="6357981"/>
            <a:chOff x="930" y="1095"/>
            <a:chExt cx="10635" cy="7635"/>
          </a:xfrm>
        </p:grpSpPr>
        <p:sp>
          <p:nvSpPr>
            <p:cNvPr id="1027" name="AutoShape 3"/>
            <p:cNvSpPr>
              <a:spLocks noChangeArrowheads="1"/>
            </p:cNvSpPr>
            <p:nvPr/>
          </p:nvSpPr>
          <p:spPr bwMode="auto">
            <a:xfrm>
              <a:off x="1185" y="1425"/>
              <a:ext cx="3930" cy="1080"/>
            </a:xfrm>
            <a:prstGeom prst="bevel">
              <a:avLst>
                <a:gd name="adj" fmla="val 12500"/>
              </a:avLst>
            </a:prstGeom>
            <a:solidFill>
              <a:srgbClr val="DBE5F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28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Осудність</a:t>
              </a:r>
              <a:endPara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8" name="AutoShape 4"/>
            <p:cNvSpPr>
              <a:spLocks noChangeArrowheads="1"/>
            </p:cNvSpPr>
            <p:nvPr/>
          </p:nvSpPr>
          <p:spPr bwMode="auto">
            <a:xfrm>
              <a:off x="5115" y="1830"/>
              <a:ext cx="585" cy="405"/>
            </a:xfrm>
            <a:prstGeom prst="rightArrow">
              <a:avLst>
                <a:gd name="adj1" fmla="val 50000"/>
                <a:gd name="adj2" fmla="val 36111"/>
              </a:avLst>
            </a:prstGeom>
            <a:solidFill>
              <a:srgbClr val="97470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29" name="Rectangle 5"/>
            <p:cNvSpPr>
              <a:spLocks noChangeArrowheads="1"/>
            </p:cNvSpPr>
            <p:nvPr/>
          </p:nvSpPr>
          <p:spPr bwMode="auto">
            <a:xfrm>
              <a:off x="5700" y="1095"/>
              <a:ext cx="5865" cy="315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E5B8B7"/>
                </a:gs>
              </a:gsLst>
              <a:lin ang="5400000" scaled="1"/>
            </a:gradFill>
            <a:ln w="12700">
              <a:solidFill>
                <a:srgbClr val="D99594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622423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це психічний стан особи, який полягає у її здатності за станом психічного здоров’я, за рівнем соціальнопсихологічного розвитку і соціалізації, а також за віком усвідомлювати фактичний характер і суспільну небезпеку своїх дій, керувати ними під час скоєння злочину і нести у зв’язку з цим кримінальну відповідальність</a:t>
              </a:r>
              <a:endPara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030" name="AutoShape 6"/>
            <p:cNvCxnSpPr>
              <a:cxnSpLocks noChangeShapeType="1"/>
            </p:cNvCxnSpPr>
            <p:nvPr/>
          </p:nvCxnSpPr>
          <p:spPr bwMode="auto">
            <a:xfrm>
              <a:off x="1665" y="2505"/>
              <a:ext cx="0" cy="264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31" name="AutoShape 7"/>
            <p:cNvCxnSpPr>
              <a:cxnSpLocks noChangeShapeType="1"/>
            </p:cNvCxnSpPr>
            <p:nvPr/>
          </p:nvCxnSpPr>
          <p:spPr bwMode="auto">
            <a:xfrm>
              <a:off x="1665" y="5145"/>
              <a:ext cx="52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1032" name="AutoShape 8"/>
            <p:cNvSpPr>
              <a:spLocks noChangeArrowheads="1"/>
            </p:cNvSpPr>
            <p:nvPr/>
          </p:nvSpPr>
          <p:spPr bwMode="auto">
            <a:xfrm>
              <a:off x="2190" y="4650"/>
              <a:ext cx="3945" cy="1020"/>
            </a:xfrm>
            <a:prstGeom prst="bevel">
              <a:avLst>
                <a:gd name="adj" fmla="val 12500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CCC0D9"/>
                </a:gs>
              </a:gsLst>
              <a:lin ang="5400000" scaled="1"/>
            </a:gradFill>
            <a:ln w="12700">
              <a:solidFill>
                <a:srgbClr val="B2A1C7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3F3151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обмежена осудність</a:t>
              </a:r>
              <a:endPara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033" name="AutoShape 9"/>
            <p:cNvCxnSpPr>
              <a:cxnSpLocks noChangeShapeType="1"/>
            </p:cNvCxnSpPr>
            <p:nvPr/>
          </p:nvCxnSpPr>
          <p:spPr bwMode="auto">
            <a:xfrm>
              <a:off x="6135" y="5235"/>
              <a:ext cx="45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1034" name="Rectangle 10"/>
            <p:cNvSpPr>
              <a:spLocks noChangeArrowheads="1"/>
            </p:cNvSpPr>
            <p:nvPr/>
          </p:nvSpPr>
          <p:spPr bwMode="auto">
            <a:xfrm>
              <a:off x="6585" y="4545"/>
              <a:ext cx="4980" cy="4185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FBD4B4"/>
                </a:gs>
              </a:gsLst>
              <a:lin ang="5400000" scaled="1"/>
            </a:gradFill>
            <a:ln w="12700">
              <a:solidFill>
                <a:srgbClr val="FABF8F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974706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кримінально-правова категорія, яка характеризує психічний стан особи під час вчинення злочину, обов’язковою ознакою якого (стану) є суттєве обмеження внаслідок хронічного або тимчасового розладу психічної діяльності (</a:t>
              </a:r>
              <a:r>
                <a:rPr kumimoji="0" lang="uk-UA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непсихотичний</a:t>
              </a:r>
              <a:r>
                <a:rPr kumimoji="0" lang="uk-UA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 рівень) здатності особи усвідомлювати свої дії (бездіяльність) і/або керувати ними за якісного збереження критичної функції свідомості</a:t>
              </a:r>
              <a:endPara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035" name="AutoShape 11"/>
            <p:cNvCxnSpPr>
              <a:cxnSpLocks noChangeShapeType="1"/>
            </p:cNvCxnSpPr>
            <p:nvPr/>
          </p:nvCxnSpPr>
          <p:spPr bwMode="auto">
            <a:xfrm>
              <a:off x="3315" y="5670"/>
              <a:ext cx="0" cy="100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1036" name="Rectangle 12"/>
            <p:cNvSpPr>
              <a:spLocks noChangeArrowheads="1"/>
            </p:cNvSpPr>
            <p:nvPr/>
          </p:nvSpPr>
          <p:spPr bwMode="auto">
            <a:xfrm>
              <a:off x="930" y="6780"/>
              <a:ext cx="4770" cy="1845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E5B8B7"/>
                </a:gs>
              </a:gsLst>
              <a:lin ang="5400000" scaled="1"/>
            </a:gradFill>
            <a:ln w="12700">
              <a:solidFill>
                <a:srgbClr val="D99594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622423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Обмежена осудність не скасовує кримінальної відповідальності, її правова природа полягає в тому, що вона є пом’якшуючою покарання обставиною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285720" y="357166"/>
            <a:ext cx="8643998" cy="6286544"/>
            <a:chOff x="795" y="9855"/>
            <a:chExt cx="10395" cy="6390"/>
          </a:xfrm>
        </p:grpSpPr>
        <p:sp>
          <p:nvSpPr>
            <p:cNvPr id="1027" name="AutoShape 3"/>
            <p:cNvSpPr>
              <a:spLocks noChangeArrowheads="1"/>
            </p:cNvSpPr>
            <p:nvPr/>
          </p:nvSpPr>
          <p:spPr bwMode="auto">
            <a:xfrm>
              <a:off x="1185" y="9855"/>
              <a:ext cx="9585" cy="1380"/>
            </a:xfrm>
            <a:prstGeom prst="plaque">
              <a:avLst>
                <a:gd name="adj" fmla="val 16667"/>
              </a:avLst>
            </a:prstGeom>
            <a:gradFill rotWithShape="0">
              <a:gsLst>
                <a:gs pos="0">
                  <a:srgbClr val="4F81BD">
                    <a:gamma/>
                    <a:tint val="20000"/>
                    <a:invGamma/>
                  </a:srgbClr>
                </a:gs>
                <a:gs pos="100000">
                  <a:srgbClr val="4F81BD"/>
                </a:gs>
              </a:gsLst>
              <a:lin ang="27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у формулі неосудності присутні два критерії, які виступають у поєднанні та визначають стан неосудності особи, котра скоїла суспільно небезпечні дії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8" name="AutoShape 4"/>
            <p:cNvSpPr>
              <a:spLocks noChangeArrowheads="1"/>
            </p:cNvSpPr>
            <p:nvPr/>
          </p:nvSpPr>
          <p:spPr bwMode="auto">
            <a:xfrm>
              <a:off x="1515" y="11580"/>
              <a:ext cx="4365" cy="1635"/>
            </a:xfrm>
            <a:prstGeom prst="roundRect">
              <a:avLst>
                <a:gd name="adj" fmla="val 16667"/>
              </a:avLst>
            </a:prstGeom>
            <a:solidFill>
              <a:srgbClr val="F2DBDB"/>
            </a:solidFill>
            <a:ln w="63500" cmpd="thickThin">
              <a:solidFill>
                <a:srgbClr val="0F243E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медичний критерій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являє собою чотири узагальнені групи психічних розладів</a:t>
              </a:r>
              <a:endPara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9" name="Rectangle 5"/>
            <p:cNvSpPr>
              <a:spLocks noChangeArrowheads="1"/>
            </p:cNvSpPr>
            <p:nvPr/>
          </p:nvSpPr>
          <p:spPr bwMode="auto">
            <a:xfrm>
              <a:off x="795" y="13530"/>
              <a:ext cx="2595" cy="117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B8CCE4"/>
                </a:gs>
              </a:gsLst>
              <a:lin ang="5400000" scaled="1"/>
            </a:gradFill>
            <a:ln w="12700">
              <a:solidFill>
                <a:srgbClr val="95B3D7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43F6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хронічний психічний розлад</a:t>
              </a:r>
              <a:endPara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0" name="AutoShape 6"/>
            <p:cNvSpPr>
              <a:spLocks noChangeArrowheads="1"/>
            </p:cNvSpPr>
            <p:nvPr/>
          </p:nvSpPr>
          <p:spPr bwMode="auto">
            <a:xfrm>
              <a:off x="6450" y="11580"/>
              <a:ext cx="4125" cy="1095"/>
            </a:xfrm>
            <a:prstGeom prst="roundRect">
              <a:avLst>
                <a:gd name="adj" fmla="val 16667"/>
              </a:avLst>
            </a:prstGeom>
            <a:solidFill>
              <a:srgbClr val="F2DBDB"/>
            </a:solidFill>
            <a:ln w="63500" cmpd="thickThin">
              <a:solidFill>
                <a:srgbClr val="0F243E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uk-UA" sz="2000" dirty="0" smtClean="0">
                  <a:latin typeface="Georgia" pitchFamily="18" charset="0"/>
                  <a:cs typeface="Arial" pitchFamily="34" charset="0"/>
                </a:rPr>
                <a:t>юридичний (психологічний) критерій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1" name="Rectangle 7"/>
            <p:cNvSpPr>
              <a:spLocks noChangeArrowheads="1"/>
            </p:cNvSpPr>
            <p:nvPr/>
          </p:nvSpPr>
          <p:spPr bwMode="auto">
            <a:xfrm>
              <a:off x="3960" y="13530"/>
              <a:ext cx="2490" cy="117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B8CCE4"/>
                </a:gs>
              </a:gsLst>
              <a:lin ang="5400000" scaled="1"/>
            </a:gradFill>
            <a:ln w="12700">
              <a:solidFill>
                <a:srgbClr val="95B3D7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43F6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uk-UA" sz="2000" dirty="0" smtClean="0">
                  <a:latin typeface="Georgia" pitchFamily="18" charset="0"/>
                  <a:cs typeface="Arial" pitchFamily="34" charset="0"/>
                </a:rPr>
                <a:t>тимчасовий психічний розлад</a:t>
              </a:r>
              <a:endParaRPr lang="ru-RU" sz="2000" dirty="0" smtClean="0">
                <a:latin typeface="Georgia" pitchFamily="18" charset="0"/>
                <a:cs typeface="Arial" pitchFamily="34" charset="0"/>
              </a:endParaRPr>
            </a:p>
          </p:txBody>
        </p:sp>
        <p:sp>
          <p:nvSpPr>
            <p:cNvPr id="1032" name="Rectangle 8"/>
            <p:cNvSpPr>
              <a:spLocks noChangeArrowheads="1"/>
            </p:cNvSpPr>
            <p:nvPr/>
          </p:nvSpPr>
          <p:spPr bwMode="auto">
            <a:xfrm>
              <a:off x="870" y="15150"/>
              <a:ext cx="2520" cy="645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B8CCE4"/>
                </a:gs>
              </a:gsLst>
              <a:lin ang="5400000" scaled="1"/>
            </a:gradFill>
            <a:ln w="12700">
              <a:solidFill>
                <a:srgbClr val="95B3D7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43F6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R="0" lvl="0" indent="0" algn="ctr"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uk-UA" sz="2000" dirty="0" smtClean="0">
                  <a:latin typeface="Georgia" pitchFamily="18" charset="0"/>
                  <a:cs typeface="Arial" pitchFamily="34" charset="0"/>
                </a:rPr>
                <a:t>слабоумство</a:t>
              </a:r>
              <a:endParaRPr lang="ru-RU" sz="2000" dirty="0" smtClean="0">
                <a:latin typeface="Georgia" pitchFamily="18" charset="0"/>
                <a:cs typeface="Arial" pitchFamily="34" charset="0"/>
              </a:endParaRPr>
            </a:p>
          </p:txBody>
        </p:sp>
        <p:sp>
          <p:nvSpPr>
            <p:cNvPr id="1033" name="Rectangle 9"/>
            <p:cNvSpPr>
              <a:spLocks noChangeArrowheads="1"/>
            </p:cNvSpPr>
            <p:nvPr/>
          </p:nvSpPr>
          <p:spPr bwMode="auto">
            <a:xfrm>
              <a:off x="3960" y="14985"/>
              <a:ext cx="2490" cy="126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B8CCE4"/>
                </a:gs>
              </a:gsLst>
              <a:lin ang="5400000" scaled="1"/>
            </a:gradFill>
            <a:ln w="12700">
              <a:solidFill>
                <a:srgbClr val="95B3D7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43F6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uk-UA" sz="2000" dirty="0" smtClean="0">
                  <a:latin typeface="Georgia" pitchFamily="18" charset="0"/>
                  <a:cs typeface="Arial" pitchFamily="34" charset="0"/>
                </a:rPr>
                <a:t>інший хворобливий стан психіки</a:t>
              </a:r>
              <a:endParaRPr lang="ru-RU" sz="2000" dirty="0" smtClean="0">
                <a:latin typeface="Georgia" pitchFamily="18" charset="0"/>
                <a:cs typeface="Arial" pitchFamily="34" charset="0"/>
              </a:endParaRPr>
            </a:p>
          </p:txBody>
        </p:sp>
        <p:sp>
          <p:nvSpPr>
            <p:cNvPr id="1034" name="Rectangle 10"/>
            <p:cNvSpPr>
              <a:spLocks noChangeArrowheads="1"/>
            </p:cNvSpPr>
            <p:nvPr/>
          </p:nvSpPr>
          <p:spPr bwMode="auto">
            <a:xfrm>
              <a:off x="6675" y="13005"/>
              <a:ext cx="2985" cy="1785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B6DDE8"/>
                </a:gs>
              </a:gsLst>
              <a:lin ang="5400000" scaled="1"/>
            </a:gradFill>
            <a:ln w="12700">
              <a:solidFill>
                <a:srgbClr val="92CDDC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R="0" lvl="0" indent="0" algn="ctr"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uk-UA" sz="2000" dirty="0" smtClean="0">
                  <a:latin typeface="Georgia" pitchFamily="18" charset="0"/>
                  <a:cs typeface="Arial" pitchFamily="34" charset="0"/>
                </a:rPr>
                <a:t>нездатність особи усвідомлювати значення своїх дій (інтелектуальний критерій)</a:t>
              </a:r>
              <a:endParaRPr lang="ru-RU" sz="2000" dirty="0" smtClean="0">
                <a:latin typeface="Georgia" pitchFamily="18" charset="0"/>
                <a:cs typeface="Arial" pitchFamily="34" charset="0"/>
              </a:endParaRPr>
            </a:p>
          </p:txBody>
        </p:sp>
        <p:sp>
          <p:nvSpPr>
            <p:cNvPr id="1035" name="Rectangle 11"/>
            <p:cNvSpPr>
              <a:spLocks noChangeArrowheads="1"/>
            </p:cNvSpPr>
            <p:nvPr/>
          </p:nvSpPr>
          <p:spPr bwMode="auto">
            <a:xfrm>
              <a:off x="8040" y="14985"/>
              <a:ext cx="3150" cy="126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B6DDE8"/>
                </a:gs>
              </a:gsLst>
              <a:lin ang="5400000" scaled="1"/>
            </a:gradFill>
            <a:ln w="12700">
              <a:solidFill>
                <a:srgbClr val="92CDDC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uk-UA" sz="2000" dirty="0" smtClean="0">
                  <a:latin typeface="Georgia" pitchFamily="18" charset="0"/>
                  <a:cs typeface="Arial" pitchFamily="34" charset="0"/>
                </a:rPr>
                <a:t>неможливість керувати ними (вольовий критерій)</a:t>
              </a:r>
              <a:endParaRPr lang="ru-RU" sz="2000" dirty="0" smtClean="0">
                <a:latin typeface="Georgia" pitchFamily="18" charset="0"/>
                <a:cs typeface="Arial" pitchFamily="34" charset="0"/>
              </a:endParaRPr>
            </a:p>
          </p:txBody>
        </p:sp>
        <p:cxnSp>
          <p:nvCxnSpPr>
            <p:cNvPr id="1036" name="AutoShape 12"/>
            <p:cNvCxnSpPr>
              <a:cxnSpLocks noChangeShapeType="1"/>
            </p:cNvCxnSpPr>
            <p:nvPr/>
          </p:nvCxnSpPr>
          <p:spPr bwMode="auto">
            <a:xfrm flipH="1">
              <a:off x="3315" y="11235"/>
              <a:ext cx="2820" cy="34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037" name="AutoShape 13"/>
            <p:cNvCxnSpPr>
              <a:cxnSpLocks noChangeShapeType="1"/>
            </p:cNvCxnSpPr>
            <p:nvPr/>
          </p:nvCxnSpPr>
          <p:spPr bwMode="auto">
            <a:xfrm>
              <a:off x="6135" y="11235"/>
              <a:ext cx="2460" cy="34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038" name="AutoShape 14"/>
            <p:cNvCxnSpPr>
              <a:cxnSpLocks noChangeShapeType="1"/>
            </p:cNvCxnSpPr>
            <p:nvPr/>
          </p:nvCxnSpPr>
          <p:spPr bwMode="auto">
            <a:xfrm>
              <a:off x="3645" y="13215"/>
              <a:ext cx="0" cy="246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39" name="AutoShape 15"/>
            <p:cNvCxnSpPr>
              <a:cxnSpLocks noChangeShapeType="1"/>
            </p:cNvCxnSpPr>
            <p:nvPr/>
          </p:nvCxnSpPr>
          <p:spPr bwMode="auto">
            <a:xfrm>
              <a:off x="3645" y="14115"/>
              <a:ext cx="31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040" name="AutoShape 16"/>
            <p:cNvCxnSpPr>
              <a:cxnSpLocks noChangeShapeType="1"/>
            </p:cNvCxnSpPr>
            <p:nvPr/>
          </p:nvCxnSpPr>
          <p:spPr bwMode="auto">
            <a:xfrm flipH="1">
              <a:off x="3390" y="14415"/>
              <a:ext cx="25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041" name="AutoShape 17"/>
            <p:cNvCxnSpPr>
              <a:cxnSpLocks noChangeShapeType="1"/>
            </p:cNvCxnSpPr>
            <p:nvPr/>
          </p:nvCxnSpPr>
          <p:spPr bwMode="auto">
            <a:xfrm>
              <a:off x="3645" y="15675"/>
              <a:ext cx="31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042" name="AutoShape 18"/>
            <p:cNvCxnSpPr>
              <a:cxnSpLocks noChangeShapeType="1"/>
            </p:cNvCxnSpPr>
            <p:nvPr/>
          </p:nvCxnSpPr>
          <p:spPr bwMode="auto">
            <a:xfrm flipH="1">
              <a:off x="3375" y="15480"/>
              <a:ext cx="25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043" name="AutoShape 19"/>
            <p:cNvCxnSpPr>
              <a:cxnSpLocks noChangeShapeType="1"/>
            </p:cNvCxnSpPr>
            <p:nvPr/>
          </p:nvCxnSpPr>
          <p:spPr bwMode="auto">
            <a:xfrm>
              <a:off x="8040" y="12675"/>
              <a:ext cx="0" cy="33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044" name="AutoShape 20"/>
            <p:cNvCxnSpPr>
              <a:cxnSpLocks noChangeShapeType="1"/>
            </p:cNvCxnSpPr>
            <p:nvPr/>
          </p:nvCxnSpPr>
          <p:spPr bwMode="auto">
            <a:xfrm>
              <a:off x="10080" y="12675"/>
              <a:ext cx="30" cy="231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142844" y="342900"/>
            <a:ext cx="9001156" cy="6300810"/>
            <a:chOff x="930" y="540"/>
            <a:chExt cx="10665" cy="12330"/>
          </a:xfrm>
        </p:grpSpPr>
        <p:sp>
          <p:nvSpPr>
            <p:cNvPr id="2051" name="AutoShape 3"/>
            <p:cNvSpPr>
              <a:spLocks noChangeArrowheads="1"/>
            </p:cNvSpPr>
            <p:nvPr/>
          </p:nvSpPr>
          <p:spPr bwMode="auto">
            <a:xfrm>
              <a:off x="1005" y="795"/>
              <a:ext cx="3240" cy="1095"/>
            </a:xfrm>
            <a:prstGeom prst="bevel">
              <a:avLst>
                <a:gd name="adj" fmla="val 12500"/>
              </a:avLst>
            </a:prstGeom>
            <a:solidFill>
              <a:srgbClr val="243F60"/>
            </a:solidFill>
            <a:ln w="9525">
              <a:solidFill>
                <a:srgbClr val="FFFF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0" u="none" strike="noStrike" cap="none" normalizeH="0" baseline="0" dirty="0" smtClean="0">
                  <a:ln>
                    <a:noFill/>
                  </a:ln>
                  <a:solidFill>
                    <a:srgbClr val="FFFF00"/>
                  </a:solidFill>
                  <a:effectLst/>
                  <a:latin typeface="Georgia" pitchFamily="18" charset="0"/>
                  <a:cs typeface="Arial" pitchFamily="34" charset="0"/>
                </a:rPr>
                <a:t>хронічний психічний розлад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2" name="AutoShape 4"/>
            <p:cNvSpPr>
              <a:spLocks noChangeArrowheads="1"/>
            </p:cNvSpPr>
            <p:nvPr/>
          </p:nvSpPr>
          <p:spPr bwMode="auto">
            <a:xfrm>
              <a:off x="4425" y="1245"/>
              <a:ext cx="360" cy="405"/>
            </a:xfrm>
            <a:prstGeom prst="rightArrow">
              <a:avLst>
                <a:gd name="adj1" fmla="val 50000"/>
                <a:gd name="adj2" fmla="val 25000"/>
              </a:avLst>
            </a:prstGeom>
            <a:solidFill>
              <a:srgbClr val="00206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3" name="Rectangle 5"/>
            <p:cNvSpPr>
              <a:spLocks noChangeArrowheads="1"/>
            </p:cNvSpPr>
            <p:nvPr/>
          </p:nvSpPr>
          <p:spPr bwMode="auto">
            <a:xfrm>
              <a:off x="5055" y="540"/>
              <a:ext cx="6135" cy="2295"/>
            </a:xfrm>
            <a:prstGeom prst="rect">
              <a:avLst/>
            </a:prstGeom>
            <a:solidFill>
              <a:srgbClr val="DBE5F1"/>
            </a:solidFill>
            <a:ln w="63500" cmpd="thickThin">
              <a:solidFill>
                <a:srgbClr val="4BACC6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об’єднує захворювання, які характеризуються тривалістю перебігу і тенденцією до прогресування (поступового наростання і ускладнення хворобливого процесу, погіршення викликаних хворобою порушень психіки). Хронічні психічні розлади, як правило, призводять до глибоких і стійких змін особистості хворого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4" name="AutoShape 6"/>
            <p:cNvSpPr>
              <a:spLocks noChangeArrowheads="1"/>
            </p:cNvSpPr>
            <p:nvPr/>
          </p:nvSpPr>
          <p:spPr bwMode="auto">
            <a:xfrm>
              <a:off x="1015" y="7138"/>
              <a:ext cx="3240" cy="990"/>
            </a:xfrm>
            <a:prstGeom prst="bevel">
              <a:avLst>
                <a:gd name="adj" fmla="val 12500"/>
              </a:avLst>
            </a:prstGeom>
            <a:solidFill>
              <a:srgbClr val="17365D"/>
            </a:solidFill>
            <a:ln w="9525">
              <a:solidFill>
                <a:srgbClr val="FFFF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0" u="none" strike="noStrike" cap="none" normalizeH="0" baseline="0" dirty="0" smtClean="0">
                  <a:ln>
                    <a:noFill/>
                  </a:ln>
                  <a:solidFill>
                    <a:srgbClr val="FFFF00"/>
                  </a:solidFill>
                  <a:effectLst/>
                  <a:latin typeface="Georgia" pitchFamily="18" charset="0"/>
                  <a:cs typeface="Arial" pitchFamily="34" charset="0"/>
                </a:rPr>
                <a:t>слабоумство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5" name="AutoShape 7"/>
            <p:cNvSpPr>
              <a:spLocks noChangeArrowheads="1"/>
            </p:cNvSpPr>
            <p:nvPr/>
          </p:nvSpPr>
          <p:spPr bwMode="auto">
            <a:xfrm>
              <a:off x="930" y="10485"/>
              <a:ext cx="3240" cy="1267"/>
            </a:xfrm>
            <a:prstGeom prst="bevel">
              <a:avLst>
                <a:gd name="adj" fmla="val 12500"/>
              </a:avLst>
            </a:prstGeom>
            <a:solidFill>
              <a:srgbClr val="17365D"/>
            </a:solidFill>
            <a:ln w="9525">
              <a:solidFill>
                <a:srgbClr val="FFFF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0" u="none" strike="noStrike" cap="none" normalizeH="0" baseline="0" dirty="0" smtClean="0">
                  <a:ln>
                    <a:noFill/>
                  </a:ln>
                  <a:solidFill>
                    <a:srgbClr val="FFFF00"/>
                  </a:solidFill>
                  <a:effectLst/>
                  <a:latin typeface="Georgia" pitchFamily="18" charset="0"/>
                  <a:cs typeface="Arial" pitchFamily="34" charset="0"/>
                </a:rPr>
                <a:t>інші хворобливі стани психіки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6" name="AutoShape 8"/>
            <p:cNvSpPr>
              <a:spLocks noChangeArrowheads="1"/>
            </p:cNvSpPr>
            <p:nvPr/>
          </p:nvSpPr>
          <p:spPr bwMode="auto">
            <a:xfrm>
              <a:off x="1005" y="4560"/>
              <a:ext cx="3165" cy="1320"/>
            </a:xfrm>
            <a:prstGeom prst="bevel">
              <a:avLst>
                <a:gd name="adj" fmla="val 12500"/>
              </a:avLst>
            </a:prstGeom>
            <a:solidFill>
              <a:srgbClr val="17365D"/>
            </a:solidFill>
            <a:ln w="9525">
              <a:solidFill>
                <a:srgbClr val="FFFF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uk-UA" sz="1400" dirty="0" smtClean="0">
                  <a:solidFill>
                    <a:srgbClr val="FFFF00"/>
                  </a:solidFill>
                  <a:latin typeface="Georgia" pitchFamily="18" charset="0"/>
                  <a:cs typeface="Arial" pitchFamily="34" charset="0"/>
                </a:rPr>
                <a:t>тимчасовий психічний розлад</a:t>
              </a:r>
              <a:endParaRPr lang="ru-RU" sz="1400" dirty="0" smtClean="0">
                <a:solidFill>
                  <a:srgbClr val="FFFF00"/>
                </a:solidFill>
                <a:latin typeface="Georgia" pitchFamily="18" charset="0"/>
                <a:cs typeface="Arial" pitchFamily="34" charset="0"/>
              </a:endParaRPr>
            </a:p>
          </p:txBody>
        </p:sp>
        <p:sp>
          <p:nvSpPr>
            <p:cNvPr id="2057" name="AutoShape 9"/>
            <p:cNvSpPr>
              <a:spLocks noChangeArrowheads="1"/>
            </p:cNvSpPr>
            <p:nvPr/>
          </p:nvSpPr>
          <p:spPr bwMode="auto">
            <a:xfrm>
              <a:off x="5820" y="2655"/>
              <a:ext cx="4935" cy="630"/>
            </a:xfrm>
            <a:prstGeom prst="roundRect">
              <a:avLst>
                <a:gd name="adj" fmla="val 16667"/>
              </a:avLst>
            </a:prstGeom>
            <a:solidFill>
              <a:srgbClr val="E5B8B7"/>
            </a:solidFill>
            <a:ln w="9525">
              <a:solidFill>
                <a:srgbClr val="0F243E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До таких захворювань належать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8" name="Rectangle 10"/>
            <p:cNvSpPr>
              <a:spLocks noChangeArrowheads="1"/>
            </p:cNvSpPr>
            <p:nvPr/>
          </p:nvSpPr>
          <p:spPr bwMode="auto">
            <a:xfrm>
              <a:off x="3390" y="3510"/>
              <a:ext cx="1800" cy="51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B6DDE8"/>
                </a:gs>
              </a:gsLst>
              <a:lin ang="5400000" scaled="1"/>
            </a:gradFill>
            <a:ln w="12700">
              <a:solidFill>
                <a:srgbClr val="92CDDC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шизофренія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9" name="Rectangle 11"/>
            <p:cNvSpPr>
              <a:spLocks noChangeArrowheads="1"/>
            </p:cNvSpPr>
            <p:nvPr/>
          </p:nvSpPr>
          <p:spPr bwMode="auto">
            <a:xfrm>
              <a:off x="7725" y="3510"/>
              <a:ext cx="1905" cy="45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B6DDE8"/>
                </a:gs>
              </a:gsLst>
              <a:lin ang="5400000" scaled="1"/>
            </a:gradFill>
            <a:ln w="12700">
              <a:solidFill>
                <a:srgbClr val="92CDDC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сифіліс мозку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0" name="Rectangle 12"/>
            <p:cNvSpPr>
              <a:spLocks noChangeArrowheads="1"/>
            </p:cNvSpPr>
            <p:nvPr/>
          </p:nvSpPr>
          <p:spPr bwMode="auto">
            <a:xfrm>
              <a:off x="5415" y="3510"/>
              <a:ext cx="2145" cy="45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B6DDE8"/>
                </a:gs>
              </a:gsLst>
              <a:lin ang="5400000" scaled="1"/>
            </a:gradFill>
            <a:ln w="12700">
              <a:solidFill>
                <a:srgbClr val="92CDDC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старечі психози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1" name="Rectangle 13"/>
            <p:cNvSpPr>
              <a:spLocks noChangeArrowheads="1"/>
            </p:cNvSpPr>
            <p:nvPr/>
          </p:nvSpPr>
          <p:spPr bwMode="auto">
            <a:xfrm>
              <a:off x="9810" y="3480"/>
              <a:ext cx="1785" cy="48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B6DDE8"/>
                </a:gs>
              </a:gsLst>
              <a:lin ang="5400000" scaled="1"/>
            </a:gradFill>
            <a:ln w="12700">
              <a:solidFill>
                <a:srgbClr val="92CDDC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епілепсія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2062" name="AutoShape 14"/>
            <p:cNvCxnSpPr>
              <a:cxnSpLocks noChangeShapeType="1"/>
            </p:cNvCxnSpPr>
            <p:nvPr/>
          </p:nvCxnSpPr>
          <p:spPr bwMode="auto">
            <a:xfrm flipH="1">
              <a:off x="4515" y="3285"/>
              <a:ext cx="3615" cy="19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2063" name="AutoShape 15"/>
            <p:cNvCxnSpPr>
              <a:cxnSpLocks noChangeShapeType="1"/>
            </p:cNvCxnSpPr>
            <p:nvPr/>
          </p:nvCxnSpPr>
          <p:spPr bwMode="auto">
            <a:xfrm flipH="1">
              <a:off x="6990" y="3285"/>
              <a:ext cx="1140" cy="19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2064" name="AutoShape 16"/>
            <p:cNvCxnSpPr>
              <a:cxnSpLocks noChangeShapeType="1"/>
            </p:cNvCxnSpPr>
            <p:nvPr/>
          </p:nvCxnSpPr>
          <p:spPr bwMode="auto">
            <a:xfrm>
              <a:off x="8130" y="3285"/>
              <a:ext cx="2820" cy="19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2065" name="AutoShape 17"/>
            <p:cNvCxnSpPr>
              <a:cxnSpLocks noChangeShapeType="1"/>
            </p:cNvCxnSpPr>
            <p:nvPr/>
          </p:nvCxnSpPr>
          <p:spPr bwMode="auto">
            <a:xfrm>
              <a:off x="8130" y="3285"/>
              <a:ext cx="630" cy="19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2066" name="AutoShape 18"/>
            <p:cNvSpPr>
              <a:spLocks noChangeArrowheads="1"/>
            </p:cNvSpPr>
            <p:nvPr/>
          </p:nvSpPr>
          <p:spPr bwMode="auto">
            <a:xfrm>
              <a:off x="4425" y="4875"/>
              <a:ext cx="360" cy="405"/>
            </a:xfrm>
            <a:prstGeom prst="rightArrow">
              <a:avLst>
                <a:gd name="adj1" fmla="val 50000"/>
                <a:gd name="adj2" fmla="val 25000"/>
              </a:avLst>
            </a:prstGeom>
            <a:solidFill>
              <a:srgbClr val="00206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67" name="Rectangle 19"/>
            <p:cNvSpPr>
              <a:spLocks noChangeArrowheads="1"/>
            </p:cNvSpPr>
            <p:nvPr/>
          </p:nvSpPr>
          <p:spPr bwMode="auto">
            <a:xfrm>
              <a:off x="5055" y="4290"/>
              <a:ext cx="6240" cy="1665"/>
            </a:xfrm>
            <a:prstGeom prst="rect">
              <a:avLst/>
            </a:prstGeom>
            <a:solidFill>
              <a:srgbClr val="F2DBDB"/>
            </a:solidFill>
            <a:ln w="63500" cmpd="thickThin">
              <a:solidFill>
                <a:srgbClr val="8064A2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охоплює різні за тривалістю хворобливі процеси, що закінчуються одужанням. Основною ознакою тимчасового психічного розладу є не його тривалість, а принципова можливість повного одужання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8" name="Rectangle 20"/>
            <p:cNvSpPr>
              <a:spLocks noChangeArrowheads="1"/>
            </p:cNvSpPr>
            <p:nvPr/>
          </p:nvSpPr>
          <p:spPr bwMode="auto">
            <a:xfrm>
              <a:off x="5055" y="6285"/>
              <a:ext cx="2670" cy="585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999999"/>
                </a:gs>
              </a:gsLst>
              <a:lin ang="5400000" scaled="1"/>
            </a:gradFill>
            <a:ln w="12700">
              <a:solidFill>
                <a:srgbClr val="666666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7F7F7F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алкогольні психози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9" name="Rectangle 21"/>
            <p:cNvSpPr>
              <a:spLocks noChangeArrowheads="1"/>
            </p:cNvSpPr>
            <p:nvPr/>
          </p:nvSpPr>
          <p:spPr bwMode="auto">
            <a:xfrm>
              <a:off x="8115" y="6285"/>
              <a:ext cx="3180" cy="585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999999"/>
                </a:gs>
              </a:gsLst>
              <a:lin ang="5400000" scaled="1"/>
            </a:gradFill>
            <a:ln w="12700">
              <a:solidFill>
                <a:srgbClr val="666666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7F7F7F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симптоматичні психози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2070" name="AutoShape 22"/>
            <p:cNvCxnSpPr>
              <a:cxnSpLocks noChangeShapeType="1"/>
            </p:cNvCxnSpPr>
            <p:nvPr/>
          </p:nvCxnSpPr>
          <p:spPr bwMode="auto">
            <a:xfrm flipH="1">
              <a:off x="6435" y="5955"/>
              <a:ext cx="1890" cy="33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2071" name="AutoShape 23"/>
            <p:cNvCxnSpPr>
              <a:cxnSpLocks noChangeShapeType="1"/>
            </p:cNvCxnSpPr>
            <p:nvPr/>
          </p:nvCxnSpPr>
          <p:spPr bwMode="auto">
            <a:xfrm>
              <a:off x="8325" y="5955"/>
              <a:ext cx="1485" cy="33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2072" name="AutoShape 24"/>
            <p:cNvSpPr>
              <a:spLocks noChangeArrowheads="1"/>
            </p:cNvSpPr>
            <p:nvPr/>
          </p:nvSpPr>
          <p:spPr bwMode="auto">
            <a:xfrm>
              <a:off x="4425" y="7395"/>
              <a:ext cx="360" cy="405"/>
            </a:xfrm>
            <a:prstGeom prst="rightArrow">
              <a:avLst>
                <a:gd name="adj1" fmla="val 50000"/>
                <a:gd name="adj2" fmla="val 25000"/>
              </a:avLst>
            </a:prstGeom>
            <a:solidFill>
              <a:srgbClr val="00206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73" name="Rectangle 25"/>
            <p:cNvSpPr>
              <a:spLocks noChangeArrowheads="1"/>
            </p:cNvSpPr>
            <p:nvPr/>
          </p:nvSpPr>
          <p:spPr bwMode="auto">
            <a:xfrm>
              <a:off x="4905" y="7215"/>
              <a:ext cx="6390" cy="1290"/>
            </a:xfrm>
            <a:prstGeom prst="rect">
              <a:avLst/>
            </a:prstGeom>
            <a:solidFill>
              <a:srgbClr val="F2DBDB"/>
            </a:solidFill>
            <a:ln w="63500" cmpd="thickThin">
              <a:solidFill>
                <a:srgbClr val="F79646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об’єднує стійкі, незворотні розлади пізнавальної діяльності зі збіднінням психіки, ураженням інтелекту, пам’яті, критичних здібностей, порушеннями особистості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74" name="Oval 26"/>
            <p:cNvSpPr>
              <a:spLocks noChangeArrowheads="1"/>
            </p:cNvSpPr>
            <p:nvPr/>
          </p:nvSpPr>
          <p:spPr bwMode="auto">
            <a:xfrm>
              <a:off x="5970" y="8430"/>
              <a:ext cx="4005" cy="600"/>
            </a:xfrm>
            <a:prstGeom prst="ellipse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FBD4B4"/>
                </a:gs>
              </a:gsLst>
              <a:lin ang="5400000" scaled="1"/>
            </a:gradFill>
            <a:ln w="12700">
              <a:solidFill>
                <a:srgbClr val="FABF8F"/>
              </a:solidFill>
              <a:round/>
              <a:headEnd/>
              <a:tailEnd/>
            </a:ln>
            <a:effectLst>
              <a:outerShdw dist="28398" dir="3806097" algn="ctr" rotWithShape="0">
                <a:srgbClr val="974706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Розрізняють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75" name="Rectangle 27"/>
            <p:cNvSpPr>
              <a:spLocks noChangeArrowheads="1"/>
            </p:cNvSpPr>
            <p:nvPr/>
          </p:nvSpPr>
          <p:spPr bwMode="auto">
            <a:xfrm>
              <a:off x="4905" y="9255"/>
              <a:ext cx="3000" cy="555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B6DDE8"/>
                </a:gs>
              </a:gsLst>
              <a:lin ang="5400000" scaled="1"/>
            </a:gradFill>
            <a:ln w="12700">
              <a:solidFill>
                <a:srgbClr val="92CDDC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вроджене (олігофренія)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76" name="Rectangle 28"/>
            <p:cNvSpPr>
              <a:spLocks noChangeArrowheads="1"/>
            </p:cNvSpPr>
            <p:nvPr/>
          </p:nvSpPr>
          <p:spPr bwMode="auto">
            <a:xfrm>
              <a:off x="8190" y="9255"/>
              <a:ext cx="3000" cy="1065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B6DDE8"/>
                </a:gs>
              </a:gsLst>
              <a:lin ang="5400000" scaled="1"/>
            </a:gradFill>
            <a:ln w="12700">
              <a:solidFill>
                <a:srgbClr val="92CDDC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придбане (атеросклеротичне стареча деменція тощо)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2077" name="AutoShape 29"/>
            <p:cNvCxnSpPr>
              <a:cxnSpLocks noChangeShapeType="1"/>
            </p:cNvCxnSpPr>
            <p:nvPr/>
          </p:nvCxnSpPr>
          <p:spPr bwMode="auto">
            <a:xfrm flipH="1">
              <a:off x="6150" y="9030"/>
              <a:ext cx="1860" cy="22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2078" name="AutoShape 30"/>
            <p:cNvCxnSpPr>
              <a:cxnSpLocks noChangeShapeType="1"/>
            </p:cNvCxnSpPr>
            <p:nvPr/>
          </p:nvCxnSpPr>
          <p:spPr bwMode="auto">
            <a:xfrm>
              <a:off x="8010" y="9030"/>
              <a:ext cx="1620" cy="22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2079" name="AutoShape 31"/>
            <p:cNvSpPr>
              <a:spLocks noChangeArrowheads="1"/>
            </p:cNvSpPr>
            <p:nvPr/>
          </p:nvSpPr>
          <p:spPr bwMode="auto">
            <a:xfrm>
              <a:off x="4305" y="10770"/>
              <a:ext cx="360" cy="405"/>
            </a:xfrm>
            <a:prstGeom prst="rightArrow">
              <a:avLst>
                <a:gd name="adj1" fmla="val 50000"/>
                <a:gd name="adj2" fmla="val 25000"/>
              </a:avLst>
            </a:prstGeom>
            <a:solidFill>
              <a:srgbClr val="00206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80" name="Rectangle 32"/>
            <p:cNvSpPr>
              <a:spLocks noChangeArrowheads="1"/>
            </p:cNvSpPr>
            <p:nvPr/>
          </p:nvSpPr>
          <p:spPr bwMode="auto">
            <a:xfrm>
              <a:off x="4905" y="10485"/>
              <a:ext cx="6390" cy="1110"/>
            </a:xfrm>
            <a:prstGeom prst="rect">
              <a:avLst/>
            </a:prstGeom>
            <a:solidFill>
              <a:srgbClr val="FDE9D9"/>
            </a:solidFill>
            <a:ln w="63500" cmpd="thickThin">
              <a:solidFill>
                <a:srgbClr val="C0504D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включає психічні розлади, що не потрапили до жодної з трьох перших груп, але здатні виключити осудність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81" name="Oval 33"/>
            <p:cNvSpPr>
              <a:spLocks noChangeArrowheads="1"/>
            </p:cNvSpPr>
            <p:nvPr/>
          </p:nvSpPr>
          <p:spPr bwMode="auto">
            <a:xfrm>
              <a:off x="6435" y="11445"/>
              <a:ext cx="3675" cy="570"/>
            </a:xfrm>
            <a:prstGeom prst="ellipse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E5B8B7"/>
                </a:gs>
              </a:gsLst>
              <a:lin ang="5400000" scaled="1"/>
            </a:gradFill>
            <a:ln w="12700">
              <a:solidFill>
                <a:srgbClr val="D99594"/>
              </a:solidFill>
              <a:round/>
              <a:headEnd/>
              <a:tailEnd/>
            </a:ln>
            <a:effectLst>
              <a:outerShdw dist="28398" dir="3806097" algn="ctr" rotWithShape="0">
                <a:srgbClr val="622423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входять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82" name="Rectangle 34"/>
            <p:cNvSpPr>
              <a:spLocks noChangeArrowheads="1"/>
            </p:cNvSpPr>
            <p:nvPr/>
          </p:nvSpPr>
          <p:spPr bwMode="auto">
            <a:xfrm>
              <a:off x="5055" y="12180"/>
              <a:ext cx="2910" cy="69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CC0D9"/>
                </a:gs>
              </a:gsLst>
              <a:lin ang="5400000" scaled="1"/>
            </a:gradFill>
            <a:ln w="12700">
              <a:solidFill>
                <a:srgbClr val="B2A1C7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3F3151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психопатії (розлад особистості)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83" name="Rectangle 35"/>
            <p:cNvSpPr>
              <a:spLocks noChangeArrowheads="1"/>
            </p:cNvSpPr>
            <p:nvPr/>
          </p:nvSpPr>
          <p:spPr bwMode="auto">
            <a:xfrm>
              <a:off x="8475" y="12180"/>
              <a:ext cx="2910" cy="69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CC0D9"/>
                </a:gs>
              </a:gsLst>
              <a:lin ang="5400000" scaled="1"/>
            </a:gradFill>
            <a:ln w="12700">
              <a:solidFill>
                <a:srgbClr val="B2A1C7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3F3151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інфантилізм, тощо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2084" name="AutoShape 36"/>
            <p:cNvCxnSpPr>
              <a:cxnSpLocks noChangeShapeType="1"/>
            </p:cNvCxnSpPr>
            <p:nvPr/>
          </p:nvCxnSpPr>
          <p:spPr bwMode="auto">
            <a:xfrm flipH="1">
              <a:off x="6075" y="11940"/>
              <a:ext cx="990" cy="24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2085" name="AutoShape 37"/>
            <p:cNvCxnSpPr>
              <a:cxnSpLocks noChangeShapeType="1"/>
            </p:cNvCxnSpPr>
            <p:nvPr/>
          </p:nvCxnSpPr>
          <p:spPr bwMode="auto">
            <a:xfrm>
              <a:off x="9375" y="11940"/>
              <a:ext cx="960" cy="24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500034" y="357166"/>
            <a:ext cx="8358246" cy="5786478"/>
            <a:chOff x="1665" y="1020"/>
            <a:chExt cx="9450" cy="7440"/>
          </a:xfrm>
        </p:grpSpPr>
        <p:sp>
          <p:nvSpPr>
            <p:cNvPr id="3075" name="AutoShape 3"/>
            <p:cNvSpPr>
              <a:spLocks noChangeArrowheads="1"/>
            </p:cNvSpPr>
            <p:nvPr/>
          </p:nvSpPr>
          <p:spPr bwMode="auto">
            <a:xfrm>
              <a:off x="2505" y="1020"/>
              <a:ext cx="8115" cy="1305"/>
            </a:xfrm>
            <a:prstGeom prst="roundRect">
              <a:avLst>
                <a:gd name="adj" fmla="val 16667"/>
              </a:avLst>
            </a:prstGeom>
            <a:solidFill>
              <a:srgbClr val="F2DBDB"/>
            </a:solidFill>
            <a:ln w="63500" cmpd="thickThin">
              <a:solidFill>
                <a:srgbClr val="C0504D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при визначенні характеру психічного захворювання, за суттю судово-психіатричні експерти повинні враховувати його типи</a:t>
              </a:r>
              <a:endPara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6" name="AutoShape 4"/>
            <p:cNvSpPr>
              <a:spLocks noChangeArrowheads="1"/>
            </p:cNvSpPr>
            <p:nvPr/>
          </p:nvSpPr>
          <p:spPr bwMode="auto">
            <a:xfrm>
              <a:off x="1815" y="3030"/>
              <a:ext cx="4365" cy="1080"/>
            </a:xfrm>
            <a:prstGeom prst="bevel">
              <a:avLst>
                <a:gd name="adj" fmla="val 12500"/>
              </a:avLst>
            </a:prstGeom>
            <a:gradFill rotWithShape="0">
              <a:gsLst>
                <a:gs pos="0">
                  <a:srgbClr val="B2A1C7"/>
                </a:gs>
                <a:gs pos="50000">
                  <a:srgbClr val="E5DFEC"/>
                </a:gs>
                <a:gs pos="100000">
                  <a:srgbClr val="B2A1C7"/>
                </a:gs>
              </a:gsLst>
              <a:lin ang="18900000" scaled="1"/>
            </a:gradFill>
            <a:ln w="12700">
              <a:solidFill>
                <a:srgbClr val="B2A1C7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3F3151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28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тимчасовий</a:t>
              </a:r>
              <a:endPara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7" name="AutoShape 5"/>
            <p:cNvSpPr>
              <a:spLocks noChangeArrowheads="1"/>
            </p:cNvSpPr>
            <p:nvPr/>
          </p:nvSpPr>
          <p:spPr bwMode="auto">
            <a:xfrm>
              <a:off x="6600" y="3030"/>
              <a:ext cx="4365" cy="1080"/>
            </a:xfrm>
            <a:prstGeom prst="bevel">
              <a:avLst>
                <a:gd name="adj" fmla="val 12500"/>
              </a:avLst>
            </a:prstGeom>
            <a:gradFill rotWithShape="0">
              <a:gsLst>
                <a:gs pos="0">
                  <a:srgbClr val="B2A1C7"/>
                </a:gs>
                <a:gs pos="50000">
                  <a:srgbClr val="E5DFEC"/>
                </a:gs>
                <a:gs pos="100000">
                  <a:srgbClr val="B2A1C7"/>
                </a:gs>
              </a:gsLst>
              <a:lin ang="18900000" scaled="1"/>
            </a:gradFill>
            <a:ln w="12700">
              <a:solidFill>
                <a:srgbClr val="B2A1C7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3F3151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uk-UA" sz="2800" i="1" dirty="0" smtClean="0">
                  <a:latin typeface="Georgia" pitchFamily="18" charset="0"/>
                  <a:cs typeface="Arial" pitchFamily="34" charset="0"/>
                </a:rPr>
                <a:t>хронічний</a:t>
              </a:r>
              <a:endParaRPr lang="ru-RU" sz="2800" i="1" dirty="0" smtClean="0">
                <a:latin typeface="Georgia" pitchFamily="18" charset="0"/>
                <a:cs typeface="Arial" pitchFamily="34" charset="0"/>
              </a:endParaRPr>
            </a:p>
          </p:txBody>
        </p:sp>
        <p:sp>
          <p:nvSpPr>
            <p:cNvPr id="3078" name="Rectangle 6"/>
            <p:cNvSpPr>
              <a:spLocks noChangeArrowheads="1"/>
            </p:cNvSpPr>
            <p:nvPr/>
          </p:nvSpPr>
          <p:spPr bwMode="auto">
            <a:xfrm>
              <a:off x="1665" y="4605"/>
              <a:ext cx="4605" cy="2250"/>
            </a:xfrm>
            <a:prstGeom prst="rect">
              <a:avLst/>
            </a:prstGeom>
            <a:gradFill rotWithShape="0">
              <a:gsLst>
                <a:gs pos="0">
                  <a:srgbClr val="95B3D7"/>
                </a:gs>
                <a:gs pos="50000">
                  <a:srgbClr val="DBE5F1"/>
                </a:gs>
                <a:gs pos="100000">
                  <a:srgbClr val="95B3D7"/>
                </a:gs>
              </a:gsLst>
              <a:lin ang="18900000" scaled="1"/>
            </a:gradFill>
            <a:ln w="12700">
              <a:solidFill>
                <a:srgbClr val="95B3D7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43F6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коли особа лише </a:t>
              </a:r>
              <a:r>
                <a:rPr kumimoji="0" lang="uk-UA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Georgia" pitchFamily="18" charset="0"/>
                  <a:cs typeface="Arial" pitchFamily="34" charset="0"/>
                </a:rPr>
                <a:t>деякий час</a:t>
              </a:r>
              <a:r>
                <a:rPr kumimoji="0" lang="uk-UA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 не може постати перед судом, приймати участь у слідстві під час розслідування або провадження справи судом чи відбувати покарання</a:t>
              </a:r>
              <a:endPara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9" name="Rectangle 7"/>
            <p:cNvSpPr>
              <a:spLocks noChangeArrowheads="1"/>
            </p:cNvSpPr>
            <p:nvPr/>
          </p:nvSpPr>
          <p:spPr bwMode="auto">
            <a:xfrm>
              <a:off x="6510" y="4605"/>
              <a:ext cx="4605" cy="3855"/>
            </a:xfrm>
            <a:prstGeom prst="rect">
              <a:avLst/>
            </a:prstGeom>
            <a:gradFill rotWithShape="0">
              <a:gsLst>
                <a:gs pos="0">
                  <a:srgbClr val="95B3D7"/>
                </a:gs>
                <a:gs pos="50000">
                  <a:srgbClr val="DBE5F1"/>
                </a:gs>
                <a:gs pos="100000">
                  <a:srgbClr val="95B3D7"/>
                </a:gs>
              </a:gsLst>
              <a:lin ang="18900000" scaled="1"/>
            </a:gradFill>
            <a:ln w="12700">
              <a:solidFill>
                <a:srgbClr val="95B3D7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43F6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uk-UA" dirty="0" smtClean="0">
                  <a:latin typeface="Georgia" pitchFamily="18" charset="0"/>
                  <a:cs typeface="Arial" pitchFamily="34" charset="0"/>
                </a:rPr>
                <a:t>виноситься висновок про неможливість цієї особи постати через це перед судом і нести покарання за правопорушення, скоєне до розвитку психозу, чи про неможливість подальшого відбування покарання в місцях позбавлення волі та необхідність її переводу на лікування до психіатричної лікарні</a:t>
              </a:r>
              <a:endParaRPr lang="ru-RU" dirty="0" smtClean="0">
                <a:latin typeface="Georgia" pitchFamily="18" charset="0"/>
                <a:cs typeface="Arial" pitchFamily="34" charset="0"/>
              </a:endParaRPr>
            </a:p>
          </p:txBody>
        </p:sp>
        <p:cxnSp>
          <p:nvCxnSpPr>
            <p:cNvPr id="3080" name="AutoShape 8"/>
            <p:cNvCxnSpPr>
              <a:cxnSpLocks noChangeShapeType="1"/>
            </p:cNvCxnSpPr>
            <p:nvPr/>
          </p:nvCxnSpPr>
          <p:spPr bwMode="auto">
            <a:xfrm flipH="1">
              <a:off x="4275" y="2325"/>
              <a:ext cx="2325" cy="70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3081" name="AutoShape 9"/>
            <p:cNvCxnSpPr>
              <a:cxnSpLocks noChangeShapeType="1"/>
            </p:cNvCxnSpPr>
            <p:nvPr/>
          </p:nvCxnSpPr>
          <p:spPr bwMode="auto">
            <a:xfrm>
              <a:off x="6600" y="2325"/>
              <a:ext cx="2280" cy="70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3082" name="AutoShape 10"/>
            <p:cNvCxnSpPr>
              <a:cxnSpLocks noChangeShapeType="1"/>
            </p:cNvCxnSpPr>
            <p:nvPr/>
          </p:nvCxnSpPr>
          <p:spPr bwMode="auto">
            <a:xfrm>
              <a:off x="3855" y="4110"/>
              <a:ext cx="0" cy="49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3083" name="AutoShape 11"/>
            <p:cNvCxnSpPr>
              <a:cxnSpLocks noChangeShapeType="1"/>
            </p:cNvCxnSpPr>
            <p:nvPr/>
          </p:nvCxnSpPr>
          <p:spPr bwMode="auto">
            <a:xfrm>
              <a:off x="8790" y="4110"/>
              <a:ext cx="0" cy="49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</p:grpSp>
      <p:pic>
        <p:nvPicPr>
          <p:cNvPr id="3085" name="Picture 13" descr="Страх породив це чудовисько”, або Що буде з психлікарнею суворого режиму в  Дніпрі | ZMIN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000636"/>
            <a:ext cx="3500430" cy="18573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890" name="Group 2"/>
          <p:cNvGrpSpPr>
            <a:grpSpLocks/>
          </p:cNvGrpSpPr>
          <p:nvPr/>
        </p:nvGrpSpPr>
        <p:grpSpPr bwMode="auto">
          <a:xfrm>
            <a:off x="214283" y="285729"/>
            <a:ext cx="8715436" cy="6572271"/>
            <a:chOff x="945" y="885"/>
            <a:chExt cx="10575" cy="12720"/>
          </a:xfrm>
        </p:grpSpPr>
        <p:sp>
          <p:nvSpPr>
            <p:cNvPr id="37891" name="AutoShape 3"/>
            <p:cNvSpPr>
              <a:spLocks noChangeArrowheads="1"/>
            </p:cNvSpPr>
            <p:nvPr/>
          </p:nvSpPr>
          <p:spPr bwMode="auto">
            <a:xfrm>
              <a:off x="1050" y="885"/>
              <a:ext cx="10215" cy="1305"/>
            </a:xfrm>
            <a:prstGeom prst="roundRect">
              <a:avLst>
                <a:gd name="adj" fmla="val 16667"/>
              </a:avLst>
            </a:prstGeom>
            <a:solidFill>
              <a:srgbClr val="FDE9D9"/>
            </a:solidFill>
            <a:ln w="31750">
              <a:solidFill>
                <a:srgbClr val="F79646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Причини психічних захворювань дуже різноманітні і не в усіх хворобах встановлені остаточно.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Найважливіші з них наступні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892" name="Rectangle 4"/>
            <p:cNvSpPr>
              <a:spLocks noChangeArrowheads="1"/>
            </p:cNvSpPr>
            <p:nvPr/>
          </p:nvSpPr>
          <p:spPr bwMode="auto">
            <a:xfrm>
              <a:off x="1050" y="2850"/>
              <a:ext cx="3720" cy="990"/>
            </a:xfrm>
            <a:prstGeom prst="rect">
              <a:avLst/>
            </a:prstGeom>
            <a:solidFill>
              <a:srgbClr val="DBE5F1"/>
            </a:solidFill>
            <a:ln w="12700">
              <a:solidFill>
                <a:srgbClr val="8064A2"/>
              </a:solidFill>
              <a:prstDash val="dash"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1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Патологічна спадковість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893" name="AutoShape 5"/>
            <p:cNvSpPr>
              <a:spLocks noChangeArrowheads="1"/>
            </p:cNvSpPr>
            <p:nvPr/>
          </p:nvSpPr>
          <p:spPr bwMode="auto">
            <a:xfrm>
              <a:off x="5235" y="2550"/>
              <a:ext cx="6285" cy="3810"/>
            </a:xfrm>
            <a:prstGeom prst="foldedCorner">
              <a:avLst>
                <a:gd name="adj" fmla="val 12500"/>
              </a:avLst>
            </a:prstGeom>
            <a:gradFill rotWithShape="0">
              <a:gsLst>
                <a:gs pos="0">
                  <a:srgbClr val="4F81BD">
                    <a:gamma/>
                    <a:tint val="20000"/>
                    <a:invGamma/>
                  </a:srgbClr>
                </a:gs>
                <a:gs pos="100000">
                  <a:srgbClr val="4F81BD"/>
                </a:gs>
              </a:gsLst>
              <a:lin ang="27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Найчастіше спостерігається спадкова схильність до захворювання під впливом різних додаткових негативних факторів і складних умов життя. Ризик виявлення захворювання значно зростає при патологічній спадковості обох батьків.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Так, наприклад, при захворюванні на шизофренію одного з батьків патологія виявляється у кожної шостої дитини, а при хворобі обох батьків – у кожної третьої.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Пряма передача хвороби від батьків дітям спостерігається лиже у незначної частини психічних захворювань, переважно при олігофреніях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37894" name="AutoShape 6"/>
            <p:cNvCxnSpPr>
              <a:cxnSpLocks noChangeShapeType="1"/>
            </p:cNvCxnSpPr>
            <p:nvPr/>
          </p:nvCxnSpPr>
          <p:spPr bwMode="auto">
            <a:xfrm>
              <a:off x="4770" y="3450"/>
              <a:ext cx="36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37895" name="Rectangle 7"/>
            <p:cNvSpPr>
              <a:spLocks noChangeArrowheads="1"/>
            </p:cNvSpPr>
            <p:nvPr/>
          </p:nvSpPr>
          <p:spPr bwMode="auto">
            <a:xfrm>
              <a:off x="945" y="7080"/>
              <a:ext cx="3825" cy="990"/>
            </a:xfrm>
            <a:prstGeom prst="rect">
              <a:avLst/>
            </a:prstGeom>
            <a:solidFill>
              <a:srgbClr val="DBE5F1"/>
            </a:solidFill>
            <a:ln w="12700">
              <a:solidFill>
                <a:srgbClr val="4BACC6"/>
              </a:solidFill>
              <a:prstDash val="dash"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1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Ураження головного мозку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896" name="Rectangle 8"/>
            <p:cNvSpPr>
              <a:spLocks noChangeArrowheads="1"/>
            </p:cNvSpPr>
            <p:nvPr/>
          </p:nvSpPr>
          <p:spPr bwMode="auto">
            <a:xfrm>
              <a:off x="945" y="9000"/>
              <a:ext cx="3825" cy="990"/>
            </a:xfrm>
            <a:prstGeom prst="rect">
              <a:avLst/>
            </a:prstGeom>
            <a:solidFill>
              <a:srgbClr val="DBE5F1"/>
            </a:solidFill>
            <a:ln w="12700">
              <a:solidFill>
                <a:srgbClr val="8064A2"/>
              </a:solidFill>
              <a:prstDash val="dash"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1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Інфекції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897" name="AutoShape 9"/>
            <p:cNvSpPr>
              <a:spLocks noChangeArrowheads="1"/>
            </p:cNvSpPr>
            <p:nvPr/>
          </p:nvSpPr>
          <p:spPr bwMode="auto">
            <a:xfrm>
              <a:off x="5235" y="6705"/>
              <a:ext cx="6135" cy="1845"/>
            </a:xfrm>
            <a:prstGeom prst="foldedCorner">
              <a:avLst>
                <a:gd name="adj" fmla="val 12500"/>
              </a:avLst>
            </a:prstGeom>
            <a:gradFill rotWithShape="0">
              <a:gsLst>
                <a:gs pos="0">
                  <a:srgbClr val="4F81BD">
                    <a:gamma/>
                    <a:tint val="20000"/>
                    <a:invGamma/>
                  </a:srgbClr>
                </a:gs>
                <a:gs pos="100000">
                  <a:srgbClr val="4F81BD"/>
                </a:gs>
              </a:gsLst>
              <a:lin ang="27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Хвороба виникає, наприклад, внаслідок перенесеної черепно-мозкової травми, розвитку склерозу судин головного мозку або дегенеративних процесів у мозкових нервових клітинах при старечих хворобах Альцгеймера, Піка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898" name="AutoShape 10"/>
            <p:cNvSpPr>
              <a:spLocks noChangeArrowheads="1"/>
            </p:cNvSpPr>
            <p:nvPr/>
          </p:nvSpPr>
          <p:spPr bwMode="auto">
            <a:xfrm>
              <a:off x="5235" y="8820"/>
              <a:ext cx="6135" cy="1365"/>
            </a:xfrm>
            <a:prstGeom prst="foldedCorner">
              <a:avLst>
                <a:gd name="adj" fmla="val 12500"/>
              </a:avLst>
            </a:prstGeom>
            <a:gradFill rotWithShape="0">
              <a:gsLst>
                <a:gs pos="0">
                  <a:srgbClr val="4F81BD"/>
                </a:gs>
                <a:gs pos="100000">
                  <a:srgbClr val="4F81BD">
                    <a:gamma/>
                    <a:tint val="20000"/>
                    <a:invGamma/>
                  </a:srgbClr>
                </a:gs>
              </a:gsLst>
              <a:lin ang="27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Психічне захворювання спричиняє їх безпосередня дія на мозок (енцефаліти, менінгіти) або загальні інфекції (грип, вірусні інфекції, тиф, туберкульоз та ін.)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899" name="AutoShape 11"/>
            <p:cNvSpPr>
              <a:spLocks noChangeArrowheads="1"/>
            </p:cNvSpPr>
            <p:nvPr/>
          </p:nvSpPr>
          <p:spPr bwMode="auto">
            <a:xfrm>
              <a:off x="5235" y="10485"/>
              <a:ext cx="6135" cy="1485"/>
            </a:xfrm>
            <a:prstGeom prst="foldedCorner">
              <a:avLst>
                <a:gd name="adj" fmla="val 12500"/>
              </a:avLst>
            </a:prstGeom>
            <a:gradFill rotWithShape="0">
              <a:gsLst>
                <a:gs pos="0">
                  <a:srgbClr val="4F81BD"/>
                </a:gs>
                <a:gs pos="100000">
                  <a:srgbClr val="4F81BD">
                    <a:gamma/>
                    <a:tint val="20000"/>
                    <a:invGamma/>
                  </a:srgbClr>
                </a:gs>
              </a:gsLst>
              <a:lin ang="189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Психічні розлади проявляються внаслідок зловживання алкоголем, наркотичними й іншими психоактивними речовинами, дії отрутохімікатів і промислових токсичних речовин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900" name="Rectangle 12"/>
            <p:cNvSpPr>
              <a:spLocks noChangeArrowheads="1"/>
            </p:cNvSpPr>
            <p:nvPr/>
          </p:nvSpPr>
          <p:spPr bwMode="auto">
            <a:xfrm>
              <a:off x="945" y="10740"/>
              <a:ext cx="3825" cy="990"/>
            </a:xfrm>
            <a:prstGeom prst="rect">
              <a:avLst/>
            </a:prstGeom>
            <a:solidFill>
              <a:srgbClr val="DBE5F1"/>
            </a:solidFill>
            <a:ln w="12700">
              <a:solidFill>
                <a:srgbClr val="4BACC6"/>
              </a:solidFill>
              <a:prstDash val="dash"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1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Гострі й хронічні інтоксикації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901" name="Rectangle 13"/>
            <p:cNvSpPr>
              <a:spLocks noChangeArrowheads="1"/>
            </p:cNvSpPr>
            <p:nvPr/>
          </p:nvSpPr>
          <p:spPr bwMode="auto">
            <a:xfrm>
              <a:off x="945" y="12315"/>
              <a:ext cx="3825" cy="990"/>
            </a:xfrm>
            <a:prstGeom prst="rect">
              <a:avLst/>
            </a:prstGeom>
            <a:solidFill>
              <a:srgbClr val="DBE5F1"/>
            </a:solidFill>
            <a:ln w="12700">
              <a:solidFill>
                <a:srgbClr val="8064A2"/>
              </a:solidFill>
              <a:prstDash val="dash"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1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Аутоінтоксикація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902" name="AutoShape 14"/>
            <p:cNvSpPr>
              <a:spLocks noChangeArrowheads="1"/>
            </p:cNvSpPr>
            <p:nvPr/>
          </p:nvSpPr>
          <p:spPr bwMode="auto">
            <a:xfrm>
              <a:off x="5235" y="12180"/>
              <a:ext cx="6135" cy="1425"/>
            </a:xfrm>
            <a:prstGeom prst="foldedCorner">
              <a:avLst>
                <a:gd name="adj" fmla="val 12500"/>
              </a:avLst>
            </a:prstGeom>
            <a:gradFill rotWithShape="0">
              <a:gsLst>
                <a:gs pos="0">
                  <a:srgbClr val="4F81BD"/>
                </a:gs>
                <a:gs pos="100000">
                  <a:srgbClr val="4F81BD">
                    <a:gamma/>
                    <a:tint val="20000"/>
                    <a:invGamma/>
                  </a:srgbClr>
                </a:gs>
              </a:gsLst>
              <a:lin ang="54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Вона розвивається, наприклад, при розладі обміну речовин унаслідок хвороби печінки, нирок, щитоподібної залози, а також при шизофренії (фебрильна форма)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37903" name="AutoShape 15"/>
            <p:cNvCxnSpPr>
              <a:cxnSpLocks noChangeShapeType="1"/>
            </p:cNvCxnSpPr>
            <p:nvPr/>
          </p:nvCxnSpPr>
          <p:spPr bwMode="auto">
            <a:xfrm>
              <a:off x="4770" y="7590"/>
              <a:ext cx="36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37904" name="AutoShape 16"/>
            <p:cNvCxnSpPr>
              <a:cxnSpLocks noChangeShapeType="1"/>
            </p:cNvCxnSpPr>
            <p:nvPr/>
          </p:nvCxnSpPr>
          <p:spPr bwMode="auto">
            <a:xfrm>
              <a:off x="4770" y="9495"/>
              <a:ext cx="36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37905" name="AutoShape 17"/>
            <p:cNvCxnSpPr>
              <a:cxnSpLocks noChangeShapeType="1"/>
            </p:cNvCxnSpPr>
            <p:nvPr/>
          </p:nvCxnSpPr>
          <p:spPr bwMode="auto">
            <a:xfrm>
              <a:off x="4770" y="11250"/>
              <a:ext cx="36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37906" name="AutoShape 18"/>
            <p:cNvCxnSpPr>
              <a:cxnSpLocks noChangeShapeType="1"/>
            </p:cNvCxnSpPr>
            <p:nvPr/>
          </p:nvCxnSpPr>
          <p:spPr bwMode="auto">
            <a:xfrm>
              <a:off x="4770" y="12795"/>
              <a:ext cx="36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37907" name="AutoShape 19"/>
            <p:cNvSpPr>
              <a:spLocks noChangeArrowheads="1"/>
            </p:cNvSpPr>
            <p:nvPr/>
          </p:nvSpPr>
          <p:spPr bwMode="auto">
            <a:xfrm>
              <a:off x="2565" y="2190"/>
              <a:ext cx="960" cy="540"/>
            </a:xfrm>
            <a:prstGeom prst="downArrow">
              <a:avLst>
                <a:gd name="adj1" fmla="val 50000"/>
                <a:gd name="adj2" fmla="val 25000"/>
              </a:avLst>
            </a:prstGeom>
            <a:gradFill rotWithShape="0">
              <a:gsLst>
                <a:gs pos="0">
                  <a:srgbClr val="666666"/>
                </a:gs>
                <a:gs pos="50000">
                  <a:srgbClr val="CCCCCC"/>
                </a:gs>
                <a:gs pos="100000">
                  <a:srgbClr val="666666"/>
                </a:gs>
              </a:gsLst>
              <a:lin ang="18900000" scaled="1"/>
            </a:gradFill>
            <a:ln w="12700">
              <a:solidFill>
                <a:srgbClr val="666666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7F7F7F">
                  <a:alpha val="50000"/>
                </a:srgbClr>
              </a:outerShdw>
            </a:effectLst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5" name="Picture 15" descr="Надання особі психіатричної допомоги в примусовому порядку: практика ВС /  Публикации / Судебно-юридическая газет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786322"/>
            <a:ext cx="2628900" cy="2071678"/>
          </a:xfrm>
          <a:prstGeom prst="rect">
            <a:avLst/>
          </a:prstGeom>
          <a:noFill/>
        </p:spPr>
      </p:pic>
      <p:grpSp>
        <p:nvGrpSpPr>
          <p:cNvPr id="30722" name="Group 2"/>
          <p:cNvGrpSpPr>
            <a:grpSpLocks/>
          </p:cNvGrpSpPr>
          <p:nvPr/>
        </p:nvGrpSpPr>
        <p:grpSpPr bwMode="auto">
          <a:xfrm>
            <a:off x="214282" y="357166"/>
            <a:ext cx="8715436" cy="5619406"/>
            <a:chOff x="1515" y="870"/>
            <a:chExt cx="9540" cy="5850"/>
          </a:xfrm>
        </p:grpSpPr>
        <p:sp>
          <p:nvSpPr>
            <p:cNvPr id="30723" name="AutoShape 3"/>
            <p:cNvSpPr>
              <a:spLocks noChangeArrowheads="1"/>
            </p:cNvSpPr>
            <p:nvPr/>
          </p:nvSpPr>
          <p:spPr bwMode="auto">
            <a:xfrm>
              <a:off x="3720" y="870"/>
              <a:ext cx="5295" cy="2070"/>
            </a:xfrm>
            <a:prstGeom prst="bevel">
              <a:avLst>
                <a:gd name="adj" fmla="val 12500"/>
              </a:avLst>
            </a:prstGeom>
            <a:solidFill>
              <a:srgbClr val="E5DFEC"/>
            </a:solidFill>
            <a:ln w="38100">
              <a:solidFill>
                <a:srgbClr val="D99594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3F3151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20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як заходи медичного характеру стосовно душевно хворих, котрі скоїли суспільно небезпечні дії, застосовується</a:t>
              </a:r>
              <a:endPara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24" name="Rectangle 4"/>
            <p:cNvSpPr>
              <a:spLocks noChangeArrowheads="1"/>
            </p:cNvSpPr>
            <p:nvPr/>
          </p:nvSpPr>
          <p:spPr bwMode="auto">
            <a:xfrm>
              <a:off x="1515" y="3285"/>
              <a:ext cx="4590" cy="153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E5B8B7"/>
                </a:gs>
              </a:gsLst>
              <a:lin ang="5400000" scaled="1"/>
            </a:gradFill>
            <a:ln w="12700">
              <a:solidFill>
                <a:srgbClr val="D99594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622423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примусове лікування в психіатричних лікарнях загального чи спеціального типу</a:t>
              </a:r>
              <a:endPara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25" name="Rectangle 5"/>
            <p:cNvSpPr>
              <a:spLocks noChangeArrowheads="1"/>
            </p:cNvSpPr>
            <p:nvPr/>
          </p:nvSpPr>
          <p:spPr bwMode="auto">
            <a:xfrm>
              <a:off x="6615" y="3285"/>
              <a:ext cx="4440" cy="1425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E5B8B7"/>
                </a:gs>
              </a:gsLst>
              <a:lin ang="5400000" scaled="1"/>
            </a:gradFill>
            <a:ln w="12700">
              <a:solidFill>
                <a:srgbClr val="D99594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622423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uk-UA" sz="2000" dirty="0" smtClean="0">
                  <a:latin typeface="Georgia" pitchFamily="18" charset="0"/>
                  <a:cs typeface="Arial" pitchFamily="34" charset="0"/>
                </a:rPr>
                <a:t>лікування на загальних підставах, тобто так само, як і всіх інших душевно хворих</a:t>
              </a:r>
              <a:endParaRPr lang="ru-RU" sz="2000" dirty="0" smtClean="0">
                <a:latin typeface="Georgia" pitchFamily="18" charset="0"/>
                <a:cs typeface="Arial" pitchFamily="34" charset="0"/>
              </a:endParaRPr>
            </a:p>
          </p:txBody>
        </p:sp>
        <p:sp>
          <p:nvSpPr>
            <p:cNvPr id="30726" name="Rectangle 6"/>
            <p:cNvSpPr>
              <a:spLocks noChangeArrowheads="1"/>
            </p:cNvSpPr>
            <p:nvPr/>
          </p:nvSpPr>
          <p:spPr bwMode="auto">
            <a:xfrm>
              <a:off x="3861" y="5055"/>
              <a:ext cx="5083" cy="1665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CC0D9"/>
                </a:gs>
              </a:gsLst>
              <a:lin ang="5400000" scaled="1"/>
            </a:gradFill>
            <a:ln w="12700">
              <a:solidFill>
                <a:srgbClr val="B2A1C7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3F3151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uk-UA" sz="2000" dirty="0" smtClean="0">
                  <a:latin typeface="Georgia" pitchFamily="18" charset="0"/>
                  <a:cs typeface="Arial" pitchFamily="34" charset="0"/>
                </a:rPr>
                <a:t>передача на піклування родичам або опікунам при умові обов’язкового лікарського нагляду психіатричного диспансеру за місцем проживання</a:t>
              </a:r>
              <a:endParaRPr lang="ru-RU" sz="2000" dirty="0" smtClean="0">
                <a:latin typeface="Georgia" pitchFamily="18" charset="0"/>
                <a:cs typeface="Arial" pitchFamily="34" charset="0"/>
              </a:endParaRPr>
            </a:p>
          </p:txBody>
        </p:sp>
        <p:cxnSp>
          <p:nvCxnSpPr>
            <p:cNvPr id="30727" name="AutoShape 7"/>
            <p:cNvCxnSpPr>
              <a:cxnSpLocks noChangeShapeType="1"/>
            </p:cNvCxnSpPr>
            <p:nvPr/>
          </p:nvCxnSpPr>
          <p:spPr bwMode="auto">
            <a:xfrm>
              <a:off x="6375" y="2940"/>
              <a:ext cx="0" cy="207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30728" name="AutoShape 8"/>
            <p:cNvCxnSpPr>
              <a:cxnSpLocks noChangeShapeType="1"/>
            </p:cNvCxnSpPr>
            <p:nvPr/>
          </p:nvCxnSpPr>
          <p:spPr bwMode="auto">
            <a:xfrm flipH="1">
              <a:off x="2985" y="1890"/>
              <a:ext cx="73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0729" name="AutoShape 9"/>
            <p:cNvCxnSpPr>
              <a:cxnSpLocks noChangeShapeType="1"/>
            </p:cNvCxnSpPr>
            <p:nvPr/>
          </p:nvCxnSpPr>
          <p:spPr bwMode="auto">
            <a:xfrm>
              <a:off x="9015" y="1890"/>
              <a:ext cx="78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0730" name="AutoShape 10"/>
            <p:cNvCxnSpPr>
              <a:cxnSpLocks noChangeShapeType="1"/>
            </p:cNvCxnSpPr>
            <p:nvPr/>
          </p:nvCxnSpPr>
          <p:spPr bwMode="auto">
            <a:xfrm>
              <a:off x="2985" y="1890"/>
              <a:ext cx="0" cy="139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30731" name="AutoShape 11"/>
            <p:cNvCxnSpPr>
              <a:cxnSpLocks noChangeShapeType="1"/>
            </p:cNvCxnSpPr>
            <p:nvPr/>
          </p:nvCxnSpPr>
          <p:spPr bwMode="auto">
            <a:xfrm>
              <a:off x="9795" y="1890"/>
              <a:ext cx="0" cy="139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</p:grpSp>
      <p:sp>
        <p:nvSpPr>
          <p:cNvPr id="30733" name="AutoShape 13" descr="Психіатричну в'язницю&quot; треба закрити! | Українська правда _Житт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285720" y="428625"/>
            <a:ext cx="8501122" cy="6143647"/>
            <a:chOff x="1020" y="675"/>
            <a:chExt cx="10530" cy="9075"/>
          </a:xfrm>
        </p:grpSpPr>
        <p:sp>
          <p:nvSpPr>
            <p:cNvPr id="1027" name="AutoShape 3"/>
            <p:cNvSpPr>
              <a:spLocks noChangeArrowheads="1"/>
            </p:cNvSpPr>
            <p:nvPr/>
          </p:nvSpPr>
          <p:spPr bwMode="auto">
            <a:xfrm>
              <a:off x="1635" y="675"/>
              <a:ext cx="9405" cy="1590"/>
            </a:xfrm>
            <a:prstGeom prst="foldedCorner">
              <a:avLst>
                <a:gd name="adj" fmla="val 12500"/>
              </a:avLst>
            </a:prstGeom>
            <a:gradFill rotWithShape="0">
              <a:gsLst>
                <a:gs pos="0">
                  <a:srgbClr val="FABF8F"/>
                </a:gs>
                <a:gs pos="50000">
                  <a:srgbClr val="FDE9D9"/>
                </a:gs>
                <a:gs pos="100000">
                  <a:srgbClr val="FABF8F"/>
                </a:gs>
              </a:gsLst>
              <a:lin ang="18900000" scaled="1"/>
            </a:gradFill>
            <a:ln w="12700">
              <a:solidFill>
                <a:srgbClr val="FABF8F"/>
              </a:solidFill>
              <a:round/>
              <a:headEnd/>
              <a:tailEnd/>
            </a:ln>
            <a:effectLst>
              <a:outerShdw dist="28398" dir="3806097" algn="ctr" rotWithShape="0">
                <a:srgbClr val="974706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Психіатрична наука в цілому і будь-яка з її галузей досліджують закономірності виникнення, розвитку та можливого результату групи хвороб, що супроводжуються порушеннями психіки</a:t>
              </a:r>
              <a:endPara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8" name="Oval 4"/>
            <p:cNvSpPr>
              <a:spLocks noChangeArrowheads="1"/>
            </p:cNvSpPr>
            <p:nvPr/>
          </p:nvSpPr>
          <p:spPr bwMode="auto">
            <a:xfrm>
              <a:off x="1530" y="1905"/>
              <a:ext cx="3390" cy="1050"/>
            </a:xfrm>
            <a:prstGeom prst="ellipse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D6E3BC"/>
                </a:gs>
              </a:gsLst>
              <a:lin ang="5400000" scaled="1"/>
            </a:gradFill>
            <a:ln w="12700">
              <a:solidFill>
                <a:srgbClr val="C2D69B"/>
              </a:solidFill>
              <a:round/>
              <a:headEnd/>
              <a:tailEnd/>
            </a:ln>
            <a:effectLst>
              <a:outerShdw dist="28398" dir="3806097" algn="ctr" rotWithShape="0">
                <a:srgbClr val="4E6128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Ці хвороби називаються</a:t>
              </a:r>
              <a:endPara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9" name="Rectangle 5"/>
            <p:cNvSpPr>
              <a:spLocks noChangeArrowheads="1"/>
            </p:cNvSpPr>
            <p:nvPr/>
          </p:nvSpPr>
          <p:spPr bwMode="auto">
            <a:xfrm>
              <a:off x="4215" y="2745"/>
              <a:ext cx="5340" cy="615"/>
            </a:xfrm>
            <a:prstGeom prst="rect">
              <a:avLst/>
            </a:prstGeom>
            <a:gradFill rotWithShape="0">
              <a:gsLst>
                <a:gs pos="0">
                  <a:srgbClr val="D99594"/>
                </a:gs>
                <a:gs pos="50000">
                  <a:srgbClr val="C0504D"/>
                </a:gs>
                <a:gs pos="100000">
                  <a:srgbClr val="D99594"/>
                </a:gs>
              </a:gsLst>
              <a:lin ang="5400000" scaled="1"/>
            </a:gradFill>
            <a:ln w="12700">
              <a:solidFill>
                <a:srgbClr val="C0504D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622423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1" i="0" u="none" strike="noStrike" cap="none" normalizeH="0" baseline="0" dirty="0" smtClean="0">
                  <a:ln>
                    <a:noFill/>
                  </a:ln>
                  <a:solidFill>
                    <a:srgbClr val="FFFF00"/>
                  </a:solidFill>
                  <a:effectLst/>
                  <a:latin typeface="Georgia" pitchFamily="18" charset="0"/>
                  <a:cs typeface="Arial" pitchFamily="34" charset="0"/>
                </a:rPr>
                <a:t>ПСИХІЧНИМИ РОЗЛАДАМИ</a:t>
              </a:r>
              <a:endPara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0" name="AutoShape 6"/>
            <p:cNvSpPr>
              <a:spLocks noChangeArrowheads="1"/>
            </p:cNvSpPr>
            <p:nvPr/>
          </p:nvSpPr>
          <p:spPr bwMode="auto">
            <a:xfrm>
              <a:off x="2865" y="3690"/>
              <a:ext cx="6930" cy="1110"/>
            </a:xfrm>
            <a:prstGeom prst="plaque">
              <a:avLst>
                <a:gd name="adj" fmla="val 16667"/>
              </a:avLst>
            </a:prstGeom>
            <a:gradFill rotWithShape="0">
              <a:gsLst>
                <a:gs pos="0">
                  <a:srgbClr val="92CDDC"/>
                </a:gs>
                <a:gs pos="50000">
                  <a:srgbClr val="DAEEF3"/>
                </a:gs>
                <a:gs pos="100000">
                  <a:srgbClr val="92CDDC"/>
                </a:gs>
              </a:gsLst>
              <a:lin ang="18900000" scaled="1"/>
            </a:gradFill>
            <a:ln w="12700">
              <a:solidFill>
                <a:srgbClr val="92CDDC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Загальна психіатрія</a:t>
              </a:r>
              <a:r>
                <a:rPr kumimoji="0" lang="uk-UA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досліджує закономірності порушень психіки</a:t>
              </a:r>
              <a:endPara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1" name="AutoShape 7"/>
            <p:cNvSpPr>
              <a:spLocks noChangeArrowheads="1"/>
            </p:cNvSpPr>
            <p:nvPr/>
          </p:nvSpPr>
          <p:spPr bwMode="auto">
            <a:xfrm>
              <a:off x="5925" y="4800"/>
              <a:ext cx="795" cy="315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943634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32" name="AutoShape 8"/>
            <p:cNvSpPr>
              <a:spLocks noChangeArrowheads="1"/>
            </p:cNvSpPr>
            <p:nvPr/>
          </p:nvSpPr>
          <p:spPr bwMode="auto">
            <a:xfrm>
              <a:off x="1950" y="5115"/>
              <a:ext cx="8520" cy="765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ABF8F"/>
                </a:gs>
                <a:gs pos="50000">
                  <a:srgbClr val="FDE9D9"/>
                </a:gs>
                <a:gs pos="100000">
                  <a:srgbClr val="FABF8F"/>
                </a:gs>
              </a:gsLst>
              <a:lin ang="18900000" scaled="1"/>
            </a:gradFill>
            <a:ln w="12700">
              <a:solidFill>
                <a:srgbClr val="FABF8F"/>
              </a:solidFill>
              <a:round/>
              <a:headEnd/>
              <a:tailEnd/>
            </a:ln>
            <a:effectLst>
              <a:outerShdw dist="28398" dir="3806097" algn="ctr" rotWithShape="0">
                <a:srgbClr val="974706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з метою надання психічно хворим психіатричної допомоги</a:t>
              </a:r>
              <a:endPara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3" name="AutoShape 9"/>
            <p:cNvSpPr>
              <a:spLocks noChangeArrowheads="1"/>
            </p:cNvSpPr>
            <p:nvPr/>
          </p:nvSpPr>
          <p:spPr bwMode="auto">
            <a:xfrm>
              <a:off x="9795" y="3945"/>
              <a:ext cx="1500" cy="3255"/>
            </a:xfrm>
            <a:prstGeom prst="curvedLeftArrow">
              <a:avLst>
                <a:gd name="adj1" fmla="val 43400"/>
                <a:gd name="adj2" fmla="val 86800"/>
                <a:gd name="adj3" fmla="val 33333"/>
              </a:avLst>
            </a:prstGeom>
            <a:solidFill>
              <a:srgbClr val="8DB3E2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34" name="AutoShape 10"/>
            <p:cNvSpPr>
              <a:spLocks noChangeArrowheads="1"/>
            </p:cNvSpPr>
            <p:nvPr/>
          </p:nvSpPr>
          <p:spPr bwMode="auto">
            <a:xfrm>
              <a:off x="5520" y="6225"/>
              <a:ext cx="4275" cy="660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CCC0D9"/>
                </a:gs>
              </a:gsLst>
              <a:lin ang="5400000" scaled="1"/>
            </a:gradFill>
            <a:ln w="12700">
              <a:solidFill>
                <a:srgbClr val="B2A1C7"/>
              </a:solidFill>
              <a:round/>
              <a:headEnd/>
              <a:tailEnd/>
            </a:ln>
            <a:effectLst>
              <a:outerShdw dist="28398" dir="3806097" algn="ctr" rotWithShape="0">
                <a:srgbClr val="3F3151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Судова психіатрія</a:t>
              </a:r>
              <a:endPara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035" name="AutoShape 11"/>
            <p:cNvCxnSpPr>
              <a:cxnSpLocks noChangeShapeType="1"/>
            </p:cNvCxnSpPr>
            <p:nvPr/>
          </p:nvCxnSpPr>
          <p:spPr bwMode="auto">
            <a:xfrm>
              <a:off x="5925" y="6885"/>
              <a:ext cx="0" cy="42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1036" name="Rectangle 12"/>
            <p:cNvSpPr>
              <a:spLocks noChangeArrowheads="1"/>
            </p:cNvSpPr>
            <p:nvPr/>
          </p:nvSpPr>
          <p:spPr bwMode="auto">
            <a:xfrm>
              <a:off x="1020" y="7305"/>
              <a:ext cx="8145" cy="139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E5B8B7"/>
                </a:gs>
              </a:gsLst>
              <a:lin ang="5400000" scaled="1"/>
            </a:gradFill>
            <a:ln w="12700">
              <a:solidFill>
                <a:srgbClr val="D99594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622423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вивчає психічні розлади стосовно завдань, які виконуються в ході здійснення правосуддя у кримінальних і цивільних справах</a:t>
              </a:r>
              <a:endPara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037" name="AutoShape 13"/>
            <p:cNvCxnSpPr>
              <a:cxnSpLocks noChangeShapeType="1"/>
            </p:cNvCxnSpPr>
            <p:nvPr/>
          </p:nvCxnSpPr>
          <p:spPr bwMode="auto">
            <a:xfrm>
              <a:off x="9375" y="6885"/>
              <a:ext cx="15" cy="189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1038" name="AutoShape 14"/>
            <p:cNvSpPr>
              <a:spLocks noChangeArrowheads="1"/>
            </p:cNvSpPr>
            <p:nvPr/>
          </p:nvSpPr>
          <p:spPr bwMode="auto">
            <a:xfrm>
              <a:off x="3975" y="8970"/>
              <a:ext cx="7575" cy="780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FBD4B4"/>
                </a:gs>
              </a:gsLst>
              <a:lin ang="5400000" scaled="1"/>
            </a:gradFill>
            <a:ln w="12700">
              <a:solidFill>
                <a:srgbClr val="FABF8F"/>
              </a:solidFill>
              <a:round/>
              <a:headEnd/>
              <a:tailEnd/>
            </a:ln>
            <a:effectLst>
              <a:outerShdw dist="28398" dir="3806097" algn="ctr" rotWithShape="0">
                <a:srgbClr val="974706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є частиною загальної медичної науки психіатрії</a:t>
              </a:r>
              <a:endPara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746" name="Group 2"/>
          <p:cNvGrpSpPr>
            <a:grpSpLocks/>
          </p:cNvGrpSpPr>
          <p:nvPr/>
        </p:nvGrpSpPr>
        <p:grpSpPr bwMode="auto">
          <a:xfrm>
            <a:off x="285720" y="428604"/>
            <a:ext cx="8501122" cy="6143668"/>
            <a:chOff x="900" y="7650"/>
            <a:chExt cx="10785" cy="6885"/>
          </a:xfrm>
        </p:grpSpPr>
        <p:sp>
          <p:nvSpPr>
            <p:cNvPr id="31747" name="AutoShape 3"/>
            <p:cNvSpPr>
              <a:spLocks noChangeArrowheads="1"/>
            </p:cNvSpPr>
            <p:nvPr/>
          </p:nvSpPr>
          <p:spPr bwMode="auto">
            <a:xfrm>
              <a:off x="4320" y="7650"/>
              <a:ext cx="7274" cy="1350"/>
            </a:xfrm>
            <a:prstGeom prst="foldedCorner">
              <a:avLst>
                <a:gd name="adj" fmla="val 12500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FBD4B4"/>
                </a:gs>
              </a:gsLst>
              <a:lin ang="5400000" scaled="1"/>
            </a:gradFill>
            <a:ln w="12700">
              <a:solidFill>
                <a:srgbClr val="0F243E"/>
              </a:solidFill>
              <a:round/>
              <a:headEnd/>
              <a:tailEnd/>
            </a:ln>
            <a:effectLst>
              <a:outerShdw dist="28398" dir="3806097" algn="ctr" rotWithShape="0">
                <a:srgbClr val="974706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Примусове лікування не можна розглядати як покарання, тому що душевно хворі не спроможні розуміти його значення</a:t>
              </a:r>
              <a:endPara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31748" name="AutoShape 4"/>
            <p:cNvCxnSpPr>
              <a:cxnSpLocks noChangeShapeType="1"/>
            </p:cNvCxnSpPr>
            <p:nvPr/>
          </p:nvCxnSpPr>
          <p:spPr bwMode="auto">
            <a:xfrm flipH="1">
              <a:off x="2580" y="8340"/>
              <a:ext cx="174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1749" name="AutoShape 5"/>
            <p:cNvCxnSpPr>
              <a:cxnSpLocks noChangeShapeType="1"/>
            </p:cNvCxnSpPr>
            <p:nvPr/>
          </p:nvCxnSpPr>
          <p:spPr bwMode="auto">
            <a:xfrm>
              <a:off x="2580" y="8340"/>
              <a:ext cx="0" cy="84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31750" name="AutoShape 6"/>
            <p:cNvSpPr>
              <a:spLocks noChangeArrowheads="1"/>
            </p:cNvSpPr>
            <p:nvPr/>
          </p:nvSpPr>
          <p:spPr bwMode="auto">
            <a:xfrm>
              <a:off x="900" y="9255"/>
              <a:ext cx="6150" cy="1635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B6DDE8"/>
                </a:gs>
              </a:gsLst>
              <a:lin ang="5400000" scaled="1"/>
            </a:gradFill>
            <a:ln w="12700">
              <a:solidFill>
                <a:srgbClr val="92CDDC"/>
              </a:solidFill>
              <a:round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Хоча воно призначається, відміняється або замінюється іншими заходами за рішенням суду, останній не встановлює термін примусового лікування</a:t>
              </a:r>
              <a:endPara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31751" name="AutoShape 7"/>
            <p:cNvCxnSpPr>
              <a:cxnSpLocks noChangeShapeType="1"/>
            </p:cNvCxnSpPr>
            <p:nvPr/>
          </p:nvCxnSpPr>
          <p:spPr bwMode="auto">
            <a:xfrm>
              <a:off x="7050" y="10155"/>
              <a:ext cx="222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1752" name="AutoShape 8"/>
            <p:cNvCxnSpPr>
              <a:cxnSpLocks noChangeShapeType="1"/>
            </p:cNvCxnSpPr>
            <p:nvPr/>
          </p:nvCxnSpPr>
          <p:spPr bwMode="auto">
            <a:xfrm>
              <a:off x="9270" y="10155"/>
              <a:ext cx="0" cy="88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31753" name="Rectangle 9"/>
            <p:cNvSpPr>
              <a:spLocks noChangeArrowheads="1"/>
            </p:cNvSpPr>
            <p:nvPr/>
          </p:nvSpPr>
          <p:spPr bwMode="auto">
            <a:xfrm>
              <a:off x="5730" y="11040"/>
              <a:ext cx="5955" cy="3495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E5B8B7"/>
                </a:gs>
              </a:gsLst>
              <a:lin ang="5400000" scaled="1"/>
            </a:gradFill>
            <a:ln w="12700">
              <a:solidFill>
                <a:srgbClr val="D99594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622423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У разі одужання особи чи настання стійкого покращення і втрати нею соціальної небезпечності примусове лікування за поданням адміністрації лікувальної установи, згідно з висновком експертної комісії, може бути скасоване судом навіть через короткий термін, тобто це залежить від психічного стану хворого і його оцінка є прерогативою лікарів-психіатрів</a:t>
              </a:r>
              <a:endPara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31755" name="Picture 11" descr="Примусова психіатрична допомога: новації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214818"/>
            <a:ext cx="3500430" cy="26431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214282" y="357166"/>
            <a:ext cx="8786874" cy="6286543"/>
            <a:chOff x="1950" y="885"/>
            <a:chExt cx="9735" cy="11400"/>
          </a:xfrm>
        </p:grpSpPr>
        <p:sp>
          <p:nvSpPr>
            <p:cNvPr id="1027" name="AutoShape 3" descr="Полотно"/>
            <p:cNvSpPr>
              <a:spLocks noChangeArrowheads="1"/>
            </p:cNvSpPr>
            <p:nvPr/>
          </p:nvSpPr>
          <p:spPr bwMode="auto">
            <a:xfrm>
              <a:off x="2610" y="885"/>
              <a:ext cx="7275" cy="1230"/>
            </a:xfrm>
            <a:prstGeom prst="roundRect">
              <a:avLst>
                <a:gd name="adj" fmla="val 16667"/>
              </a:avLst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63500" cmpd="thickThin">
              <a:solidFill>
                <a:srgbClr val="C0504D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Госпіталізація психічно хворих на загальних підставах здійснюється</a:t>
              </a:r>
              <a:endPara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8" name="AutoShape 4"/>
            <p:cNvSpPr>
              <a:spLocks noChangeArrowheads="1"/>
            </p:cNvSpPr>
            <p:nvPr/>
          </p:nvSpPr>
          <p:spPr bwMode="auto">
            <a:xfrm>
              <a:off x="5955" y="2310"/>
              <a:ext cx="555" cy="465"/>
            </a:xfrm>
            <a:prstGeom prst="downArrow">
              <a:avLst>
                <a:gd name="adj1" fmla="val 49907"/>
                <a:gd name="adj2" fmla="val 41667"/>
              </a:avLst>
            </a:prstGeom>
            <a:solidFill>
              <a:srgbClr val="943634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29" name="Rectangle 5"/>
            <p:cNvSpPr>
              <a:spLocks noChangeArrowheads="1"/>
            </p:cNvSpPr>
            <p:nvPr/>
          </p:nvSpPr>
          <p:spPr bwMode="auto">
            <a:xfrm>
              <a:off x="1950" y="2828"/>
              <a:ext cx="9418" cy="1555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FBD4B4"/>
                </a:gs>
              </a:gsLst>
              <a:lin ang="5400000" scaled="1"/>
            </a:gradFill>
            <a:ln w="12700">
              <a:solidFill>
                <a:srgbClr val="FABF8F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974706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з такого їх психічного стану, коли в цьому є необхідність, і у відповідності з </a:t>
              </a:r>
              <a:r>
                <a:rPr kumimoji="0" lang="uk-UA" sz="1600" b="0" i="1" u="none" strike="noStrike" cap="none" normalizeH="0" baseline="0" dirty="0" smtClean="0">
                  <a:ln>
                    <a:noFill/>
                  </a:ln>
                  <a:solidFill>
                    <a:srgbClr val="00B050"/>
                  </a:solidFill>
                  <a:effectLst/>
                  <a:latin typeface="Georgia" pitchFamily="18" charset="0"/>
                  <a:cs typeface="Arial" pitchFamily="34" charset="0"/>
                </a:rPr>
                <a:t>нормами організації системи амбулаторної та стаціонарної психіатричної допомоги в Україні</a:t>
              </a:r>
              <a:endPara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0" name="AutoShape 6"/>
            <p:cNvSpPr>
              <a:spLocks noChangeArrowheads="1"/>
            </p:cNvSpPr>
            <p:nvPr/>
          </p:nvSpPr>
          <p:spPr bwMode="auto">
            <a:xfrm>
              <a:off x="7725" y="3960"/>
              <a:ext cx="750" cy="660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E36C0A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31" name="Rectangle 7"/>
            <p:cNvSpPr>
              <a:spLocks noChangeArrowheads="1"/>
            </p:cNvSpPr>
            <p:nvPr/>
          </p:nvSpPr>
          <p:spPr bwMode="auto">
            <a:xfrm>
              <a:off x="2385" y="4620"/>
              <a:ext cx="8895" cy="153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B6DDE8"/>
                </a:gs>
              </a:gsLst>
              <a:lin ang="5400000" scaled="1"/>
            </a:gradFill>
            <a:ln w="12700">
              <a:solidFill>
                <a:srgbClr val="92CDDC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лікар-психіатр диспансеру або поліклініки, встановивши факт психічного захворювання та наявність показань до стаціонарного лікування, направляє хворого в психіатричну лікарню</a:t>
              </a:r>
              <a:endPara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2" name="AutoShape 8"/>
            <p:cNvSpPr>
              <a:spLocks noChangeArrowheads="1"/>
            </p:cNvSpPr>
            <p:nvPr/>
          </p:nvSpPr>
          <p:spPr bwMode="auto">
            <a:xfrm>
              <a:off x="7770" y="5925"/>
              <a:ext cx="705" cy="645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E36C0A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33" name="Rectangle 9"/>
            <p:cNvSpPr>
              <a:spLocks noChangeArrowheads="1"/>
            </p:cNvSpPr>
            <p:nvPr/>
          </p:nvSpPr>
          <p:spPr bwMode="auto">
            <a:xfrm>
              <a:off x="2385" y="6570"/>
              <a:ext cx="8895" cy="1185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B6DDE8"/>
                </a:gs>
              </a:gsLst>
              <a:lin ang="5400000" scaled="1"/>
            </a:gradFill>
            <a:ln w="12700">
              <a:solidFill>
                <a:srgbClr val="92CDDC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черговий лікар психіатричної лікарні, прийнявши й особисто оглянувши хворого, визначає, в який відділ його потрібно госпіталізувати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4" name="AutoShape 10"/>
            <p:cNvSpPr>
              <a:spLocks noChangeArrowheads="1"/>
            </p:cNvSpPr>
            <p:nvPr/>
          </p:nvSpPr>
          <p:spPr bwMode="auto">
            <a:xfrm>
              <a:off x="7845" y="7545"/>
              <a:ext cx="720" cy="660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E36C0A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35" name="Rectangle 11"/>
            <p:cNvSpPr>
              <a:spLocks noChangeArrowheads="1"/>
            </p:cNvSpPr>
            <p:nvPr/>
          </p:nvSpPr>
          <p:spPr bwMode="auto">
            <a:xfrm>
              <a:off x="2385" y="8280"/>
              <a:ext cx="8895" cy="2205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B6DDE8"/>
                </a:gs>
              </a:gsLst>
              <a:lin ang="5400000" scaled="1"/>
            </a:gradFill>
            <a:ln w="12700">
              <a:solidFill>
                <a:srgbClr val="92CDDC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лікуючим психіатром і завідуючим відділом проводиться подальше обстеження та призначається лікування, а за участю лікарсько-консультативної комісії (ЛКК) колегіально проводиться оцінка працездатності, наявності </a:t>
              </a:r>
              <a:r>
                <a:rPr kumimoji="0" lang="uk-UA" sz="16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суїцидальних</a:t>
              </a:r>
              <a:r>
                <a:rPr kumimoji="0" lang="uk-UA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 і соціально небезпечних тенденцій, ознак інвалідності і подальше направлення на медико-соціальну експертну комісію (МСЕК)</a:t>
              </a:r>
              <a:endPara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6" name="AutoShape 12"/>
            <p:cNvSpPr>
              <a:spLocks/>
            </p:cNvSpPr>
            <p:nvPr/>
          </p:nvSpPr>
          <p:spPr bwMode="auto">
            <a:xfrm rot="5400000">
              <a:off x="6323" y="5962"/>
              <a:ext cx="990" cy="9735"/>
            </a:xfrm>
            <a:prstGeom prst="rightBrace">
              <a:avLst>
                <a:gd name="adj1" fmla="val 81944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37" name="Rectangle 13"/>
            <p:cNvSpPr>
              <a:spLocks noChangeArrowheads="1"/>
            </p:cNvSpPr>
            <p:nvPr/>
          </p:nvSpPr>
          <p:spPr bwMode="auto">
            <a:xfrm>
              <a:off x="2115" y="11430"/>
              <a:ext cx="9435" cy="855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E5B8B7"/>
                </a:gs>
              </a:gsLst>
              <a:lin ang="5400000" scaled="1"/>
            </a:gradFill>
            <a:ln w="12700">
              <a:solidFill>
                <a:srgbClr val="D99594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622423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Психічно хворі, лікування яких проводилося на загальних підставах, </a:t>
              </a:r>
              <a:r>
                <a:rPr kumimoji="0" lang="uk-UA" sz="14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Georgia" pitchFamily="18" charset="0"/>
                  <a:cs typeface="Arial" pitchFamily="34" charset="0"/>
                </a:rPr>
                <a:t>виписуються</a:t>
              </a:r>
              <a:r>
                <a:rPr kumimoji="0" lang="uk-UA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, якщо вони не потребують продовження стаціонарного лікування</a:t>
              </a:r>
              <a:endPara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357158" y="1785926"/>
            <a:ext cx="8286808" cy="3271844"/>
            <a:chOff x="1155" y="1710"/>
            <a:chExt cx="8505" cy="3855"/>
          </a:xfrm>
        </p:grpSpPr>
        <p:sp>
          <p:nvSpPr>
            <p:cNvPr id="2051" name="Rectangle 3"/>
            <p:cNvSpPr>
              <a:spLocks noChangeArrowheads="1"/>
            </p:cNvSpPr>
            <p:nvPr/>
          </p:nvSpPr>
          <p:spPr bwMode="auto">
            <a:xfrm>
              <a:off x="1155" y="2370"/>
              <a:ext cx="3495" cy="2505"/>
            </a:xfrm>
            <a:prstGeom prst="rect">
              <a:avLst/>
            </a:prstGeom>
            <a:solidFill>
              <a:srgbClr val="C6D9F1"/>
            </a:solidFill>
            <a:ln w="31750">
              <a:solidFill>
                <a:srgbClr val="8064A2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В подальшому нагляд за психічним здоров’ям хворих і підтримуюче лікування здійснюють </a:t>
              </a:r>
              <a:r>
                <a:rPr kumimoji="0" lang="uk-UA" sz="2000" b="1" i="1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позалікарняні</a:t>
              </a:r>
              <a:r>
                <a:rPr kumimoji="0" lang="uk-UA" sz="20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 психіатричні заклади</a:t>
              </a:r>
              <a:endPara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2" name="AutoShape 4"/>
            <p:cNvSpPr>
              <a:spLocks noChangeArrowheads="1"/>
            </p:cNvSpPr>
            <p:nvPr/>
          </p:nvSpPr>
          <p:spPr bwMode="auto">
            <a:xfrm>
              <a:off x="5670" y="1710"/>
              <a:ext cx="3870" cy="1094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CCC0D9"/>
                </a:gs>
              </a:gsLst>
              <a:lin ang="5400000" scaled="1"/>
            </a:gradFill>
            <a:ln w="12700">
              <a:solidFill>
                <a:srgbClr val="B2A1C7"/>
              </a:solidFill>
              <a:round/>
              <a:headEnd/>
              <a:tailEnd/>
            </a:ln>
            <a:effectLst>
              <a:outerShdw dist="28398" dir="3806097" algn="ctr" rotWithShape="0">
                <a:srgbClr val="3F3151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диспансери</a:t>
              </a:r>
              <a:endPara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3" name="AutoShape 5"/>
            <p:cNvSpPr>
              <a:spLocks noChangeArrowheads="1"/>
            </p:cNvSpPr>
            <p:nvPr/>
          </p:nvSpPr>
          <p:spPr bwMode="auto">
            <a:xfrm>
              <a:off x="5670" y="3057"/>
              <a:ext cx="3990" cy="108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CCC0D9"/>
                </a:gs>
              </a:gsLst>
              <a:lin ang="5400000" scaled="1"/>
            </a:gradFill>
            <a:ln w="12700">
              <a:solidFill>
                <a:srgbClr val="B2A1C7"/>
              </a:solidFill>
              <a:round/>
              <a:headEnd/>
              <a:tailEnd/>
            </a:ln>
            <a:effectLst>
              <a:outerShdw dist="28398" dir="3806097" algn="ctr" rotWithShape="0">
                <a:srgbClr val="3F3151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uk-UA" sz="2400" dirty="0" smtClean="0">
                  <a:latin typeface="Georgia" pitchFamily="18" charset="0"/>
                  <a:cs typeface="Arial" pitchFamily="34" charset="0"/>
                </a:rPr>
                <a:t>медико-соціальні реабілітаційні установи</a:t>
              </a:r>
              <a:endParaRPr lang="ru-RU" sz="2400" dirty="0" smtClean="0">
                <a:latin typeface="Georgia" pitchFamily="18" charset="0"/>
                <a:cs typeface="Arial" pitchFamily="34" charset="0"/>
              </a:endParaRPr>
            </a:p>
          </p:txBody>
        </p:sp>
        <p:sp>
          <p:nvSpPr>
            <p:cNvPr id="2054" name="AutoShape 6"/>
            <p:cNvSpPr>
              <a:spLocks noChangeArrowheads="1"/>
            </p:cNvSpPr>
            <p:nvPr/>
          </p:nvSpPr>
          <p:spPr bwMode="auto">
            <a:xfrm>
              <a:off x="5670" y="4403"/>
              <a:ext cx="3990" cy="11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CCC0D9"/>
                </a:gs>
              </a:gsLst>
              <a:lin ang="5400000" scaled="1"/>
            </a:gradFill>
            <a:ln w="12700">
              <a:solidFill>
                <a:srgbClr val="B2A1C7"/>
              </a:solidFill>
              <a:round/>
              <a:headEnd/>
              <a:tailEnd/>
            </a:ln>
            <a:effectLst>
              <a:outerShdw dist="28398" dir="3806097" algn="ctr" rotWithShape="0">
                <a:srgbClr val="3F3151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uk-UA" sz="2400" dirty="0" smtClean="0">
                  <a:latin typeface="Georgia" pitchFamily="18" charset="0"/>
                  <a:cs typeface="Arial" pitchFamily="34" charset="0"/>
                </a:rPr>
                <a:t>лікувально-виробничі майстерні та цехи тощо</a:t>
              </a:r>
              <a:endParaRPr lang="ru-RU" sz="2400" dirty="0" smtClean="0">
                <a:latin typeface="Georgia" pitchFamily="18" charset="0"/>
                <a:cs typeface="Arial" pitchFamily="34" charset="0"/>
              </a:endParaRPr>
            </a:p>
          </p:txBody>
        </p:sp>
        <p:cxnSp>
          <p:nvCxnSpPr>
            <p:cNvPr id="2055" name="AutoShape 7"/>
            <p:cNvCxnSpPr>
              <a:cxnSpLocks noChangeShapeType="1"/>
            </p:cNvCxnSpPr>
            <p:nvPr/>
          </p:nvCxnSpPr>
          <p:spPr bwMode="auto">
            <a:xfrm flipV="1">
              <a:off x="4650" y="2175"/>
              <a:ext cx="1020" cy="147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2056" name="AutoShape 8"/>
            <p:cNvCxnSpPr>
              <a:cxnSpLocks noChangeShapeType="1"/>
            </p:cNvCxnSpPr>
            <p:nvPr/>
          </p:nvCxnSpPr>
          <p:spPr bwMode="auto">
            <a:xfrm>
              <a:off x="4650" y="3645"/>
              <a:ext cx="1020" cy="138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2057" name="AutoShape 9"/>
            <p:cNvCxnSpPr>
              <a:cxnSpLocks noChangeShapeType="1"/>
            </p:cNvCxnSpPr>
            <p:nvPr/>
          </p:nvCxnSpPr>
          <p:spPr bwMode="auto">
            <a:xfrm>
              <a:off x="4650" y="3645"/>
              <a:ext cx="102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</p:grpSp>
      <p:sp>
        <p:nvSpPr>
          <p:cNvPr id="2067" name="AutoShape 19" descr="Благотворительный фонд «Ветераны Чернобыля» разместится в психиатрической  больнице | Перший Запорiзький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69" name="Picture 21" descr="У Запоріжжі вулицями розгулюють люди з психічними розладами | Запорозька Січ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071802" cy="2143116"/>
          </a:xfrm>
          <a:prstGeom prst="rect">
            <a:avLst/>
          </a:prstGeom>
          <a:noFill/>
        </p:spPr>
      </p:pic>
      <p:pic>
        <p:nvPicPr>
          <p:cNvPr id="2071" name="Picture 23" descr="Львівська  http://lviv.vgorode.ua/news/sobytyia/336517-krov-ta-zaruchnyky-u-lvivskii-psykhlikarni-patsiient-porizav-10-luideiліка  - Львів Vgorode.u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714884"/>
            <a:ext cx="3500430" cy="2143116"/>
          </a:xfrm>
          <a:prstGeom prst="rect">
            <a:avLst/>
          </a:prstGeom>
          <a:noFill/>
        </p:spPr>
      </p:pic>
      <p:pic>
        <p:nvPicPr>
          <p:cNvPr id="2073" name="Picture 25" descr="Затверджено перелік установ, у яких проводяться судово-психіатричні  експертизи | Медичний часопис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72264" y="0"/>
            <a:ext cx="2571736" cy="1500174"/>
          </a:xfrm>
          <a:prstGeom prst="rect">
            <a:avLst/>
          </a:prstGeom>
          <a:noFill/>
        </p:spPr>
      </p:pic>
      <p:sp>
        <p:nvSpPr>
          <p:cNvPr id="22" name="Скругленный прямоугольник 21"/>
          <p:cNvSpPr/>
          <p:nvPr/>
        </p:nvSpPr>
        <p:spPr>
          <a:xfrm>
            <a:off x="3929058" y="5286388"/>
            <a:ext cx="5072098" cy="157161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i="1" dirty="0" smtClean="0">
                <a:solidFill>
                  <a:schemeClr val="tx1"/>
                </a:solidFill>
                <a:latin typeface="Georgia" pitchFamily="18" charset="0"/>
                <a:cs typeface="Arial" pitchFamily="34" charset="0"/>
              </a:rPr>
              <a:t>Наявність таких закладів забезпечує нагляд і можливість своєчасно виявити небезпечні зміни в психіці хворих і повторно госпіталізувати їх для ефективного лікування</a:t>
            </a:r>
            <a:endParaRPr lang="ru-RU" i="1" dirty="0" smtClean="0">
              <a:solidFill>
                <a:schemeClr val="tx1"/>
              </a:solidFill>
              <a:latin typeface="Georgia" pitchFamily="18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818" name="Group 2"/>
          <p:cNvGrpSpPr>
            <a:grpSpLocks/>
          </p:cNvGrpSpPr>
          <p:nvPr/>
        </p:nvGrpSpPr>
        <p:grpSpPr bwMode="auto">
          <a:xfrm>
            <a:off x="428596" y="500042"/>
            <a:ext cx="8358246" cy="4000528"/>
            <a:chOff x="855" y="7050"/>
            <a:chExt cx="10590" cy="3930"/>
          </a:xfrm>
        </p:grpSpPr>
        <p:sp>
          <p:nvSpPr>
            <p:cNvPr id="34819" name="AutoShape 3"/>
            <p:cNvSpPr>
              <a:spLocks/>
            </p:cNvSpPr>
            <p:nvPr/>
          </p:nvSpPr>
          <p:spPr bwMode="auto">
            <a:xfrm>
              <a:off x="5805" y="7471"/>
              <a:ext cx="5640" cy="2316"/>
            </a:xfrm>
            <a:prstGeom prst="callout2">
              <a:avLst>
                <a:gd name="adj1" fmla="val 8694"/>
                <a:gd name="adj2" fmla="val -2130"/>
                <a:gd name="adj3" fmla="val 8694"/>
                <a:gd name="adj4" fmla="val -33671"/>
                <a:gd name="adj5" fmla="val -18843"/>
                <a:gd name="adj6" fmla="val -65690"/>
              </a:avLst>
            </a:prstGeom>
            <a:solidFill>
              <a:srgbClr val="E5DFE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Якщо хворий, котрий підлягає за медичними показаннями виписці з лікарні, перебуває в стані, при якому він не може бути повністю справним і залишатися на самоті, а, крім цього, не має постійного місця проживання і близьких, зобов’язаних здійснювати піклування про нього</a:t>
              </a:r>
              <a:endPara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34820" name="AutoShape 4"/>
            <p:cNvCxnSpPr>
              <a:cxnSpLocks noChangeShapeType="1"/>
            </p:cNvCxnSpPr>
            <p:nvPr/>
          </p:nvCxnSpPr>
          <p:spPr bwMode="auto">
            <a:xfrm>
              <a:off x="2100" y="7050"/>
              <a:ext cx="60" cy="294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34821" name="Rectangle 5"/>
            <p:cNvSpPr>
              <a:spLocks noChangeArrowheads="1"/>
            </p:cNvSpPr>
            <p:nvPr/>
          </p:nvSpPr>
          <p:spPr bwMode="auto">
            <a:xfrm>
              <a:off x="855" y="9990"/>
              <a:ext cx="7875" cy="990"/>
            </a:xfrm>
            <a:prstGeom prst="rect">
              <a:avLst/>
            </a:prstGeom>
            <a:gradFill rotWithShape="0">
              <a:gsLst>
                <a:gs pos="0">
                  <a:srgbClr val="D99594"/>
                </a:gs>
                <a:gs pos="50000">
                  <a:srgbClr val="F2DBDB"/>
                </a:gs>
                <a:gs pos="100000">
                  <a:srgbClr val="D99594"/>
                </a:gs>
              </a:gsLst>
              <a:lin ang="18900000" scaled="1"/>
            </a:gradFill>
            <a:ln w="12700">
              <a:solidFill>
                <a:srgbClr val="D99594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622423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він може бути виписаний з лікарні тільки після встановлення над ним опіки</a:t>
              </a:r>
              <a:endPara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34823" name="Picture 7" descr="Медперсонал звільняють, а пацієнтів відправляють додому: чому психіатричні  лікарні опинилися під загрозою закритт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28" y="4500570"/>
            <a:ext cx="4143372" cy="23574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842" name="Group 2"/>
          <p:cNvGrpSpPr>
            <a:grpSpLocks/>
          </p:cNvGrpSpPr>
          <p:nvPr/>
        </p:nvGrpSpPr>
        <p:grpSpPr bwMode="auto">
          <a:xfrm>
            <a:off x="142844" y="214290"/>
            <a:ext cx="8786874" cy="6429419"/>
            <a:chOff x="420" y="960"/>
            <a:chExt cx="10935" cy="11175"/>
          </a:xfrm>
        </p:grpSpPr>
        <p:sp>
          <p:nvSpPr>
            <p:cNvPr id="35843" name="AutoShape 3"/>
            <p:cNvSpPr>
              <a:spLocks noChangeArrowheads="1"/>
            </p:cNvSpPr>
            <p:nvPr/>
          </p:nvSpPr>
          <p:spPr bwMode="auto">
            <a:xfrm>
              <a:off x="1487" y="960"/>
              <a:ext cx="9068" cy="1470"/>
            </a:xfrm>
            <a:prstGeom prst="downArrowCallout">
              <a:avLst>
                <a:gd name="adj1" fmla="val 17841"/>
                <a:gd name="adj2" fmla="val 59662"/>
                <a:gd name="adj3" fmla="val 18875"/>
                <a:gd name="adj4" fmla="val 66667"/>
              </a:avLst>
            </a:prstGeom>
            <a:solidFill>
              <a:srgbClr val="4F81BD"/>
            </a:solidFill>
            <a:ln w="38100">
              <a:solidFill>
                <a:srgbClr val="F2F2F2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43F6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800" b="1" i="0" u="none" strike="noStrike" cap="none" normalizeH="0" baseline="0" dirty="0" smtClean="0">
                  <a:ln>
                    <a:noFill/>
                  </a:ln>
                  <a:solidFill>
                    <a:srgbClr val="FFFF00"/>
                  </a:solidFill>
                  <a:effectLst/>
                  <a:latin typeface="Georgia" pitchFamily="18" charset="0"/>
                  <a:cs typeface="Arial" pitchFamily="34" charset="0"/>
                </a:rPr>
                <a:t>психіатрична допомога надається на основі</a:t>
              </a:r>
              <a:r>
                <a:rPr kumimoji="0" lang="uk-UA" sz="1400" b="1" i="0" u="none" strike="noStrike" cap="none" normalizeH="0" baseline="0" dirty="0" smtClean="0">
                  <a:ln>
                    <a:noFill/>
                  </a:ln>
                  <a:solidFill>
                    <a:srgbClr val="FFFF00"/>
                  </a:solidFill>
                  <a:effectLst/>
                  <a:latin typeface="Georgia" pitchFamily="18" charset="0"/>
                  <a:cs typeface="Arial" pitchFamily="34" charset="0"/>
                </a:rPr>
                <a:t> </a:t>
              </a:r>
              <a:r>
                <a:rPr kumimoji="0" lang="uk-UA" sz="1800" b="1" i="0" u="none" strike="noStrike" cap="none" normalizeH="0" baseline="0" dirty="0" smtClean="0">
                  <a:ln>
                    <a:noFill/>
                  </a:ln>
                  <a:solidFill>
                    <a:srgbClr val="FFFF00"/>
                  </a:solidFill>
                  <a:effectLst/>
                  <a:latin typeface="Georgia" pitchFamily="18" charset="0"/>
                  <a:cs typeface="Arial" pitchFamily="34" charset="0"/>
                </a:rPr>
                <a:t>принципів</a:t>
              </a:r>
              <a:endPara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844" name="Rectangle 4"/>
            <p:cNvSpPr>
              <a:spLocks noChangeArrowheads="1"/>
            </p:cNvSpPr>
            <p:nvPr/>
          </p:nvSpPr>
          <p:spPr bwMode="auto">
            <a:xfrm>
              <a:off x="1320" y="2550"/>
              <a:ext cx="4200" cy="78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B8CCE4"/>
                </a:gs>
              </a:gsLst>
              <a:lin ang="5400000" scaled="1"/>
            </a:gradFill>
            <a:ln w="12700">
              <a:solidFill>
                <a:srgbClr val="95B3D7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43F6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законності</a:t>
              </a:r>
              <a:endPara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845" name="Rectangle 5"/>
            <p:cNvSpPr>
              <a:spLocks noChangeArrowheads="1"/>
            </p:cNvSpPr>
            <p:nvPr/>
          </p:nvSpPr>
          <p:spPr bwMode="auto">
            <a:xfrm>
              <a:off x="6643" y="2574"/>
              <a:ext cx="4110" cy="78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E5B8B7"/>
                </a:gs>
              </a:gsLst>
              <a:lin ang="5400000" scaled="1"/>
            </a:gradFill>
            <a:ln w="12700">
              <a:solidFill>
                <a:srgbClr val="D99594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622423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uk-UA" sz="2000" dirty="0" smtClean="0">
                  <a:latin typeface="Georgia" pitchFamily="18" charset="0"/>
                  <a:cs typeface="Arial" pitchFamily="34" charset="0"/>
                </a:rPr>
                <a:t>гуманності</a:t>
              </a:r>
              <a:endParaRPr lang="ru-RU" sz="2000" dirty="0" smtClean="0">
                <a:latin typeface="Georgia" pitchFamily="18" charset="0"/>
                <a:cs typeface="Arial" pitchFamily="34" charset="0"/>
              </a:endParaRPr>
            </a:p>
          </p:txBody>
        </p:sp>
        <p:sp>
          <p:nvSpPr>
            <p:cNvPr id="35846" name="Rectangle 6"/>
            <p:cNvSpPr>
              <a:spLocks noChangeArrowheads="1"/>
            </p:cNvSpPr>
            <p:nvPr/>
          </p:nvSpPr>
          <p:spPr bwMode="auto">
            <a:xfrm>
              <a:off x="1320" y="3585"/>
              <a:ext cx="4200" cy="1035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CC0D9"/>
                </a:gs>
              </a:gsLst>
              <a:lin ang="5400000" scaled="1"/>
            </a:gradFill>
            <a:ln w="12700">
              <a:solidFill>
                <a:srgbClr val="B2A1C7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3F3151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uk-UA" dirty="0" smtClean="0">
                  <a:latin typeface="Georgia" pitchFamily="18" charset="0"/>
                  <a:cs typeface="Arial" pitchFamily="34" charset="0"/>
                </a:rPr>
                <a:t>дотримання прав людини та громадянина</a:t>
              </a:r>
              <a:endParaRPr lang="ru-RU" dirty="0" smtClean="0">
                <a:latin typeface="Georgia" pitchFamily="18" charset="0"/>
                <a:cs typeface="Arial" pitchFamily="34" charset="0"/>
              </a:endParaRPr>
            </a:p>
          </p:txBody>
        </p:sp>
        <p:sp>
          <p:nvSpPr>
            <p:cNvPr id="35847" name="Rectangle 7"/>
            <p:cNvSpPr>
              <a:spLocks noChangeArrowheads="1"/>
            </p:cNvSpPr>
            <p:nvPr/>
          </p:nvSpPr>
          <p:spPr bwMode="auto">
            <a:xfrm>
              <a:off x="1320" y="4800"/>
              <a:ext cx="4110" cy="90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FBD4B4"/>
                </a:gs>
              </a:gsLst>
              <a:lin ang="5400000" scaled="1"/>
            </a:gradFill>
            <a:ln w="12700">
              <a:solidFill>
                <a:srgbClr val="FABF8F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974706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uk-UA" sz="2000" dirty="0" smtClean="0">
                  <a:latin typeface="Georgia" pitchFamily="18" charset="0"/>
                  <a:cs typeface="Arial" pitchFamily="34" charset="0"/>
                </a:rPr>
                <a:t>добровільності</a:t>
              </a:r>
              <a:endParaRPr lang="ru-RU" sz="2000" dirty="0" smtClean="0">
                <a:latin typeface="Georgia" pitchFamily="18" charset="0"/>
                <a:cs typeface="Arial" pitchFamily="34" charset="0"/>
              </a:endParaRPr>
            </a:p>
          </p:txBody>
        </p:sp>
        <p:sp>
          <p:nvSpPr>
            <p:cNvPr id="35848" name="Rectangle 8"/>
            <p:cNvSpPr>
              <a:spLocks noChangeArrowheads="1"/>
            </p:cNvSpPr>
            <p:nvPr/>
          </p:nvSpPr>
          <p:spPr bwMode="auto">
            <a:xfrm>
              <a:off x="6600" y="3585"/>
              <a:ext cx="4110" cy="90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B6DDE8"/>
                </a:gs>
              </a:gsLst>
              <a:lin ang="5400000" scaled="1"/>
            </a:gradFill>
            <a:ln w="12700">
              <a:solidFill>
                <a:srgbClr val="92CDDC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uk-UA" sz="2000" dirty="0" smtClean="0">
                  <a:latin typeface="Georgia" pitchFamily="18" charset="0"/>
                  <a:cs typeface="Arial" pitchFamily="34" charset="0"/>
                </a:rPr>
                <a:t>доступності</a:t>
              </a:r>
              <a:endParaRPr lang="ru-RU" sz="2000" dirty="0" smtClean="0">
                <a:latin typeface="Georgia" pitchFamily="18" charset="0"/>
                <a:cs typeface="Arial" pitchFamily="34" charset="0"/>
              </a:endParaRPr>
            </a:p>
          </p:txBody>
        </p:sp>
        <p:sp>
          <p:nvSpPr>
            <p:cNvPr id="35849" name="Rectangle 9"/>
            <p:cNvSpPr>
              <a:spLocks noChangeArrowheads="1"/>
            </p:cNvSpPr>
            <p:nvPr/>
          </p:nvSpPr>
          <p:spPr bwMode="auto">
            <a:xfrm>
              <a:off x="6600" y="4710"/>
              <a:ext cx="4110" cy="221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D6E3BC"/>
                </a:gs>
              </a:gsLst>
              <a:lin ang="5400000" scaled="1"/>
            </a:gradFill>
            <a:ln w="12700">
              <a:solidFill>
                <a:srgbClr val="C2D69B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4E6128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uk-UA" dirty="0" smtClean="0">
                  <a:latin typeface="Georgia" pitchFamily="18" charset="0"/>
                  <a:cs typeface="Arial" pitchFamily="34" charset="0"/>
                </a:rPr>
                <a:t>необхідності достатності заходів лікування з мінімальними соціально-правовими обмеженнями</a:t>
              </a:r>
              <a:endParaRPr lang="ru-RU" dirty="0" smtClean="0">
                <a:latin typeface="Georgia" pitchFamily="18" charset="0"/>
                <a:cs typeface="Arial" pitchFamily="34" charset="0"/>
              </a:endParaRPr>
            </a:p>
          </p:txBody>
        </p:sp>
        <p:cxnSp>
          <p:nvCxnSpPr>
            <p:cNvPr id="35850" name="AutoShape 10"/>
            <p:cNvCxnSpPr>
              <a:cxnSpLocks noChangeShapeType="1"/>
            </p:cNvCxnSpPr>
            <p:nvPr/>
          </p:nvCxnSpPr>
          <p:spPr bwMode="auto">
            <a:xfrm>
              <a:off x="6030" y="2430"/>
              <a:ext cx="0" cy="306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5851" name="AutoShape 11"/>
            <p:cNvCxnSpPr>
              <a:cxnSpLocks noChangeShapeType="1"/>
            </p:cNvCxnSpPr>
            <p:nvPr/>
          </p:nvCxnSpPr>
          <p:spPr bwMode="auto">
            <a:xfrm flipH="1">
              <a:off x="5430" y="2805"/>
              <a:ext cx="600" cy="1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35852" name="AutoShape 12"/>
            <p:cNvCxnSpPr>
              <a:cxnSpLocks noChangeShapeType="1"/>
            </p:cNvCxnSpPr>
            <p:nvPr/>
          </p:nvCxnSpPr>
          <p:spPr bwMode="auto">
            <a:xfrm>
              <a:off x="6030" y="3165"/>
              <a:ext cx="57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35853" name="AutoShape 13"/>
            <p:cNvCxnSpPr>
              <a:cxnSpLocks noChangeShapeType="1"/>
            </p:cNvCxnSpPr>
            <p:nvPr/>
          </p:nvCxnSpPr>
          <p:spPr bwMode="auto">
            <a:xfrm flipH="1">
              <a:off x="5520" y="3900"/>
              <a:ext cx="51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35854" name="AutoShape 14"/>
            <p:cNvCxnSpPr>
              <a:cxnSpLocks noChangeShapeType="1"/>
            </p:cNvCxnSpPr>
            <p:nvPr/>
          </p:nvCxnSpPr>
          <p:spPr bwMode="auto">
            <a:xfrm>
              <a:off x="6030" y="4110"/>
              <a:ext cx="57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35855" name="AutoShape 15"/>
            <p:cNvCxnSpPr>
              <a:cxnSpLocks noChangeShapeType="1"/>
            </p:cNvCxnSpPr>
            <p:nvPr/>
          </p:nvCxnSpPr>
          <p:spPr bwMode="auto">
            <a:xfrm>
              <a:off x="6030" y="5490"/>
              <a:ext cx="57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35856" name="AutoShape 16"/>
            <p:cNvCxnSpPr>
              <a:cxnSpLocks noChangeShapeType="1"/>
            </p:cNvCxnSpPr>
            <p:nvPr/>
          </p:nvCxnSpPr>
          <p:spPr bwMode="auto">
            <a:xfrm flipH="1">
              <a:off x="5430" y="5190"/>
              <a:ext cx="60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35857" name="AutoShape 17"/>
            <p:cNvCxnSpPr>
              <a:cxnSpLocks noChangeShapeType="1"/>
            </p:cNvCxnSpPr>
            <p:nvPr/>
          </p:nvCxnSpPr>
          <p:spPr bwMode="auto">
            <a:xfrm>
              <a:off x="3345" y="5700"/>
              <a:ext cx="0" cy="39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35858" name="Rectangle 18"/>
            <p:cNvSpPr>
              <a:spLocks noChangeArrowheads="1"/>
            </p:cNvSpPr>
            <p:nvPr/>
          </p:nvSpPr>
          <p:spPr bwMode="auto">
            <a:xfrm>
              <a:off x="420" y="6015"/>
              <a:ext cx="5850" cy="1800"/>
            </a:xfrm>
            <a:prstGeom prst="rect">
              <a:avLst/>
            </a:prstGeom>
            <a:solidFill>
              <a:srgbClr val="B8CCE4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Психіатричний огляд, амбулаторна психіатрична допомога та невідкладна госпіталізація до психіатричного стаціонару в примусовому порядку можуть здійснюватись і без усвідомленої згоди особи чи без згоди її законного представника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859" name="AutoShape 19"/>
            <p:cNvSpPr>
              <a:spLocks noChangeArrowheads="1"/>
            </p:cNvSpPr>
            <p:nvPr/>
          </p:nvSpPr>
          <p:spPr bwMode="auto">
            <a:xfrm>
              <a:off x="4830" y="7635"/>
              <a:ext cx="2700" cy="600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E5B8B7"/>
                </a:gs>
              </a:gsLst>
              <a:lin ang="5400000" scaled="1"/>
            </a:gradFill>
            <a:ln w="12700">
              <a:solidFill>
                <a:srgbClr val="D99594"/>
              </a:solidFill>
              <a:round/>
              <a:headEnd/>
              <a:tailEnd/>
            </a:ln>
            <a:effectLst>
              <a:outerShdw dist="28398" dir="3806097" algn="ctr" rotWithShape="0">
                <a:srgbClr val="622423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у випадках</a:t>
              </a:r>
              <a:endPara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35860" name="AutoShape 20"/>
            <p:cNvCxnSpPr>
              <a:cxnSpLocks noChangeShapeType="1"/>
            </p:cNvCxnSpPr>
            <p:nvPr/>
          </p:nvCxnSpPr>
          <p:spPr bwMode="auto">
            <a:xfrm flipH="1">
              <a:off x="4215" y="8145"/>
              <a:ext cx="61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5861" name="AutoShape 21"/>
            <p:cNvCxnSpPr>
              <a:cxnSpLocks noChangeShapeType="1"/>
            </p:cNvCxnSpPr>
            <p:nvPr/>
          </p:nvCxnSpPr>
          <p:spPr bwMode="auto">
            <a:xfrm>
              <a:off x="4215" y="8145"/>
              <a:ext cx="0" cy="39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35862" name="AutoShape 22"/>
            <p:cNvSpPr>
              <a:spLocks noChangeArrowheads="1"/>
            </p:cNvSpPr>
            <p:nvPr/>
          </p:nvSpPr>
          <p:spPr bwMode="auto">
            <a:xfrm>
              <a:off x="630" y="8535"/>
              <a:ext cx="4800" cy="18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FBD4B4"/>
                </a:gs>
              </a:gsLst>
              <a:lin ang="5400000" scaled="1"/>
            </a:gradFill>
            <a:ln w="12700">
              <a:solidFill>
                <a:srgbClr val="FABF8F"/>
              </a:solidFill>
              <a:round/>
              <a:headEnd/>
              <a:tailEnd/>
            </a:ln>
            <a:effectLst>
              <a:outerShdw dist="28398" dir="3806097" algn="ctr" rotWithShape="0">
                <a:srgbClr val="974706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коли одержані відомості дають підстави для обґрунтованого припущення про наявність у цієї особи тяжкого психічного розладу, внаслідок чого вона</a:t>
              </a:r>
              <a:endPara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863" name="Rectangle 23"/>
            <p:cNvSpPr>
              <a:spLocks noChangeArrowheads="1"/>
            </p:cNvSpPr>
            <p:nvPr/>
          </p:nvSpPr>
          <p:spPr bwMode="auto">
            <a:xfrm>
              <a:off x="5895" y="8700"/>
              <a:ext cx="5460" cy="1035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B6DDE8"/>
                </a:gs>
              </a:gsLst>
              <a:lin ang="5400000" scaled="1"/>
            </a:gradFill>
            <a:ln w="12700">
              <a:solidFill>
                <a:srgbClr val="92CDDC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вчиняє чи виявляє реальні наміри вчинити дії, що становлять безпосередню небезпеку для неї чи оточуючих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864" name="Rectangle 24"/>
            <p:cNvSpPr>
              <a:spLocks noChangeArrowheads="1"/>
            </p:cNvSpPr>
            <p:nvPr/>
          </p:nvSpPr>
          <p:spPr bwMode="auto">
            <a:xfrm>
              <a:off x="5895" y="9870"/>
              <a:ext cx="5460" cy="108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B6DDE8"/>
                </a:gs>
              </a:gsLst>
              <a:lin ang="5400000" scaled="1"/>
            </a:gradFill>
            <a:ln w="12700">
              <a:solidFill>
                <a:srgbClr val="92CDDC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неспроможна самостійно задовольняти свої основні життєві потреби на рівні, який забезпечує її життєдіяльність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865" name="Rectangle 25"/>
            <p:cNvSpPr>
              <a:spLocks noChangeArrowheads="1"/>
            </p:cNvSpPr>
            <p:nvPr/>
          </p:nvSpPr>
          <p:spPr bwMode="auto">
            <a:xfrm>
              <a:off x="5895" y="11070"/>
              <a:ext cx="5460" cy="1065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B6DDE8"/>
                </a:gs>
              </a:gsLst>
              <a:lin ang="5400000" scaled="1"/>
            </a:gradFill>
            <a:ln w="12700">
              <a:solidFill>
                <a:srgbClr val="92CDDC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завдасть значної шкоди своєму здоров’ю у зв’язку з погіршанням психічного стану в разі ненадання їй психіатричної допомоги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35866" name="AutoShape 26"/>
            <p:cNvCxnSpPr>
              <a:cxnSpLocks noChangeShapeType="1"/>
            </p:cNvCxnSpPr>
            <p:nvPr/>
          </p:nvCxnSpPr>
          <p:spPr bwMode="auto">
            <a:xfrm>
              <a:off x="5430" y="9105"/>
              <a:ext cx="46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35867" name="AutoShape 27"/>
            <p:cNvCxnSpPr>
              <a:cxnSpLocks noChangeShapeType="1"/>
            </p:cNvCxnSpPr>
            <p:nvPr/>
          </p:nvCxnSpPr>
          <p:spPr bwMode="auto">
            <a:xfrm>
              <a:off x="5430" y="9105"/>
              <a:ext cx="465" cy="111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35868" name="AutoShape 28"/>
            <p:cNvCxnSpPr>
              <a:cxnSpLocks noChangeShapeType="1"/>
            </p:cNvCxnSpPr>
            <p:nvPr/>
          </p:nvCxnSpPr>
          <p:spPr bwMode="auto">
            <a:xfrm>
              <a:off x="5430" y="9105"/>
              <a:ext cx="465" cy="241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500034" y="857232"/>
            <a:ext cx="8429684" cy="5857916"/>
            <a:chOff x="900" y="10965"/>
            <a:chExt cx="10755" cy="4740"/>
          </a:xfrm>
        </p:grpSpPr>
        <p:sp>
          <p:nvSpPr>
            <p:cNvPr id="2051" name="AutoShape 3"/>
            <p:cNvSpPr>
              <a:spLocks noChangeArrowheads="1"/>
            </p:cNvSpPr>
            <p:nvPr/>
          </p:nvSpPr>
          <p:spPr bwMode="auto">
            <a:xfrm>
              <a:off x="1110" y="10965"/>
              <a:ext cx="3810" cy="1200"/>
            </a:xfrm>
            <a:prstGeom prst="wedgeRoundRectCallout">
              <a:avLst>
                <a:gd name="adj1" fmla="val 58213"/>
                <a:gd name="adj2" fmla="val 68750"/>
                <a:gd name="adj3" fmla="val 16667"/>
              </a:avLst>
            </a:prstGeom>
            <a:solidFill>
              <a:srgbClr val="E5DFE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2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onotype Corsiva" pitchFamily="66" charset="0"/>
                  <a:cs typeface="Arial" pitchFamily="34" charset="0"/>
                </a:rPr>
                <a:t>МЕТА СУДОВОЇ ПСИХІАТРІЇ</a:t>
              </a:r>
              <a:endPara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2" name="Rectangle 4"/>
            <p:cNvSpPr>
              <a:spLocks noChangeArrowheads="1"/>
            </p:cNvSpPr>
            <p:nvPr/>
          </p:nvSpPr>
          <p:spPr bwMode="auto">
            <a:xfrm>
              <a:off x="3765" y="12405"/>
              <a:ext cx="7890" cy="1438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FBD4B4"/>
                </a:gs>
              </a:gsLst>
              <a:lin ang="5400000" scaled="1"/>
            </a:gradFill>
            <a:ln w="12700">
              <a:solidFill>
                <a:srgbClr val="FABF8F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974706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вивчення психічних розладів у їх специфічному відношенні до певних питань кримінального та цивільного права і процесу</a:t>
              </a:r>
              <a:endPara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3" name="AutoShape 5"/>
            <p:cNvSpPr>
              <a:spLocks noChangeArrowheads="1"/>
            </p:cNvSpPr>
            <p:nvPr/>
          </p:nvSpPr>
          <p:spPr bwMode="auto">
            <a:xfrm>
              <a:off x="900" y="14430"/>
              <a:ext cx="4185" cy="1275"/>
            </a:xfrm>
            <a:prstGeom prst="bevel">
              <a:avLst>
                <a:gd name="adj" fmla="val 12500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B6DDE8"/>
                </a:gs>
              </a:gsLst>
              <a:lin ang="5400000" scaled="1"/>
            </a:gradFill>
            <a:ln w="12700">
              <a:solidFill>
                <a:srgbClr val="92CDDC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24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предмет судової психіатрії</a:t>
              </a:r>
              <a:endPara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4" name="AutoShape 6"/>
            <p:cNvSpPr>
              <a:spLocks noChangeArrowheads="1"/>
            </p:cNvSpPr>
            <p:nvPr/>
          </p:nvSpPr>
          <p:spPr bwMode="auto">
            <a:xfrm>
              <a:off x="5085" y="14820"/>
              <a:ext cx="435" cy="405"/>
            </a:xfrm>
            <a:prstGeom prst="rightArrow">
              <a:avLst>
                <a:gd name="adj1" fmla="val 50000"/>
                <a:gd name="adj2" fmla="val 26852"/>
              </a:avLst>
            </a:prstGeom>
            <a:solidFill>
              <a:srgbClr val="FFC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55" name="Rectangle 7"/>
            <p:cNvSpPr>
              <a:spLocks noChangeArrowheads="1"/>
            </p:cNvSpPr>
            <p:nvPr/>
          </p:nvSpPr>
          <p:spPr bwMode="auto">
            <a:xfrm>
              <a:off x="5520" y="14385"/>
              <a:ext cx="6030" cy="132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CC0D9"/>
                </a:gs>
              </a:gsLst>
              <a:lin ang="5400000" scaled="1"/>
            </a:gradFill>
            <a:ln w="12700">
              <a:solidFill>
                <a:srgbClr val="B2A1C7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3F3151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психічні розлади, які мають правове значення у кримінальному та цивільному судочинстві</a:t>
              </a:r>
              <a:endPara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057" name="AutoShape 9" descr="Психология и психиатрия - Психологос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9" name="AutoShape 11" descr="Психология и психиатрия - Психологос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61" name="AutoShape 13" descr="Психиатрия в тупике. Победит ли здравый смысл?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63" name="AutoShape 15" descr="Психология и психиатрия - Психологос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65" name="AutoShape 17" descr="Психіатрі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66" name="Picture 1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3438" y="0"/>
            <a:ext cx="4500562" cy="2285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Group 2"/>
          <p:cNvGrpSpPr>
            <a:grpSpLocks/>
          </p:cNvGrpSpPr>
          <p:nvPr/>
        </p:nvGrpSpPr>
        <p:grpSpPr bwMode="auto">
          <a:xfrm>
            <a:off x="214282" y="476250"/>
            <a:ext cx="8715436" cy="6124575"/>
            <a:chOff x="1470" y="750"/>
            <a:chExt cx="9780" cy="9645"/>
          </a:xfrm>
        </p:grpSpPr>
        <p:sp>
          <p:nvSpPr>
            <p:cNvPr id="15363" name="AutoShape 3"/>
            <p:cNvSpPr>
              <a:spLocks noChangeArrowheads="1"/>
            </p:cNvSpPr>
            <p:nvPr/>
          </p:nvSpPr>
          <p:spPr bwMode="auto">
            <a:xfrm>
              <a:off x="1470" y="750"/>
              <a:ext cx="840" cy="9645"/>
            </a:xfrm>
            <a:prstGeom prst="plaque">
              <a:avLst>
                <a:gd name="adj" fmla="val 16667"/>
              </a:avLst>
            </a:prstGeom>
            <a:gradFill rotWithShape="0">
              <a:gsLst>
                <a:gs pos="0">
                  <a:srgbClr val="B2A1C7"/>
                </a:gs>
                <a:gs pos="50000">
                  <a:srgbClr val="E5DFEC"/>
                </a:gs>
                <a:gs pos="100000">
                  <a:srgbClr val="B2A1C7"/>
                </a:gs>
              </a:gsLst>
              <a:lin ang="18900000" scaled="1"/>
            </a:gradFill>
            <a:ln w="12700">
              <a:solidFill>
                <a:srgbClr val="B2A1C7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3F3151">
                  <a:alpha val="50000"/>
                </a:srgbClr>
              </a:outerShdw>
            </a:effectLst>
          </p:spPr>
          <p:txBody>
            <a:bodyPr vert="vert270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2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onotype Corsiva" pitchFamily="66" charset="0"/>
                  <a:cs typeface="Arial" pitchFamily="34" charset="0"/>
                </a:rPr>
                <a:t>ЗАВДАННЯ СУДОВОЇ ПСИХІАТРІЇ</a:t>
              </a:r>
              <a:endPara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364" name="Rectangle 4"/>
            <p:cNvSpPr>
              <a:spLocks noChangeArrowheads="1"/>
            </p:cNvSpPr>
            <p:nvPr/>
          </p:nvSpPr>
          <p:spPr bwMode="auto">
            <a:xfrm>
              <a:off x="3075" y="750"/>
              <a:ext cx="8175" cy="195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B6DDE8"/>
                </a:gs>
              </a:gsLst>
              <a:lin ang="5400000" scaled="1"/>
            </a:gradFill>
            <a:ln w="12700">
              <a:solidFill>
                <a:srgbClr val="92CDDC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експертне обстеження і надання висновків про осудність чи неосудність осіб, підозрюваних у вчиненні кримінальних правопорушень, щодо яких є сумніви в їх психічному здоров’ї у слідства чи суду, а також щодо психічного стану цих осіб на момент проведення експертизи</a:t>
              </a:r>
              <a:endPara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365" name="AutoShape 5"/>
            <p:cNvSpPr>
              <a:spLocks noChangeArrowheads="1"/>
            </p:cNvSpPr>
            <p:nvPr/>
          </p:nvSpPr>
          <p:spPr bwMode="auto">
            <a:xfrm>
              <a:off x="2565" y="1095"/>
              <a:ext cx="360" cy="480"/>
            </a:xfrm>
            <a:prstGeom prst="rightArrow">
              <a:avLst>
                <a:gd name="adj1" fmla="val 50000"/>
                <a:gd name="adj2" fmla="val 25000"/>
              </a:avLst>
            </a:prstGeom>
            <a:solidFill>
              <a:srgbClr val="E36C0A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366" name="Rectangle 6"/>
            <p:cNvSpPr>
              <a:spLocks noChangeArrowheads="1"/>
            </p:cNvSpPr>
            <p:nvPr/>
          </p:nvSpPr>
          <p:spPr bwMode="auto">
            <a:xfrm>
              <a:off x="3075" y="2940"/>
              <a:ext cx="8175" cy="1635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FBD4B4"/>
                </a:gs>
              </a:gsLst>
              <a:lin ang="5400000" scaled="1"/>
            </a:gradFill>
            <a:ln w="12700">
              <a:solidFill>
                <a:srgbClr val="FABF8F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974706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uk-UA" sz="1600" dirty="0" smtClean="0">
                  <a:latin typeface="Georgia" pitchFamily="18" charset="0"/>
                  <a:cs typeface="Arial" pitchFamily="34" charset="0"/>
                </a:rPr>
                <a:t>попередження суспільно небезпечних дій психічно хворих, у т. ч. шляхом застосування заходів медичного впливу стосовно неосудних, обмежено осудних та осіб, які захворіли після вчинення злочину</a:t>
              </a:r>
              <a:endParaRPr lang="ru-RU" sz="1600" dirty="0" smtClean="0">
                <a:latin typeface="Georgia" pitchFamily="18" charset="0"/>
                <a:cs typeface="Arial" pitchFamily="34" charset="0"/>
              </a:endParaRPr>
            </a:p>
          </p:txBody>
        </p:sp>
        <p:sp>
          <p:nvSpPr>
            <p:cNvPr id="15367" name="Rectangle 7"/>
            <p:cNvSpPr>
              <a:spLocks noChangeArrowheads="1"/>
            </p:cNvSpPr>
            <p:nvPr/>
          </p:nvSpPr>
          <p:spPr bwMode="auto">
            <a:xfrm>
              <a:off x="3075" y="4890"/>
              <a:ext cx="8175" cy="132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B6DDE8"/>
                </a:gs>
              </a:gsLst>
              <a:lin ang="5400000" scaled="1"/>
            </a:gradFill>
            <a:ln w="12700">
              <a:solidFill>
                <a:srgbClr val="92CDDC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обстеження і надання експертних висновків з питання про дієздатність осіб, які викликають сумніви в їх психічному здоров’ї у суду в цивільному процесі</a:t>
              </a:r>
              <a:endPara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368" name="Rectangle 8"/>
            <p:cNvSpPr>
              <a:spLocks noChangeArrowheads="1"/>
            </p:cNvSpPr>
            <p:nvPr/>
          </p:nvSpPr>
          <p:spPr bwMode="auto">
            <a:xfrm>
              <a:off x="3075" y="6375"/>
              <a:ext cx="8175" cy="915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FBD4B4"/>
                </a:gs>
              </a:gsLst>
              <a:lin ang="5400000" scaled="1"/>
            </a:gradFill>
            <a:ln w="12700">
              <a:solidFill>
                <a:srgbClr val="FABF8F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974706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визначення психічного стану свідків і потерпілих при необхідності</a:t>
              </a:r>
              <a:endPara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369" name="Rectangle 9"/>
            <p:cNvSpPr>
              <a:spLocks noChangeArrowheads="1"/>
            </p:cNvSpPr>
            <p:nvPr/>
          </p:nvSpPr>
          <p:spPr bwMode="auto">
            <a:xfrm>
              <a:off x="3075" y="7575"/>
              <a:ext cx="8175" cy="1605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B6DDE8"/>
                </a:gs>
              </a:gsLst>
              <a:lin ang="5400000" scaled="1"/>
            </a:gradFill>
            <a:ln w="12700">
              <a:solidFill>
                <a:srgbClr val="92CDDC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визначення психічного здоров’я осіб, у яких з’явились ознаки психічних розладів під час відбування покарання в місцях позбавлення волі, та подання висновків про заходи медичного характеру стосовно таких осіб</a:t>
              </a:r>
              <a:endPara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370" name="Rectangle 10"/>
            <p:cNvSpPr>
              <a:spLocks noChangeArrowheads="1"/>
            </p:cNvSpPr>
            <p:nvPr/>
          </p:nvSpPr>
          <p:spPr bwMode="auto">
            <a:xfrm>
              <a:off x="3075" y="9345"/>
              <a:ext cx="8175" cy="105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FBD4B4"/>
                </a:gs>
              </a:gsLst>
              <a:lin ang="5400000" scaled="1"/>
            </a:gradFill>
            <a:ln w="12700">
              <a:solidFill>
                <a:srgbClr val="FABF8F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974706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в окремих випадках, при потребі, – надавати допомогу у визначенні слідчих дій, методики розслідування</a:t>
              </a:r>
              <a:endPara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371" name="AutoShape 11"/>
            <p:cNvSpPr>
              <a:spLocks noChangeArrowheads="1"/>
            </p:cNvSpPr>
            <p:nvPr/>
          </p:nvSpPr>
          <p:spPr bwMode="auto">
            <a:xfrm>
              <a:off x="2565" y="3540"/>
              <a:ext cx="360" cy="480"/>
            </a:xfrm>
            <a:prstGeom prst="rightArrow">
              <a:avLst>
                <a:gd name="adj1" fmla="val 50000"/>
                <a:gd name="adj2" fmla="val 25000"/>
              </a:avLst>
            </a:prstGeom>
            <a:solidFill>
              <a:srgbClr val="E36C0A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372" name="AutoShape 12"/>
            <p:cNvSpPr>
              <a:spLocks noChangeArrowheads="1"/>
            </p:cNvSpPr>
            <p:nvPr/>
          </p:nvSpPr>
          <p:spPr bwMode="auto">
            <a:xfrm>
              <a:off x="2565" y="5265"/>
              <a:ext cx="360" cy="480"/>
            </a:xfrm>
            <a:prstGeom prst="rightArrow">
              <a:avLst>
                <a:gd name="adj1" fmla="val 50000"/>
                <a:gd name="adj2" fmla="val 25000"/>
              </a:avLst>
            </a:prstGeom>
            <a:solidFill>
              <a:srgbClr val="E36C0A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373" name="AutoShape 13"/>
            <p:cNvSpPr>
              <a:spLocks noChangeArrowheads="1"/>
            </p:cNvSpPr>
            <p:nvPr/>
          </p:nvSpPr>
          <p:spPr bwMode="auto">
            <a:xfrm>
              <a:off x="2565" y="6585"/>
              <a:ext cx="360" cy="480"/>
            </a:xfrm>
            <a:prstGeom prst="rightArrow">
              <a:avLst>
                <a:gd name="adj1" fmla="val 50000"/>
                <a:gd name="adj2" fmla="val 25000"/>
              </a:avLst>
            </a:prstGeom>
            <a:solidFill>
              <a:srgbClr val="E36C0A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374" name="AutoShape 14"/>
            <p:cNvSpPr>
              <a:spLocks noChangeArrowheads="1"/>
            </p:cNvSpPr>
            <p:nvPr/>
          </p:nvSpPr>
          <p:spPr bwMode="auto">
            <a:xfrm>
              <a:off x="2565" y="7860"/>
              <a:ext cx="360" cy="480"/>
            </a:xfrm>
            <a:prstGeom prst="rightArrow">
              <a:avLst>
                <a:gd name="adj1" fmla="val 50000"/>
                <a:gd name="adj2" fmla="val 25000"/>
              </a:avLst>
            </a:prstGeom>
            <a:solidFill>
              <a:srgbClr val="E36C0A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375" name="AutoShape 15"/>
            <p:cNvSpPr>
              <a:spLocks noChangeArrowheads="1"/>
            </p:cNvSpPr>
            <p:nvPr/>
          </p:nvSpPr>
          <p:spPr bwMode="auto">
            <a:xfrm>
              <a:off x="2565" y="9570"/>
              <a:ext cx="360" cy="480"/>
            </a:xfrm>
            <a:prstGeom prst="rightArrow">
              <a:avLst>
                <a:gd name="adj1" fmla="val 50000"/>
                <a:gd name="adj2" fmla="val 25000"/>
              </a:avLst>
            </a:prstGeom>
            <a:solidFill>
              <a:srgbClr val="E36C0A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Подборка отличных аудиолекций по Психиатрии для студентов-медиков # Психиатрия@studentmedic #Ауд.. | ВКонтакт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428992" cy="2257404"/>
          </a:xfrm>
          <a:prstGeom prst="rect">
            <a:avLst/>
          </a:prstGeom>
          <a:noFill/>
        </p:spPr>
      </p:pic>
      <p:sp>
        <p:nvSpPr>
          <p:cNvPr id="3" name="Загнутый угол 2"/>
          <p:cNvSpPr/>
          <p:nvPr/>
        </p:nvSpPr>
        <p:spPr>
          <a:xfrm>
            <a:off x="1428728" y="2143116"/>
            <a:ext cx="7429552" cy="4357718"/>
          </a:xfrm>
          <a:prstGeom prst="foldedCorner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uk-UA" sz="2800" dirty="0" smtClean="0">
              <a:solidFill>
                <a:schemeClr val="tx1"/>
              </a:solidFill>
              <a:latin typeface="Georgia" pitchFamily="18" charset="0"/>
              <a:ea typeface="Calibri" pitchFamily="34" charset="0"/>
              <a:cs typeface="Times New Roman" pitchFamily="18" charset="0"/>
            </a:endParaRPr>
          </a:p>
          <a:p>
            <a:pPr lvl="0" algn="ctr"/>
            <a:r>
              <a:rPr lang="uk-UA" sz="2800" dirty="0" smtClean="0">
                <a:solidFill>
                  <a:schemeClr val="tx1"/>
                </a:solidFill>
                <a:latin typeface="Georgia" pitchFamily="18" charset="0"/>
                <a:ea typeface="Calibri" pitchFamily="34" charset="0"/>
                <a:cs typeface="Times New Roman" pitchFamily="18" charset="0"/>
              </a:rPr>
              <a:t>Ще з ХІХ ст. у судовій психіатрії відоме поняття ― </a:t>
            </a:r>
            <a:r>
              <a:rPr lang="uk-UA" sz="2800" dirty="0" smtClean="0">
                <a:solidFill>
                  <a:srgbClr val="FF0000"/>
                </a:solidFill>
                <a:latin typeface="Georgia" pitchFamily="18" charset="0"/>
                <a:ea typeface="Calibri" pitchFamily="34" charset="0"/>
                <a:cs typeface="Times New Roman" pitchFamily="18" charset="0"/>
              </a:rPr>
              <a:t>презумпція психічного здоров</a:t>
            </a:r>
            <a:r>
              <a:rPr lang="uk-UA" sz="2800" dirty="0" smtClean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’</a:t>
            </a:r>
            <a:r>
              <a:rPr lang="uk-UA" sz="2800" dirty="0" smtClean="0">
                <a:solidFill>
                  <a:srgbClr val="FF0000"/>
                </a:solidFill>
                <a:latin typeface="Georgia" pitchFamily="18" charset="0"/>
                <a:ea typeface="Calibri" pitchFamily="34" charset="0"/>
                <a:cs typeface="Times New Roman" pitchFamily="18" charset="0"/>
              </a:rPr>
              <a:t>я</a:t>
            </a:r>
            <a:r>
              <a:rPr lang="uk-UA" sz="2800" dirty="0" smtClean="0">
                <a:solidFill>
                  <a:schemeClr val="tx1"/>
                </a:solidFill>
                <a:latin typeface="Georgia" pitchFamily="18" charset="0"/>
                <a:ea typeface="Calibri" pitchFamily="34" charset="0"/>
                <a:cs typeface="Times New Roman" pitchFamily="18" charset="0"/>
              </a:rPr>
              <a:t>, згідно з яким здоров</a:t>
            </a:r>
            <a:r>
              <a:rPr lang="uk-UA" sz="2800" dirty="0" smtClean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’</a:t>
            </a:r>
            <a:r>
              <a:rPr lang="uk-UA" sz="2800" dirty="0" smtClean="0">
                <a:solidFill>
                  <a:schemeClr val="tx1"/>
                </a:solidFill>
                <a:latin typeface="Georgia" pitchFamily="18" charset="0"/>
                <a:ea typeface="Calibri" pitchFamily="34" charset="0"/>
                <a:cs typeface="Times New Roman" pitchFamily="18" charset="0"/>
              </a:rPr>
              <a:t>я розглядалось як правило, а психічна хвороба </a:t>
            </a:r>
            <a:r>
              <a:rPr lang="uk-UA" sz="2800" dirty="0" smtClean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–</a:t>
            </a:r>
            <a:r>
              <a:rPr lang="uk-UA" sz="2800" dirty="0" smtClean="0">
                <a:solidFill>
                  <a:schemeClr val="tx1"/>
                </a:solidFill>
                <a:latin typeface="Georgia" pitchFamily="18" charset="0"/>
                <a:ea typeface="Calibri" pitchFamily="34" charset="0"/>
                <a:cs typeface="Times New Roman" pitchFamily="18" charset="0"/>
              </a:rPr>
              <a:t> як виняток, котрий необхідно визначити. Це поняття споріднене з юридичним </a:t>
            </a:r>
            <a:r>
              <a:rPr lang="uk-UA" sz="2800" dirty="0" smtClean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–</a:t>
            </a:r>
            <a:r>
              <a:rPr lang="uk-UA" sz="2800" dirty="0" smtClean="0">
                <a:solidFill>
                  <a:schemeClr val="tx1"/>
                </a:solidFill>
                <a:latin typeface="Georg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uk-UA" sz="2800" dirty="0" smtClean="0">
                <a:solidFill>
                  <a:srgbClr val="FF0000"/>
                </a:solidFill>
                <a:latin typeface="Georgia" pitchFamily="18" charset="0"/>
                <a:ea typeface="Calibri" pitchFamily="34" charset="0"/>
                <a:cs typeface="Times New Roman" pitchFamily="18" charset="0"/>
              </a:rPr>
              <a:t>презумпцію невинності</a:t>
            </a:r>
            <a:r>
              <a:rPr lang="uk-UA" sz="2800" dirty="0" smtClean="0">
                <a:solidFill>
                  <a:schemeClr val="tx1"/>
                </a:solidFill>
                <a:latin typeface="Georgia" pitchFamily="18" charset="0"/>
                <a:ea typeface="Calibri" pitchFamily="34" charset="0"/>
                <a:cs typeface="Times New Roman" pitchFamily="18" charset="0"/>
              </a:rPr>
              <a:t>, що базується на первинній цінності людської особи, факт провини якої треба довести</a:t>
            </a:r>
            <a:endParaRPr lang="uk-UA" sz="3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dirty="0"/>
          </a:p>
        </p:txBody>
      </p:sp>
      <p:pic>
        <p:nvPicPr>
          <p:cNvPr id="16389" name="Picture 5" descr="Психиатр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43570" y="0"/>
            <a:ext cx="3500430" cy="17859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ыноска со стрелкой вниз 1"/>
          <p:cNvSpPr/>
          <p:nvPr/>
        </p:nvSpPr>
        <p:spPr>
          <a:xfrm>
            <a:off x="642910" y="285728"/>
            <a:ext cx="8072494" cy="1928826"/>
          </a:xfrm>
          <a:prstGeom prst="downArrowCallout">
            <a:avLst>
              <a:gd name="adj1" fmla="val 15154"/>
              <a:gd name="adj2" fmla="val 25000"/>
              <a:gd name="adj3" fmla="val 25000"/>
              <a:gd name="adj4" fmla="val 64977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uk-UA" sz="2400" dirty="0" smtClean="0">
              <a:solidFill>
                <a:schemeClr val="tx1"/>
              </a:solidFill>
              <a:latin typeface="Georgia" pitchFamily="18" charset="0"/>
              <a:ea typeface="Calibri" pitchFamily="34" charset="0"/>
              <a:cs typeface="Times New Roman" pitchFamily="18" charset="0"/>
            </a:endParaRPr>
          </a:p>
          <a:p>
            <a:pPr lvl="0" algn="ctr"/>
            <a:r>
              <a:rPr lang="uk-UA" sz="2400" dirty="0" smtClean="0">
                <a:solidFill>
                  <a:schemeClr val="tx1"/>
                </a:solidFill>
                <a:latin typeface="Georgia" pitchFamily="18" charset="0"/>
                <a:ea typeface="Calibri" pitchFamily="34" charset="0"/>
                <a:cs typeface="Times New Roman" pitchFamily="18" charset="0"/>
              </a:rPr>
              <a:t>Призначення судово-психіатричної експертизи, обов</a:t>
            </a:r>
            <a:r>
              <a:rPr lang="uk-UA" sz="2400" dirty="0" smtClean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’</a:t>
            </a:r>
            <a:r>
              <a:rPr lang="uk-UA" sz="2400" dirty="0" smtClean="0">
                <a:solidFill>
                  <a:schemeClr val="tx1"/>
                </a:solidFill>
                <a:latin typeface="Georgia" pitchFamily="18" charset="0"/>
                <a:ea typeface="Calibri" pitchFamily="34" charset="0"/>
                <a:cs typeface="Times New Roman" pitchFamily="18" charset="0"/>
              </a:rPr>
              <a:t>язки, права та відповідальність судових експертів визначаються</a:t>
            </a:r>
            <a:endParaRPr lang="uk-UA" sz="3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dirty="0"/>
          </a:p>
        </p:txBody>
      </p:sp>
      <p:graphicFrame>
        <p:nvGraphicFramePr>
          <p:cNvPr id="5" name="Схема 4"/>
          <p:cNvGraphicFramePr/>
          <p:nvPr/>
        </p:nvGraphicFramePr>
        <p:xfrm>
          <a:off x="642910" y="2000240"/>
          <a:ext cx="8072494" cy="46434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4" name="Group 2"/>
          <p:cNvGrpSpPr>
            <a:grpSpLocks/>
          </p:cNvGrpSpPr>
          <p:nvPr/>
        </p:nvGrpSpPr>
        <p:grpSpPr bwMode="auto">
          <a:xfrm>
            <a:off x="571441" y="357166"/>
            <a:ext cx="8572559" cy="6500834"/>
            <a:chOff x="1335" y="6480"/>
            <a:chExt cx="10155" cy="9675"/>
          </a:xfrm>
        </p:grpSpPr>
        <p:sp>
          <p:nvSpPr>
            <p:cNvPr id="18435" name="AutoShape 3"/>
            <p:cNvSpPr>
              <a:spLocks noChangeArrowheads="1"/>
            </p:cNvSpPr>
            <p:nvPr/>
          </p:nvSpPr>
          <p:spPr bwMode="auto">
            <a:xfrm>
              <a:off x="2355" y="6480"/>
              <a:ext cx="8035" cy="1395"/>
            </a:xfrm>
            <a:prstGeom prst="plaque">
              <a:avLst>
                <a:gd name="adj" fmla="val 16667"/>
              </a:avLst>
            </a:prstGeom>
            <a:solidFill>
              <a:srgbClr val="DAEEF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Судово-психіатрична експертиза призначається органами досудового слідства та суду і проводиться з метою</a:t>
              </a:r>
              <a:endPara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436" name="AutoShape 4"/>
            <p:cNvSpPr>
              <a:spLocks noChangeArrowheads="1"/>
            </p:cNvSpPr>
            <p:nvPr/>
          </p:nvSpPr>
          <p:spPr bwMode="auto">
            <a:xfrm>
              <a:off x="5880" y="7635"/>
              <a:ext cx="810" cy="645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007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8437" name="Rectangle 5"/>
            <p:cNvSpPr>
              <a:spLocks noChangeArrowheads="1"/>
            </p:cNvSpPr>
            <p:nvPr/>
          </p:nvSpPr>
          <p:spPr bwMode="auto">
            <a:xfrm>
              <a:off x="1335" y="8280"/>
              <a:ext cx="9900" cy="1365"/>
            </a:xfrm>
            <a:prstGeom prst="rect">
              <a:avLst/>
            </a:prstGeom>
            <a:gradFill rotWithShape="0">
              <a:gsLst>
                <a:gs pos="0">
                  <a:srgbClr val="4F81BD"/>
                </a:gs>
                <a:gs pos="100000">
                  <a:srgbClr val="365E8F"/>
                </a:gs>
              </a:gsLst>
              <a:path path="shape">
                <a:fillToRect l="50000" t="50000" r="50000" b="50000"/>
              </a:path>
            </a:gradFill>
            <a:ln w="0">
              <a:noFill/>
              <a:miter lim="800000"/>
              <a:headEnd/>
              <a:tailEnd/>
            </a:ln>
            <a:effectLst>
              <a:outerShdw dist="28398" dir="3806097" algn="ctr" rotWithShape="0">
                <a:srgbClr val="243F6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Georgia" pitchFamily="18" charset="0"/>
                  <a:cs typeface="Arial" pitchFamily="34" charset="0"/>
                </a:rPr>
                <a:t>відповіді на питання, що виникають під час провадженням адміністративних, кримінальних та цивільних справ з приводу психічного стану особи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438" name="AutoShape 6"/>
            <p:cNvSpPr>
              <a:spLocks noChangeArrowheads="1"/>
            </p:cNvSpPr>
            <p:nvPr/>
          </p:nvSpPr>
          <p:spPr bwMode="auto">
            <a:xfrm>
              <a:off x="2351" y="9555"/>
              <a:ext cx="8293" cy="1305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B6DDE8"/>
                </a:gs>
              </a:gsLst>
              <a:lin ang="5400000" scaled="1"/>
            </a:gradFill>
            <a:ln w="12700">
              <a:solidFill>
                <a:srgbClr val="92CDDC"/>
              </a:solidFill>
              <a:round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Слідчий, прокурор зобов’язані залучити експерта (експертів) для проведення психіатричної експертизи у разі, якщо</a:t>
              </a:r>
              <a:endPara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439" name="Rectangle 7"/>
            <p:cNvSpPr>
              <a:spLocks noChangeArrowheads="1"/>
            </p:cNvSpPr>
            <p:nvPr/>
          </p:nvSpPr>
          <p:spPr bwMode="auto">
            <a:xfrm>
              <a:off x="1335" y="11205"/>
              <a:ext cx="4095" cy="2837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CC0D9"/>
                </a:gs>
              </a:gsLst>
              <a:lin ang="5400000" scaled="1"/>
            </a:gradFill>
            <a:ln w="12700">
              <a:solidFill>
                <a:srgbClr val="B2A1C7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3F3151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необхідно визначити психічний стан підозрюваного за наявності відомостей, які викликають сумнів щодо його осудності, обмеженої осудності</a:t>
              </a:r>
              <a:endPara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440" name="Rectangle 8"/>
            <p:cNvSpPr>
              <a:spLocks noChangeArrowheads="1"/>
            </p:cNvSpPr>
            <p:nvPr/>
          </p:nvSpPr>
          <p:spPr bwMode="auto">
            <a:xfrm>
              <a:off x="6060" y="11280"/>
              <a:ext cx="5175" cy="135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CC0D9"/>
                </a:gs>
              </a:gsLst>
              <a:lin ang="5400000" scaled="1"/>
            </a:gradFill>
            <a:ln w="12700">
              <a:solidFill>
                <a:srgbClr val="B2A1C7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3F3151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під час кримінального провадження будуть встановлені обставини, які дають підстави вважати, що</a:t>
              </a:r>
              <a:endPara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8441" name="AutoShape 9"/>
            <p:cNvCxnSpPr>
              <a:cxnSpLocks noChangeShapeType="1"/>
            </p:cNvCxnSpPr>
            <p:nvPr/>
          </p:nvCxnSpPr>
          <p:spPr bwMode="auto">
            <a:xfrm flipH="1">
              <a:off x="3255" y="10860"/>
              <a:ext cx="2925" cy="34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8442" name="AutoShape 10"/>
            <p:cNvCxnSpPr>
              <a:cxnSpLocks noChangeShapeType="1"/>
            </p:cNvCxnSpPr>
            <p:nvPr/>
          </p:nvCxnSpPr>
          <p:spPr bwMode="auto">
            <a:xfrm>
              <a:off x="6180" y="10860"/>
              <a:ext cx="2985" cy="42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18443" name="Rectangle 11"/>
            <p:cNvSpPr>
              <a:spLocks noChangeArrowheads="1"/>
            </p:cNvSpPr>
            <p:nvPr/>
          </p:nvSpPr>
          <p:spPr bwMode="auto">
            <a:xfrm>
              <a:off x="5700" y="13065"/>
              <a:ext cx="2625" cy="309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FBD4B4"/>
                </a:gs>
              </a:gsLst>
              <a:lin ang="5400000" scaled="1"/>
            </a:gradFill>
            <a:ln w="12700">
              <a:solidFill>
                <a:srgbClr val="FABF8F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974706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особа під час вчинення суспільно небезпечного діяння була в неосудному або обмежено осудному стані</a:t>
              </a:r>
              <a:endPara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444" name="Rectangle 12"/>
            <p:cNvSpPr>
              <a:spLocks noChangeArrowheads="1"/>
            </p:cNvSpPr>
            <p:nvPr/>
          </p:nvSpPr>
          <p:spPr bwMode="auto">
            <a:xfrm>
              <a:off x="8520" y="13065"/>
              <a:ext cx="2970" cy="309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FBD4B4"/>
                </a:gs>
              </a:gsLst>
              <a:lin ang="5400000" scaled="1"/>
            </a:gradFill>
            <a:ln w="12700">
              <a:solidFill>
                <a:srgbClr val="FABF8F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974706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або вчинила кримінальне правопорушення в осудному стані, але після його вчинення захворіла на психічну хворобу, яка позбавляє її можливості усвідомлювати свої дії або керувати ними</a:t>
              </a:r>
              <a:endPara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8445" name="AutoShape 13"/>
            <p:cNvCxnSpPr>
              <a:cxnSpLocks noChangeShapeType="1"/>
            </p:cNvCxnSpPr>
            <p:nvPr/>
          </p:nvCxnSpPr>
          <p:spPr bwMode="auto">
            <a:xfrm flipH="1">
              <a:off x="6990" y="12630"/>
              <a:ext cx="1455" cy="43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8446" name="AutoShape 14"/>
            <p:cNvCxnSpPr>
              <a:cxnSpLocks noChangeShapeType="1"/>
            </p:cNvCxnSpPr>
            <p:nvPr/>
          </p:nvCxnSpPr>
          <p:spPr bwMode="auto">
            <a:xfrm>
              <a:off x="8445" y="12630"/>
              <a:ext cx="1275" cy="43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</p:grpSp>
      <p:pic>
        <p:nvPicPr>
          <p:cNvPr id="18448" name="Picture 16" descr="Антинаучная психиатрия - Home | Faceboo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214950"/>
            <a:ext cx="2928926" cy="16430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Group 2"/>
          <p:cNvGrpSpPr>
            <a:grpSpLocks/>
          </p:cNvGrpSpPr>
          <p:nvPr/>
        </p:nvGrpSpPr>
        <p:grpSpPr bwMode="auto">
          <a:xfrm>
            <a:off x="214282" y="285728"/>
            <a:ext cx="8715435" cy="6429420"/>
            <a:chOff x="1245" y="990"/>
            <a:chExt cx="9870" cy="8055"/>
          </a:xfrm>
        </p:grpSpPr>
        <p:sp>
          <p:nvSpPr>
            <p:cNvPr id="19459" name="AutoShape 3"/>
            <p:cNvSpPr>
              <a:spLocks noChangeArrowheads="1"/>
            </p:cNvSpPr>
            <p:nvPr/>
          </p:nvSpPr>
          <p:spPr bwMode="auto">
            <a:xfrm>
              <a:off x="2565" y="990"/>
              <a:ext cx="7545" cy="1245"/>
            </a:xfrm>
            <a:prstGeom prst="bevel">
              <a:avLst>
                <a:gd name="adj" fmla="val 12500"/>
              </a:avLst>
            </a:prstGeom>
            <a:solidFill>
              <a:srgbClr val="FDE9D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Обставинами, які встановлюють необхідність проведення судово-психіатричної експертизи, є</a:t>
              </a:r>
              <a:endPara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460" name="Rectangle 4"/>
            <p:cNvSpPr>
              <a:spLocks noChangeArrowheads="1"/>
            </p:cNvSpPr>
            <p:nvPr/>
          </p:nvSpPr>
          <p:spPr bwMode="auto">
            <a:xfrm>
              <a:off x="1455" y="2737"/>
              <a:ext cx="4395" cy="1583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CC0D9"/>
                </a:gs>
              </a:gsLst>
              <a:lin ang="5400000" scaled="1"/>
            </a:gradFill>
            <a:ln w="12700">
              <a:solidFill>
                <a:srgbClr val="B2A1C7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3F3151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наявність згідно з медичним документом у особи розладу психічної діяльності або психічного захворювання</a:t>
              </a:r>
              <a:endPara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461" name="Rectangle 5"/>
            <p:cNvSpPr>
              <a:spLocks noChangeArrowheads="1"/>
            </p:cNvSpPr>
            <p:nvPr/>
          </p:nvSpPr>
          <p:spPr bwMode="auto">
            <a:xfrm>
              <a:off x="6510" y="2737"/>
              <a:ext cx="4485" cy="2918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CC0D9"/>
                </a:gs>
              </a:gsLst>
              <a:lin ang="5400000" scaled="1"/>
            </a:gradFill>
            <a:ln w="12700">
              <a:solidFill>
                <a:srgbClr val="B2A1C7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3F3151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поведінка особи під час вчинення суспільно небезпечного діяння або після нього була або є неадекватною (затьмарення свідомості, порушення сприйняття, мислення, волі, емоцій, інтелекту чи пам’яті тощо)</a:t>
              </a:r>
              <a:endPara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9462" name="AutoShape 6"/>
            <p:cNvCxnSpPr>
              <a:cxnSpLocks noChangeShapeType="1"/>
            </p:cNvCxnSpPr>
            <p:nvPr/>
          </p:nvCxnSpPr>
          <p:spPr bwMode="auto">
            <a:xfrm flipH="1">
              <a:off x="3360" y="2235"/>
              <a:ext cx="2820" cy="50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9463" name="AutoShape 7"/>
            <p:cNvCxnSpPr>
              <a:cxnSpLocks noChangeShapeType="1"/>
            </p:cNvCxnSpPr>
            <p:nvPr/>
          </p:nvCxnSpPr>
          <p:spPr bwMode="auto">
            <a:xfrm>
              <a:off x="6180" y="2235"/>
              <a:ext cx="2850" cy="50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9464" name="AutoShape 8"/>
            <p:cNvCxnSpPr>
              <a:cxnSpLocks noChangeShapeType="1"/>
            </p:cNvCxnSpPr>
            <p:nvPr/>
          </p:nvCxnSpPr>
          <p:spPr bwMode="auto">
            <a:xfrm>
              <a:off x="2490" y="4320"/>
              <a:ext cx="0" cy="190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9465" name="AutoShape 9"/>
            <p:cNvCxnSpPr>
              <a:cxnSpLocks noChangeShapeType="1"/>
            </p:cNvCxnSpPr>
            <p:nvPr/>
          </p:nvCxnSpPr>
          <p:spPr bwMode="auto">
            <a:xfrm>
              <a:off x="9660" y="5655"/>
              <a:ext cx="0" cy="57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9466" name="AutoShape 10"/>
            <p:cNvCxnSpPr>
              <a:cxnSpLocks noChangeShapeType="1"/>
            </p:cNvCxnSpPr>
            <p:nvPr/>
          </p:nvCxnSpPr>
          <p:spPr bwMode="auto">
            <a:xfrm>
              <a:off x="2490" y="6225"/>
              <a:ext cx="87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9467" name="AutoShape 11"/>
            <p:cNvCxnSpPr>
              <a:cxnSpLocks noChangeShapeType="1"/>
            </p:cNvCxnSpPr>
            <p:nvPr/>
          </p:nvCxnSpPr>
          <p:spPr bwMode="auto">
            <a:xfrm flipH="1">
              <a:off x="8805" y="6225"/>
              <a:ext cx="85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19468" name="AutoShape 12"/>
            <p:cNvSpPr>
              <a:spLocks noChangeArrowheads="1"/>
            </p:cNvSpPr>
            <p:nvPr/>
          </p:nvSpPr>
          <p:spPr bwMode="auto">
            <a:xfrm>
              <a:off x="3360" y="5910"/>
              <a:ext cx="5445" cy="1650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FBD4B4"/>
                </a:gs>
              </a:gsLst>
              <a:lin ang="5400000" scaled="1"/>
            </a:gradFill>
            <a:ln w="12700">
              <a:solidFill>
                <a:srgbClr val="FABF8F"/>
              </a:solidFill>
              <a:round/>
              <a:headEnd/>
              <a:tailEnd/>
            </a:ln>
            <a:effectLst>
              <a:outerShdw dist="28398" dir="3806097" algn="ctr" rotWithShape="0">
                <a:srgbClr val="974706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Питання про направлення особи до медичного закладу для проведення психіатричної експертизи вирішується</a:t>
              </a:r>
              <a:endPara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469" name="Rectangle 13"/>
            <p:cNvSpPr>
              <a:spLocks noChangeArrowheads="1"/>
            </p:cNvSpPr>
            <p:nvPr/>
          </p:nvSpPr>
          <p:spPr bwMode="auto">
            <a:xfrm>
              <a:off x="1245" y="8115"/>
              <a:ext cx="4605" cy="93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B6DDE8"/>
                </a:gs>
              </a:gsLst>
              <a:lin ang="5400000" scaled="1"/>
            </a:gradFill>
            <a:ln w="12700">
              <a:solidFill>
                <a:srgbClr val="92CDDC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під час досудового розслідування</a:t>
              </a:r>
              <a:endPara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470" name="Rectangle 14"/>
            <p:cNvSpPr>
              <a:spLocks noChangeArrowheads="1"/>
            </p:cNvSpPr>
            <p:nvPr/>
          </p:nvSpPr>
          <p:spPr bwMode="auto">
            <a:xfrm>
              <a:off x="6510" y="8190"/>
              <a:ext cx="4605" cy="855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B6DDE8"/>
                </a:gs>
              </a:gsLst>
              <a:lin ang="5400000" scaled="1"/>
            </a:gradFill>
            <a:ln w="12700">
              <a:solidFill>
                <a:srgbClr val="92CDDC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uk-UA" dirty="0" smtClean="0">
                  <a:latin typeface="Georgia" pitchFamily="18" charset="0"/>
                  <a:cs typeface="Arial" pitchFamily="34" charset="0"/>
                </a:rPr>
                <a:t>під час судового провадження</a:t>
              </a:r>
              <a:endParaRPr lang="ru-RU" dirty="0" smtClean="0">
                <a:latin typeface="Georgia" pitchFamily="18" charset="0"/>
                <a:cs typeface="Arial" pitchFamily="34" charset="0"/>
              </a:endParaRPr>
            </a:p>
          </p:txBody>
        </p:sp>
        <p:cxnSp>
          <p:nvCxnSpPr>
            <p:cNvPr id="19471" name="AutoShape 15"/>
            <p:cNvCxnSpPr>
              <a:cxnSpLocks noChangeShapeType="1"/>
            </p:cNvCxnSpPr>
            <p:nvPr/>
          </p:nvCxnSpPr>
          <p:spPr bwMode="auto">
            <a:xfrm flipH="1">
              <a:off x="3465" y="7560"/>
              <a:ext cx="2715" cy="55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9472" name="AutoShape 16"/>
            <p:cNvCxnSpPr>
              <a:cxnSpLocks noChangeShapeType="1"/>
            </p:cNvCxnSpPr>
            <p:nvPr/>
          </p:nvCxnSpPr>
          <p:spPr bwMode="auto">
            <a:xfrm>
              <a:off x="6180" y="7560"/>
              <a:ext cx="2850" cy="63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2"/>
          <p:cNvSpPr>
            <a:spLocks noChangeArrowheads="1"/>
          </p:cNvSpPr>
          <p:nvPr/>
        </p:nvSpPr>
        <p:spPr bwMode="auto">
          <a:xfrm>
            <a:off x="1714480" y="428604"/>
            <a:ext cx="5929354" cy="1071570"/>
          </a:xfrm>
          <a:prstGeom prst="flowChartAlternateProcess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cs typeface="Arial" pitchFamily="34" charset="0"/>
              </a:rPr>
              <a:t>За формою проведення СПЕ може бути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трелка вниз 2"/>
          <p:cNvSpPr/>
          <p:nvPr/>
        </p:nvSpPr>
        <p:spPr>
          <a:xfrm>
            <a:off x="4357686" y="1500174"/>
            <a:ext cx="571504" cy="642942"/>
          </a:xfrm>
          <a:prstGeom prst="down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4" name="Схема 3"/>
          <p:cNvGraphicFramePr/>
          <p:nvPr/>
        </p:nvGraphicFramePr>
        <p:xfrm>
          <a:off x="428596" y="1397000"/>
          <a:ext cx="8501122" cy="35321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1508" name="AutoShape 4" descr="Карательная психиатрия отошла в прошлое? | ZMIN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1510" name="Picture 6" descr="Запись к психиатру в Ставрополе | Детский психиатр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072066" y="4071942"/>
            <a:ext cx="4071934" cy="2786059"/>
          </a:xfrm>
          <a:prstGeom prst="rect">
            <a:avLst/>
          </a:prstGeom>
          <a:noFill/>
        </p:spPr>
      </p:pic>
      <p:pic>
        <p:nvPicPr>
          <p:cNvPr id="21512" name="Picture 8" descr="Статьи раздела Психиатрия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4357694"/>
            <a:ext cx="3714744" cy="25003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58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58</Template>
  <TotalTime>409</TotalTime>
  <Words>2027</Words>
  <Application>Microsoft Office PowerPoint</Application>
  <PresentationFormat>Экран (4:3)</PresentationFormat>
  <Paragraphs>163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58</vt:lpstr>
      <vt:lpstr>Судова  психіатрія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46</cp:revision>
  <dcterms:created xsi:type="dcterms:W3CDTF">2022-02-09T15:27:15Z</dcterms:created>
  <dcterms:modified xsi:type="dcterms:W3CDTF">2022-02-12T14:43:21Z</dcterms:modified>
</cp:coreProperties>
</file>