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0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994848" cy="2606129"/>
          </a:xfrm>
        </p:spPr>
        <p:txBody>
          <a:bodyPr/>
          <a:lstStyle/>
          <a:p>
            <a:pPr algn="ctr"/>
            <a:r>
              <a:rPr lang="uk-UA" sz="4000" dirty="0" smtClean="0"/>
              <a:t>Геномні </a:t>
            </a:r>
            <a:r>
              <a:rPr lang="uk-UA" sz="4000" dirty="0" smtClean="0"/>
              <a:t>мутації (гаплоідія,поліплоідія, анеуплодія</a:t>
            </a:r>
            <a:r>
              <a:rPr lang="uk-UA" sz="4000" dirty="0" smtClean="0"/>
              <a:t>)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43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8600" cy="977280"/>
          </a:xfrm>
        </p:spPr>
        <p:txBody>
          <a:bodyPr/>
          <a:lstStyle/>
          <a:p>
            <a:pPr algn="ctr"/>
            <a:r>
              <a:rPr lang="ru-RU" dirty="0" err="1"/>
              <a:t>Каріотип</a:t>
            </a:r>
            <a:r>
              <a:rPr lang="ru-RU" dirty="0"/>
              <a:t> 45, 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66" y="1556792"/>
            <a:ext cx="70792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28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8600" cy="877937"/>
          </a:xfrm>
        </p:spPr>
        <p:txBody>
          <a:bodyPr/>
          <a:lstStyle/>
          <a:p>
            <a:pPr algn="ctr"/>
            <a:r>
              <a:rPr lang="uk-UA" sz="4800" dirty="0" smtClean="0"/>
              <a:t>Поліплоїдія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" y="1196752"/>
            <a:ext cx="53149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645" y="3977630"/>
            <a:ext cx="2657475" cy="23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57" y="4005064"/>
            <a:ext cx="24574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8728"/>
            <a:ext cx="2667766" cy="25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601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600" cy="805929"/>
          </a:xfrm>
        </p:spPr>
        <p:txBody>
          <a:bodyPr/>
          <a:lstStyle/>
          <a:p>
            <a:pPr algn="ctr"/>
            <a:r>
              <a:rPr lang="uk-UA" sz="4400" dirty="0" err="1" smtClean="0"/>
              <a:t>Гаплоїдія</a:t>
            </a:r>
            <a:endParaRPr lang="ru-RU" sz="4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850" y="1268760"/>
            <a:ext cx="4183382" cy="55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968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848600" cy="949945"/>
          </a:xfrm>
        </p:spPr>
        <p:txBody>
          <a:bodyPr/>
          <a:lstStyle/>
          <a:p>
            <a:pPr algn="ctr"/>
            <a:r>
              <a:rPr lang="uk-UA" sz="4000" dirty="0" smtClean="0"/>
              <a:t>За причинами виникнення</a:t>
            </a: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628800"/>
            <a:ext cx="2952328" cy="108012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85808" y="5085184"/>
            <a:ext cx="2952328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4576" y="5085184"/>
            <a:ext cx="2952328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3318520"/>
            <a:ext cx="295232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4576" y="3318520"/>
            <a:ext cx="2952328" cy="1080120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91880" y="198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Мутації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Спонтанні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36450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Індуковані(штучні)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516357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Спричинені природними факторами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3732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Спричинені втручанням людини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627784" y="270892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40152" y="2712352"/>
            <a:ext cx="353200" cy="525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71700" y="4398640"/>
            <a:ext cx="0" cy="61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870960" y="4419772"/>
            <a:ext cx="0" cy="614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96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48600" cy="1927225"/>
          </a:xfrm>
        </p:spPr>
        <p:txBody>
          <a:bodyPr/>
          <a:lstStyle/>
          <a:p>
            <a:pPr algn="ctr"/>
            <a:r>
              <a:rPr lang="uk-UA" sz="3600" dirty="0" smtClean="0"/>
              <a:t>Спадкові хвороби, </a:t>
            </a:r>
            <a:r>
              <a:rPr lang="uk-UA" sz="3600" dirty="0" smtClean="0"/>
              <a:t>виклИкані </a:t>
            </a:r>
            <a:r>
              <a:rPr lang="uk-UA" sz="3600" dirty="0" smtClean="0"/>
              <a:t>нерозмноженням статевих хромосом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32" y="2276872"/>
            <a:ext cx="6374432" cy="417646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 smtClean="0"/>
              <a:t>Синдром </a:t>
            </a:r>
            <a:r>
              <a:rPr lang="uk-UA" b="1" dirty="0" smtClean="0"/>
              <a:t>Шерешевського-Тернера</a:t>
            </a:r>
            <a:endParaRPr lang="uk-UA" b="1" dirty="0" smtClean="0"/>
          </a:p>
          <a:p>
            <a:pPr algn="ctr"/>
            <a:r>
              <a:rPr lang="en-US" dirty="0" smtClean="0"/>
              <a:t>2n</a:t>
            </a:r>
            <a:r>
              <a:rPr lang="uk-UA" dirty="0" smtClean="0"/>
              <a:t>=45 хромом</a:t>
            </a:r>
          </a:p>
          <a:p>
            <a:pPr algn="ctr"/>
            <a:r>
              <a:rPr lang="uk-UA" dirty="0" smtClean="0"/>
              <a:t>Відсутня одна статева хромосома(Х0).</a:t>
            </a:r>
          </a:p>
          <a:p>
            <a:pPr algn="ctr"/>
            <a:r>
              <a:rPr lang="uk-UA" dirty="0" smtClean="0"/>
              <a:t>Спостерігається у </a:t>
            </a:r>
            <a:r>
              <a:rPr lang="uk-UA" dirty="0" err="1" smtClean="0"/>
              <a:t>дівчаток</a:t>
            </a:r>
            <a:endParaRPr lang="uk-UA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Порушення пропорції тіла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Розумова відсталість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 smtClean="0"/>
              <a:t>Криловидна</a:t>
            </a:r>
            <a:r>
              <a:rPr lang="uk-UA" dirty="0" smtClean="0"/>
              <a:t> шкірна складка шиї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 smtClean="0"/>
              <a:t>Пороки</a:t>
            </a:r>
            <a:r>
              <a:rPr lang="uk-UA" dirty="0" smtClean="0"/>
              <a:t> внутрішніх органів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Недорозвиненість статевих органів, безпліддя.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4003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277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1124744"/>
            <a:ext cx="6696744" cy="4896544"/>
          </a:xfrm>
        </p:spPr>
        <p:txBody>
          <a:bodyPr/>
          <a:lstStyle/>
          <a:p>
            <a:pPr algn="ctr"/>
            <a:r>
              <a:rPr lang="uk-UA" b="1" dirty="0" smtClean="0"/>
              <a:t>Синдром </a:t>
            </a:r>
            <a:r>
              <a:rPr lang="uk-UA" b="1" dirty="0" err="1" smtClean="0"/>
              <a:t>Клайнфельтера</a:t>
            </a:r>
            <a:endParaRPr lang="uk-UA" b="1" dirty="0" smtClean="0"/>
          </a:p>
          <a:p>
            <a:pPr algn="ctr"/>
            <a:r>
              <a:rPr lang="en-US" dirty="0" smtClean="0"/>
              <a:t>2n</a:t>
            </a:r>
            <a:r>
              <a:rPr lang="uk-UA" dirty="0" smtClean="0"/>
              <a:t> = 47,48,49 хромосом – 44 + ХХУ; </a:t>
            </a:r>
          </a:p>
          <a:p>
            <a:pPr algn="ctr"/>
            <a:r>
              <a:rPr lang="uk-UA" dirty="0" smtClean="0"/>
              <a:t>44 + ХХХУ; 44 + ХУУ; 44 + ХХУУ</a:t>
            </a:r>
          </a:p>
          <a:p>
            <a:pPr algn="ctr"/>
            <a:r>
              <a:rPr lang="uk-UA" dirty="0" smtClean="0"/>
              <a:t>Спостерігається у хлопців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Високий зріст, порушення пропорцій тіла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Відсталість у розвитку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Недорозвиненість статевої системи, безпліддя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жорстокі</a:t>
            </a:r>
          </a:p>
          <a:p>
            <a:pPr algn="ctr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3321"/>
            <a:ext cx="1745164" cy="642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765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6048672" cy="4824536"/>
          </a:xfrm>
        </p:spPr>
        <p:txBody>
          <a:bodyPr/>
          <a:lstStyle/>
          <a:p>
            <a:pPr algn="ctr"/>
            <a:r>
              <a:rPr lang="uk-UA" b="1" dirty="0" smtClean="0"/>
              <a:t>Синдром </a:t>
            </a:r>
            <a:r>
              <a:rPr lang="uk-UA" b="1" dirty="0" err="1" smtClean="0"/>
              <a:t>трисомії</a:t>
            </a:r>
            <a:r>
              <a:rPr lang="uk-UA" b="1" dirty="0" smtClean="0"/>
              <a:t> Х</a:t>
            </a:r>
          </a:p>
          <a:p>
            <a:pPr algn="ctr"/>
            <a:r>
              <a:rPr lang="en-US" dirty="0"/>
              <a:t>2n</a:t>
            </a:r>
            <a:r>
              <a:rPr lang="uk-UA" dirty="0"/>
              <a:t> </a:t>
            </a:r>
            <a:r>
              <a:rPr lang="uk-UA" dirty="0" smtClean="0"/>
              <a:t>= 47 = 44 + ХХХ</a:t>
            </a:r>
          </a:p>
          <a:p>
            <a:pPr algn="ctr"/>
            <a:r>
              <a:rPr lang="uk-UA" dirty="0" smtClean="0"/>
              <a:t>Хворіють тільки дівчата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Нерівні пропорції тіла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Розумова відсталість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Недорозвиненість статевих залоз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smtClean="0"/>
              <a:t>безпліддя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5110428" cy="31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74050"/>
            <a:ext cx="2806799" cy="35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488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5256584"/>
          </a:xfrm>
        </p:spPr>
        <p:txBody>
          <a:bodyPr>
            <a:normAutofit/>
          </a:bodyPr>
          <a:lstStyle/>
          <a:p>
            <a:r>
              <a:rPr lang="uk-UA" dirty="0" smtClean="0"/>
              <a:t>Генні мутації – це стійкі зміни окремих генів, спричинені порушенням послідовності нуклеотидів у молекулах нуклеїнових кислот.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572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660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75856" y="1268760"/>
            <a:ext cx="2592288" cy="1296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704" y="3290696"/>
            <a:ext cx="2736304" cy="151216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01248" y="3294120"/>
            <a:ext cx="2736304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82096" y="4581128"/>
            <a:ext cx="2736304" cy="15121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63888" y="17008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Мутації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Геномні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15288" y="515254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Генні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Хромосомні 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2960007">
            <a:off x="2628713" y="2522639"/>
            <a:ext cx="504056" cy="926812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25080" y="2759114"/>
            <a:ext cx="432048" cy="1440160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842015">
            <a:off x="5985526" y="2460777"/>
            <a:ext cx="504056" cy="926812"/>
          </a:xfrm>
          <a:prstGeom prst="down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47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033"/>
            <a:ext cx="7848600" cy="1676776"/>
          </a:xfrm>
        </p:spPr>
        <p:txBody>
          <a:bodyPr/>
          <a:lstStyle/>
          <a:p>
            <a:r>
              <a:rPr lang="uk-UA" sz="4400" dirty="0" err="1" smtClean="0"/>
              <a:t>Геномні</a:t>
            </a:r>
            <a:r>
              <a:rPr lang="uk-UA" sz="4400" dirty="0" smtClean="0"/>
              <a:t> мутації – зміна кількості хромосом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918648" cy="4176464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err="1" smtClean="0"/>
              <a:t>Полілодія</a:t>
            </a:r>
            <a:r>
              <a:rPr lang="uk-UA" dirty="0" smtClean="0"/>
              <a:t>                 </a:t>
            </a:r>
          </a:p>
          <a:p>
            <a:r>
              <a:rPr lang="uk-UA" dirty="0" smtClean="0"/>
              <a:t>                            Зміна кількості </a:t>
            </a:r>
            <a:r>
              <a:rPr lang="uk-UA" dirty="0" err="1" smtClean="0"/>
              <a:t>гаплоїдних</a:t>
            </a:r>
            <a:r>
              <a:rPr lang="uk-UA" dirty="0" smtClean="0"/>
              <a:t> наборів</a:t>
            </a:r>
            <a:endParaRPr lang="uk-UA" dirty="0"/>
          </a:p>
          <a:p>
            <a:r>
              <a:rPr lang="uk-UA" dirty="0" err="1" smtClean="0"/>
              <a:t>Гаплоїдія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Анеуплоїдія    Зміна кількості хромосом на 1-2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262056" y="2780928"/>
            <a:ext cx="864096" cy="1008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622096" y="4365104"/>
            <a:ext cx="144016" cy="4320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44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640960" cy="568863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/>
              <a:t>Поліплоїдія – кратне </a:t>
            </a:r>
            <a:r>
              <a:rPr lang="uk-UA" dirty="0" err="1" smtClean="0"/>
              <a:t>гаплоїдному</a:t>
            </a:r>
            <a:r>
              <a:rPr lang="uk-UA" dirty="0" smtClean="0"/>
              <a:t> збільшення кількості хромосом, тобто збільшення кількості </a:t>
            </a:r>
            <a:r>
              <a:rPr lang="uk-UA" dirty="0" err="1" smtClean="0"/>
              <a:t>гаплоїдних</a:t>
            </a:r>
            <a:r>
              <a:rPr lang="uk-UA" dirty="0" smtClean="0"/>
              <a:t> наборів (2</a:t>
            </a:r>
            <a:r>
              <a:rPr lang="en-US" dirty="0" smtClean="0"/>
              <a:t>n     3n, 4n, 6n)</a:t>
            </a:r>
            <a:r>
              <a:rPr lang="uk-UA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err="1" smtClean="0"/>
              <a:t>Гаплоїдія</a:t>
            </a:r>
            <a:r>
              <a:rPr lang="uk-UA" dirty="0" smtClean="0"/>
              <a:t> – зменшення вдвічі диплоїдного набору хромосом (</a:t>
            </a:r>
            <a:r>
              <a:rPr lang="uk-UA" dirty="0"/>
              <a:t>2</a:t>
            </a:r>
            <a:r>
              <a:rPr lang="en-US" dirty="0"/>
              <a:t>n </a:t>
            </a:r>
            <a:r>
              <a:rPr lang="uk-UA" dirty="0" smtClean="0"/>
              <a:t>   </a:t>
            </a:r>
            <a:r>
              <a:rPr lang="en-US" dirty="0" smtClean="0"/>
              <a:t>n</a:t>
            </a:r>
            <a:r>
              <a:rPr lang="uk-UA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/>
              <a:t>Анеуплоїдія – не кратна </a:t>
            </a:r>
            <a:r>
              <a:rPr lang="uk-UA" dirty="0" err="1" smtClean="0"/>
              <a:t>гаплоїдному</a:t>
            </a:r>
            <a:r>
              <a:rPr lang="uk-UA" dirty="0" smtClean="0"/>
              <a:t> набору зміна кількості хромосом.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15362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641968" y="234888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4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" y="1628800"/>
            <a:ext cx="4608512" cy="49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0760" y="1484784"/>
            <a:ext cx="4464496" cy="2359273"/>
          </a:xfrm>
        </p:spPr>
        <p:txBody>
          <a:bodyPr/>
          <a:lstStyle/>
          <a:p>
            <a:r>
              <a:rPr lang="ru-RU" sz="4400" dirty="0" err="1"/>
              <a:t>Хромосомні</a:t>
            </a:r>
            <a:r>
              <a:rPr lang="ru-RU" sz="4400" dirty="0"/>
              <a:t> </a:t>
            </a:r>
            <a:r>
              <a:rPr lang="ru-RU" sz="4400" dirty="0" err="1"/>
              <a:t>набори</a:t>
            </a:r>
            <a:r>
              <a:rPr lang="ru-RU" sz="4400" dirty="0"/>
              <a:t> </a:t>
            </a:r>
            <a:r>
              <a:rPr lang="ru-RU" sz="4400" dirty="0" err="1"/>
              <a:t>різної</a:t>
            </a:r>
            <a:r>
              <a:rPr lang="ru-RU" sz="4400" dirty="0"/>
              <a:t> </a:t>
            </a:r>
            <a:r>
              <a:rPr lang="ru-RU" sz="4400" dirty="0" err="1"/>
              <a:t>плоїдності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14844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189" y="3500156"/>
            <a:ext cx="3751363" cy="32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48600" cy="949945"/>
          </a:xfrm>
        </p:spPr>
        <p:txBody>
          <a:bodyPr/>
          <a:lstStyle/>
          <a:p>
            <a:pPr algn="ctr"/>
            <a:r>
              <a:rPr lang="ru-RU" dirty="0" err="1"/>
              <a:t>Анеуплоїдія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24936" cy="4824536"/>
          </a:xfrm>
        </p:spPr>
        <p:txBody>
          <a:bodyPr numCol="1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sz="18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18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294884"/>
            <a:ext cx="2160240" cy="79208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1328" y="1238430"/>
            <a:ext cx="2160240" cy="79208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8736" y="1289196"/>
            <a:ext cx="2160240" cy="79208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2524034"/>
            <a:ext cx="2088232" cy="72008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96732" y="2520948"/>
            <a:ext cx="2088232" cy="72008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37306" y="2536596"/>
            <a:ext cx="2088232" cy="72008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3548" y="15124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Моносомія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98756" y="151246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Трисомія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1449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Нулісомія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1060" y="27119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2n - 1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616190" y="2699408"/>
            <a:ext cx="176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2n + 1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9888" y="2733824"/>
            <a:ext cx="20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2n - 2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194520" y="2076978"/>
            <a:ext cx="360040" cy="43204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481428" y="2030518"/>
            <a:ext cx="360040" cy="43204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82832" y="2086972"/>
            <a:ext cx="360040" cy="432048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60120" y="3256676"/>
            <a:ext cx="360040" cy="432048"/>
          </a:xfrm>
          <a:prstGeom prst="downArrow">
            <a:avLst/>
          </a:prstGeom>
          <a:solidFill>
            <a:srgbClr val="DE10A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98444" y="3241028"/>
            <a:ext cx="360040" cy="432048"/>
          </a:xfrm>
          <a:prstGeom prst="downArrow">
            <a:avLst/>
          </a:prstGeom>
          <a:solidFill>
            <a:srgbClr val="DE10A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345518" y="3256308"/>
            <a:ext cx="360040" cy="432048"/>
          </a:xfrm>
          <a:prstGeom prst="downArrow">
            <a:avLst/>
          </a:prstGeom>
          <a:solidFill>
            <a:srgbClr val="DE10A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278976" y="3272944"/>
            <a:ext cx="360040" cy="432048"/>
          </a:xfrm>
          <a:prstGeom prst="downArrow">
            <a:avLst/>
          </a:prstGeom>
          <a:solidFill>
            <a:srgbClr val="DE10A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661" y="3714644"/>
            <a:ext cx="1582958" cy="314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732240" y="3673076"/>
            <a:ext cx="2232248" cy="764036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804248" y="3902162"/>
            <a:ext cx="19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Нежиттєздатний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08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48600" cy="833264"/>
          </a:xfrm>
        </p:spPr>
        <p:txBody>
          <a:bodyPr/>
          <a:lstStyle/>
          <a:p>
            <a:pPr algn="ctr"/>
            <a:r>
              <a:rPr lang="ru-RU" sz="4000" dirty="0" err="1"/>
              <a:t>Каріотип</a:t>
            </a:r>
            <a:r>
              <a:rPr lang="ru-RU" sz="4000" dirty="0"/>
              <a:t> 47, (21 </a:t>
            </a:r>
            <a:r>
              <a:rPr lang="ru-RU" sz="4000" dirty="0" err="1"/>
              <a:t>трисомія</a:t>
            </a:r>
            <a:r>
              <a:rPr lang="ru-RU" sz="40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00800" cy="458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882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8600" cy="761256"/>
          </a:xfrm>
        </p:spPr>
        <p:txBody>
          <a:bodyPr/>
          <a:lstStyle/>
          <a:p>
            <a:pPr algn="ctr"/>
            <a:r>
              <a:rPr lang="ru-RU" dirty="0" err="1"/>
              <a:t>Каріотип</a:t>
            </a:r>
            <a:r>
              <a:rPr lang="ru-RU" dirty="0"/>
              <a:t> 47, (</a:t>
            </a:r>
            <a:r>
              <a:rPr lang="en-US" dirty="0"/>
              <a:t>XXY)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5900"/>
            <a:ext cx="6171140" cy="482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064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675</TotalTime>
  <Words>243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Геномні мутації (гаплоідія,поліплоідія, анеуплодія)</vt:lpstr>
      <vt:lpstr>Слайд 2</vt:lpstr>
      <vt:lpstr>Слайд 3</vt:lpstr>
      <vt:lpstr>Геномні мутації – зміна кількості хромосом</vt:lpstr>
      <vt:lpstr>Слайд 5</vt:lpstr>
      <vt:lpstr>Хромосомні набори різної плоїдності</vt:lpstr>
      <vt:lpstr>Анеуплоїдія</vt:lpstr>
      <vt:lpstr>Каріотип 47, (21 трисомія)</vt:lpstr>
      <vt:lpstr>Каріотип 47, (XXY)</vt:lpstr>
      <vt:lpstr>Каріотип 45, Х</vt:lpstr>
      <vt:lpstr>Поліплоїдія</vt:lpstr>
      <vt:lpstr>Гаплоїдія</vt:lpstr>
      <vt:lpstr>За причинами виникнення</vt:lpstr>
      <vt:lpstr>Спадкові хвороби, виклИкані нерозмноженням статевих хромосом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завдання на тему:«Геномні мутації (гаплоідія,поліплоідія, анеуплодія)»</dc:title>
  <dc:creator>Оля</dc:creator>
  <cp:lastModifiedBy>Демонстрационная версия</cp:lastModifiedBy>
  <cp:revision>13</cp:revision>
  <dcterms:created xsi:type="dcterms:W3CDTF">2020-06-12T19:16:34Z</dcterms:created>
  <dcterms:modified xsi:type="dcterms:W3CDTF">2020-08-28T08:02:59Z</dcterms:modified>
</cp:coreProperties>
</file>