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2" r:id="rId3"/>
    <p:sldId id="263" r:id="rId4"/>
    <p:sldId id="264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57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27.11.2023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63323" y="2492896"/>
            <a:ext cx="7772400" cy="1872208"/>
          </a:xfrm>
        </p:spPr>
        <p:txBody>
          <a:bodyPr>
            <a:noAutofit/>
          </a:bodyPr>
          <a:lstStyle/>
          <a:p>
            <a:pPr algn="ctr"/>
            <a:r>
              <a:rPr lang="ru-RU" sz="28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АУДИТ СТАНУ ОХОРОНИ ПРАЦІ НА ПРОМИСЛОВИХ ПІДПРИЄМСТВАХ</a:t>
            </a:r>
            <a:r>
              <a:rPr lang="ru-RU" sz="2800" b="1" dirty="0"/>
              <a:t> </a:t>
            </a:r>
            <a:endParaRPr lang="ru-RU" sz="2800" b="1" dirty="0">
              <a:solidFill>
                <a:schemeClr val="tx1"/>
              </a:solidFill>
            </a:endParaRPr>
          </a:p>
        </p:txBody>
      </p:sp>
      <p:pic>
        <p:nvPicPr>
          <p:cNvPr id="1026" name="Picture 2" descr="Экология - красивые картинки (40 фото) • Прикольные картинки и позитив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76672"/>
            <a:ext cx="3998943" cy="266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5084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07704" y="1556792"/>
            <a:ext cx="5328592" cy="4824536"/>
          </a:xfrm>
        </p:spPr>
        <p:txBody>
          <a:bodyPr>
            <a:normAutofit lnSpcReduction="10000"/>
          </a:bodyPr>
          <a:lstStyle/>
          <a:p>
            <a:pPr algn="ctr"/>
            <a:r>
              <a:rPr lang="uk-UA" sz="1800" dirty="0"/>
              <a:t>Кандидат технічних наук, доцент кафедри прикладної екології та охорони праці</a:t>
            </a:r>
          </a:p>
          <a:p>
            <a:pPr algn="ctr"/>
            <a:r>
              <a:rPr lang="uk-UA" sz="1800" dirty="0" err="1"/>
              <a:t>Манідіна</a:t>
            </a:r>
            <a:r>
              <a:rPr lang="uk-UA" sz="1800" dirty="0"/>
              <a:t> Євгенія Анатоліївна</a:t>
            </a:r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uk-UA" sz="1800" dirty="0"/>
          </a:p>
          <a:p>
            <a:endParaRPr lang="uk-UA" sz="1800" dirty="0"/>
          </a:p>
          <a:p>
            <a:endParaRPr lang="uk-UA" sz="1800" dirty="0"/>
          </a:p>
          <a:p>
            <a:endParaRPr lang="uk-UA" sz="1800" dirty="0"/>
          </a:p>
          <a:p>
            <a:r>
              <a:rPr lang="uk-UA" sz="1800" dirty="0"/>
              <a:t>                           (097)8814692</a:t>
            </a:r>
          </a:p>
          <a:p>
            <a:r>
              <a:rPr lang="uk-UA" sz="1800" dirty="0"/>
              <a:t>                  </a:t>
            </a:r>
            <a:r>
              <a:rPr lang="en-US" sz="1800" dirty="0"/>
              <a:t>Manidina_ZGIA@ukr.net</a:t>
            </a:r>
            <a:endParaRPr lang="ru-RU" sz="1800" dirty="0"/>
          </a:p>
        </p:txBody>
      </p:sp>
      <p:sp>
        <p:nvSpPr>
          <p:cNvPr id="6" name="TextBox 5"/>
          <p:cNvSpPr txBox="1"/>
          <p:nvPr/>
        </p:nvSpPr>
        <p:spPr>
          <a:xfrm>
            <a:off x="3049193" y="770801"/>
            <a:ext cx="258936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000" b="1" dirty="0"/>
              <a:t>ВИКЛАДАЧ</a:t>
            </a:r>
            <a:endParaRPr lang="ru-RU" sz="4000" b="1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2852936"/>
            <a:ext cx="2506716" cy="25462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005095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772816"/>
            <a:ext cx="8064896" cy="4098803"/>
          </a:xfrm>
        </p:spPr>
        <p:txBody>
          <a:bodyPr>
            <a:noAutofit/>
          </a:bodyPr>
          <a:lstStyle/>
          <a:p>
            <a:pPr algn="just"/>
            <a:r>
              <a:rPr lang="uk-UA" sz="2000" b="1" i="0" dirty="0">
                <a:solidFill>
                  <a:srgbClr val="040C28"/>
                </a:solidFill>
                <a:effectLst/>
                <a:latin typeface="Google Sans"/>
              </a:rPr>
              <a:t>Аудит охорони праці</a:t>
            </a:r>
            <a:r>
              <a:rPr lang="uk-UA" sz="2000" b="1" i="0" dirty="0">
                <a:solidFill>
                  <a:srgbClr val="202124"/>
                </a:solidFill>
                <a:effectLst/>
                <a:latin typeface="Google Sans"/>
              </a:rPr>
              <a:t> </a:t>
            </a:r>
            <a:r>
              <a:rPr lang="uk-UA" sz="2000" b="0" i="0" dirty="0">
                <a:solidFill>
                  <a:srgbClr val="202124"/>
                </a:solidFill>
                <a:effectLst/>
                <a:latin typeface="Google Sans"/>
              </a:rPr>
              <a:t>– це об'єктивна, незалежна оцінка </a:t>
            </a:r>
            <a:r>
              <a:rPr lang="uk-UA" sz="2000" b="0" i="0" dirty="0">
                <a:solidFill>
                  <a:srgbClr val="040C28"/>
                </a:solidFill>
                <a:effectLst/>
                <a:latin typeface="Google Sans"/>
              </a:rPr>
              <a:t>стану охорони праці</a:t>
            </a:r>
            <a:r>
              <a:rPr lang="uk-UA" sz="2000" b="0" i="0" dirty="0">
                <a:solidFill>
                  <a:srgbClr val="202124"/>
                </a:solidFill>
                <a:effectLst/>
                <a:latin typeface="Google Sans"/>
              </a:rPr>
              <a:t> та </a:t>
            </a:r>
            <a:r>
              <a:rPr lang="uk-UA" sz="2000" b="0" i="0" dirty="0">
                <a:solidFill>
                  <a:srgbClr val="040C28"/>
                </a:solidFill>
                <a:effectLst/>
                <a:latin typeface="Google Sans"/>
              </a:rPr>
              <a:t>промислової</a:t>
            </a:r>
            <a:r>
              <a:rPr lang="uk-UA" sz="2000" b="0" i="0" dirty="0">
                <a:solidFill>
                  <a:srgbClr val="202124"/>
                </a:solidFill>
                <a:effectLst/>
                <a:latin typeface="Google Sans"/>
              </a:rPr>
              <a:t> безпеки на підприємстві, яка визначає працездатність устаткування, можливість підприємства забезпечити безпечні умови </a:t>
            </a:r>
            <a:r>
              <a:rPr lang="uk-UA" sz="2000" b="0" i="0" dirty="0">
                <a:solidFill>
                  <a:srgbClr val="040C28"/>
                </a:solidFill>
                <a:effectLst/>
                <a:latin typeface="Google Sans"/>
              </a:rPr>
              <a:t>праці</a:t>
            </a:r>
            <a:r>
              <a:rPr lang="uk-UA" sz="2000" b="0" i="0" dirty="0">
                <a:solidFill>
                  <a:srgbClr val="202124"/>
                </a:solidFill>
                <a:effectLst/>
                <a:latin typeface="Google Sans"/>
              </a:rPr>
              <a:t> та безаварійне виробництво.</a:t>
            </a:r>
          </a:p>
          <a:p>
            <a:pPr algn="just"/>
            <a:r>
              <a:rPr lang="uk-UA" sz="2000" b="1" dirty="0">
                <a:solidFill>
                  <a:srgbClr val="040C28"/>
                </a:solidFill>
                <a:latin typeface="Google Sans"/>
              </a:rPr>
              <a:t>Аудит роботи суб’єкта господарювання </a:t>
            </a:r>
            <a:r>
              <a:rPr lang="uk-UA" sz="2000" dirty="0">
                <a:solidFill>
                  <a:srgbClr val="040C28"/>
                </a:solidFill>
                <a:latin typeface="Google Sans"/>
              </a:rPr>
              <a:t>проводиться за декількома напрямами, зокрема, оцінюється наявність і повнота документації, стан обладнання і робіт та ін.</a:t>
            </a:r>
          </a:p>
          <a:p>
            <a:pPr algn="just"/>
            <a:r>
              <a:rPr lang="uk-UA" sz="2000" b="1" dirty="0">
                <a:solidFill>
                  <a:srgbClr val="040C28"/>
                </a:solidFill>
                <a:latin typeface="Google Sans"/>
              </a:rPr>
              <a:t>Комплекс заходів з фахового проведення аудиту охорони праці </a:t>
            </a:r>
            <a:r>
              <a:rPr lang="uk-UA" sz="2000" dirty="0">
                <a:solidFill>
                  <a:srgbClr val="040C28"/>
                </a:solidFill>
                <a:latin typeface="Google Sans"/>
              </a:rPr>
              <a:t>сприяє підвищенню загального рівня безпеки виробництва при провадженні діяльності всіх суб’єктів господарювання, незалежно від форми власності, організаційно-правової форми та видів діяльності.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60017"/>
            <a:ext cx="8229600" cy="1252728"/>
          </a:xfrm>
        </p:spPr>
        <p:txBody>
          <a:bodyPr>
            <a:normAutofit/>
          </a:bodyPr>
          <a:lstStyle/>
          <a:p>
            <a:pPr algn="ctr"/>
            <a:r>
              <a:rPr lang="uk-UA" sz="3200" dirty="0">
                <a:solidFill>
                  <a:schemeClr val="tx1"/>
                </a:solidFill>
              </a:rPr>
              <a:t>ЧОМУ НЕОБХІДНО ВИВЧАТИ ДИСЦИПЛІНУ</a:t>
            </a:r>
            <a:endParaRPr lang="ru-RU" sz="3200" dirty="0">
              <a:solidFill>
                <a:schemeClr val="tx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7135" y="5445224"/>
            <a:ext cx="1503611" cy="15036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10250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476672"/>
            <a:ext cx="8064896" cy="4098803"/>
          </a:xfrm>
        </p:spPr>
        <p:txBody>
          <a:bodyPr>
            <a:noAutofit/>
          </a:bodyPr>
          <a:lstStyle/>
          <a:p>
            <a:r>
              <a:rPr lang="uk-UA" sz="2800" b="1" dirty="0">
                <a:solidFill>
                  <a:schemeClr val="tx1"/>
                </a:solidFill>
              </a:rPr>
              <a:t>В результаті вивчення дисципліни здобувач буде мати наступні навички:</a:t>
            </a:r>
          </a:p>
          <a:p>
            <a:pPr marL="0" indent="0">
              <a:buNone/>
            </a:pPr>
            <a:endParaRPr lang="uk-UA" sz="2800" b="1" dirty="0">
              <a:solidFill>
                <a:schemeClr val="tx1"/>
              </a:solidFill>
            </a:endParaRPr>
          </a:p>
          <a:p>
            <a:pPr algn="just"/>
            <a:r>
              <a:rPr lang="uk-UA" sz="2000" dirty="0">
                <a:solidFill>
                  <a:schemeClr val="tx1"/>
                </a:solidFill>
              </a:rPr>
              <a:t>оцінки безпечності технологічних процесів, машин, механізмів, устаткування та інших засобів виробництва;</a:t>
            </a:r>
          </a:p>
          <a:p>
            <a:pPr algn="just"/>
            <a:r>
              <a:rPr lang="uk-UA" sz="2000" dirty="0">
                <a:solidFill>
                  <a:schemeClr val="tx1"/>
                </a:solidFill>
              </a:rPr>
              <a:t>аналізу наявності, актуальності, фаховості та періодичності проведення на підприємстві перевірок (оглядів і </a:t>
            </a:r>
            <a:r>
              <a:rPr lang="uk-UA" sz="2000" dirty="0" err="1">
                <a:solidFill>
                  <a:schemeClr val="tx1"/>
                </a:solidFill>
              </a:rPr>
              <a:t>опосвідчень</a:t>
            </a:r>
            <a:r>
              <a:rPr lang="uk-UA" sz="2000" dirty="0">
                <a:solidFill>
                  <a:schemeClr val="tx1"/>
                </a:solidFill>
              </a:rPr>
              <a:t>) стану охорони праці;</a:t>
            </a:r>
          </a:p>
          <a:p>
            <a:pPr algn="just"/>
            <a:r>
              <a:rPr lang="uk-UA" sz="2000" dirty="0">
                <a:solidFill>
                  <a:schemeClr val="tx1"/>
                </a:solidFill>
              </a:rPr>
              <a:t>оцінки практичних знань працівників з охорони праці та пожежної безпеки, знань і навичок керівного персоналу щодо забезпечення виконання вимог нормативно-правових актів з питань охорони праці;</a:t>
            </a:r>
          </a:p>
          <a:p>
            <a:pPr algn="just"/>
            <a:r>
              <a:rPr lang="uk-UA" sz="2000" dirty="0">
                <a:solidFill>
                  <a:schemeClr val="tx1"/>
                </a:solidFill>
              </a:rPr>
              <a:t>моніторингу стану наявних засобів колективного і індивідуального захисту, що використовуються працівниками;</a:t>
            </a:r>
          </a:p>
          <a:p>
            <a:pPr algn="just"/>
            <a:r>
              <a:rPr lang="uk-UA" sz="2000" dirty="0">
                <a:solidFill>
                  <a:schemeClr val="tx1"/>
                </a:solidFill>
              </a:rPr>
              <a:t>оцінки дотримання санітарно-побутових умов.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0389" y="5354389"/>
            <a:ext cx="1503611" cy="15036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861232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137</TotalTime>
  <Words>217</Words>
  <Application>Microsoft Office PowerPoint</Application>
  <PresentationFormat>Екран (4:3)</PresentationFormat>
  <Paragraphs>27</Paragraphs>
  <Slides>4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4</vt:i4>
      </vt:variant>
    </vt:vector>
  </HeadingPairs>
  <TitlesOfParts>
    <vt:vector size="9" baseType="lpstr">
      <vt:lpstr>Candara</vt:lpstr>
      <vt:lpstr>Google Sans</vt:lpstr>
      <vt:lpstr>Symbol</vt:lpstr>
      <vt:lpstr>Times New Roman</vt:lpstr>
      <vt:lpstr>Волна</vt:lpstr>
      <vt:lpstr>АУДИТ СТАНУ ОХОРОНИ ПРАЦІ НА ПРОМИСЛОВИХ ПІДПРИЄМСТВАХ </vt:lpstr>
      <vt:lpstr>Презентація PowerPoint</vt:lpstr>
      <vt:lpstr>ЧОМУ НЕОБХІДНО ВИВЧАТИ ДИСЦИПЛІНУ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Атестація робочих місць</dc:title>
  <dc:creator>user</dc:creator>
  <cp:lastModifiedBy>Manidina Yevhenija</cp:lastModifiedBy>
  <cp:revision>13</cp:revision>
  <dcterms:created xsi:type="dcterms:W3CDTF">2020-09-02T17:48:05Z</dcterms:created>
  <dcterms:modified xsi:type="dcterms:W3CDTF">2023-11-27T19:32:04Z</dcterms:modified>
</cp:coreProperties>
</file>