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2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/>
              <a:t>Тема 5</a:t>
            </a:r>
            <a:br>
              <a:rPr lang="ru-RU" sz="2800" dirty="0"/>
            </a:b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освітнього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інклюзивного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</a:t>
            </a:r>
          </a:p>
        </p:txBody>
      </p:sp>
      <p:sp>
        <p:nvSpPr>
          <p:cNvPr id="4" name="AutoShape 2" descr="Картинки по запросу картинки инклюзивная ш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3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000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/>
              <a:t>2. Складові Інклюзивного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/>
          </a:bodyPr>
          <a:lstStyle/>
          <a:p>
            <a:endParaRPr lang="uk-UA" b="0" i="1" dirty="0"/>
          </a:p>
          <a:p>
            <a:r>
              <a:rPr lang="uk-UA" sz="2800" b="0" i="1" u="sng" dirty="0"/>
              <a:t>Причини неефективності інклюзивної школи:</a:t>
            </a:r>
          </a:p>
          <a:p>
            <a:endParaRPr lang="uk-UA" b="0" i="1" dirty="0"/>
          </a:p>
          <a:p>
            <a:r>
              <a:rPr lang="uk-UA" b="0" i="1" dirty="0"/>
              <a:t>• відсутність належної підготовки педагогічних кадрів;</a:t>
            </a:r>
          </a:p>
          <a:p>
            <a:r>
              <a:rPr lang="uk-UA" b="0" i="1" dirty="0"/>
              <a:t>• неспроможність викладати відповідний навчальний матеріал дітям з різними здібностями (зокрема з особливостями психофізичного розвитку);</a:t>
            </a:r>
          </a:p>
          <a:p>
            <a:r>
              <a:rPr lang="uk-UA" b="0" i="1" dirty="0"/>
              <a:t>• брак ресурсів, щоб їм допомогти;</a:t>
            </a:r>
          </a:p>
          <a:p>
            <a:r>
              <a:rPr lang="uk-UA" b="0" i="1" dirty="0"/>
              <a:t>• усталене функціонування школи та організація уроку.</a:t>
            </a:r>
          </a:p>
          <a:p>
            <a:endParaRPr lang="uk-UA" b="0" i="1" dirty="0"/>
          </a:p>
        </p:txBody>
      </p:sp>
    </p:spTree>
    <p:extLst>
      <p:ext uri="{BB962C8B-B14F-4D97-AF65-F5344CB8AC3E}">
        <p14:creationId xmlns:p14="http://schemas.microsoft.com/office/powerpoint/2010/main" val="374748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000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/>
              <a:t>2. Складові Інклюзивного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/>
          </a:bodyPr>
          <a:lstStyle/>
          <a:p>
            <a:endParaRPr lang="uk-UA" b="0" i="1" dirty="0"/>
          </a:p>
          <a:p>
            <a:r>
              <a:rPr lang="uk-UA" sz="2800" b="0" i="1" u="sng" dirty="0"/>
              <a:t>Причини неефективності інклюзивної школи:</a:t>
            </a:r>
          </a:p>
          <a:p>
            <a:endParaRPr lang="uk-UA" b="0" i="1" dirty="0"/>
          </a:p>
          <a:p>
            <a:endParaRPr lang="uk-UA" b="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42511"/>
            <a:ext cx="7058967" cy="46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000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/>
              <a:t>2. Складові Інклюзивного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/>
          </a:bodyPr>
          <a:lstStyle/>
          <a:p>
            <a:endParaRPr lang="uk-UA" b="0" i="1" dirty="0"/>
          </a:p>
          <a:p>
            <a:r>
              <a:rPr lang="uk-UA" sz="2800" b="0" i="1" u="sng" dirty="0"/>
              <a:t>Причини неефективності інклюзивної школи:</a:t>
            </a:r>
          </a:p>
          <a:p>
            <a:endParaRPr lang="uk-UA" b="0" i="1" dirty="0"/>
          </a:p>
          <a:p>
            <a:pPr marL="342900" indent="-342900">
              <a:buFont typeface="Wingdings" pitchFamily="2" charset="2"/>
              <a:buChar char="ü"/>
            </a:pPr>
            <a:r>
              <a:rPr lang="uk-UA" b="0" i="1" dirty="0"/>
              <a:t>Інформація про переваги інклюзії не була донесена до учасників процесу належним чином або ж була непереконливою.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b="0" i="1" dirty="0"/>
              <a:t>Необхідні для ефективного впровадження інклюзії зміни виявилися надто масштабними, а тому їх складно досягти за короткий час, або ж надто обмежені, тому не дають уявлення про реальний ефект.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b="0" i="1" dirty="0"/>
              <a:t>Зміни втілюються надто швидко, тож учасники процесу не встигають осмислити нововведення; або надто повільно, й ентузіазм щодо їх реалізації згасає.</a:t>
            </a:r>
          </a:p>
          <a:p>
            <a:endParaRPr lang="uk-UA" b="0" i="1" dirty="0"/>
          </a:p>
        </p:txBody>
      </p:sp>
    </p:spTree>
    <p:extLst>
      <p:ext uri="{BB962C8B-B14F-4D97-AF65-F5344CB8AC3E}">
        <p14:creationId xmlns:p14="http://schemas.microsoft.com/office/powerpoint/2010/main" val="206100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000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/>
              <a:t>2. Складові Інклюзивного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 fontScale="92500" lnSpcReduction="20000"/>
          </a:bodyPr>
          <a:lstStyle/>
          <a:p>
            <a:endParaRPr lang="uk-UA" b="0" i="1" dirty="0"/>
          </a:p>
          <a:p>
            <a:r>
              <a:rPr lang="uk-UA" sz="2800" b="0" i="1" u="sng" dirty="0"/>
              <a:t>Причини неефективності інклюзивної школи:</a:t>
            </a:r>
          </a:p>
          <a:p>
            <a:endParaRPr lang="uk-UA" b="0" i="1" dirty="0"/>
          </a:p>
          <a:p>
            <a:pPr marL="342900" indent="-342900">
              <a:buFont typeface="Wingdings" pitchFamily="2" charset="2"/>
              <a:buChar char="ü"/>
            </a:pPr>
            <a:r>
              <a:rPr lang="uk-UA" b="0" i="1" dirty="0"/>
              <a:t>Необхідні ресурси для забезпечення ефективності інклюзивної форми освіти не надаються або розподіляються у недоцільний спосіб чи нераціонально.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b="0" i="1" dirty="0"/>
              <a:t>Не вживаються заходи для посилення переконань та готовності до довготривалої роботи (в тому числі і над собою).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b="0" i="1" dirty="0"/>
              <a:t>Працівники, які мають стати рушійною силою у впровадженні інклюзії, можуть бути недостатньо віддані справі або покладають на себе надто великий обсяг роботи.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b="0" i="1" dirty="0"/>
              <a:t>Спроби залучити батьків до співпраці зі школою формальні або ж взагалі не відбуваються.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b="0" i="1" dirty="0"/>
              <a:t>Керівництво навчального закладу прагне встановити традиційно жорсткий контроль або ж пускає процес на самоплив, не заохочує працівників досягати вищих результатів</a:t>
            </a:r>
          </a:p>
          <a:p>
            <a:endParaRPr lang="uk-UA" b="0" i="1" dirty="0"/>
          </a:p>
        </p:txBody>
      </p:sp>
    </p:spTree>
    <p:extLst>
      <p:ext uri="{BB962C8B-B14F-4D97-AF65-F5344CB8AC3E}">
        <p14:creationId xmlns:p14="http://schemas.microsoft.com/office/powerpoint/2010/main" val="395848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000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/>
              <a:t>3. </a:t>
            </a:r>
            <a:r>
              <a:rPr lang="ru-RU" sz="2800" b="1" dirty="0" err="1"/>
              <a:t>Передумови</a:t>
            </a:r>
            <a:r>
              <a:rPr lang="ru-RU" sz="2800" b="1" dirty="0"/>
              <a:t> </a:t>
            </a:r>
            <a:r>
              <a:rPr lang="ru-RU" sz="2800" b="1" dirty="0" err="1"/>
              <a:t>успішної</a:t>
            </a:r>
            <a:r>
              <a:rPr lang="ru-RU" sz="2800" b="1" dirty="0"/>
              <a:t> </a:t>
            </a:r>
            <a:r>
              <a:rPr lang="ru-RU" sz="2800" b="1" dirty="0" err="1"/>
              <a:t>розбудови</a:t>
            </a:r>
            <a:r>
              <a:rPr lang="ru-RU" sz="2800" b="1" dirty="0"/>
              <a:t> </a:t>
            </a:r>
            <a:r>
              <a:rPr lang="ru-RU" sz="2800" b="1" dirty="0" err="1"/>
              <a:t>інклюзивного</a:t>
            </a:r>
            <a:r>
              <a:rPr lang="ru-RU" sz="2800" b="1" dirty="0"/>
              <a:t> </a:t>
            </a:r>
            <a:r>
              <a:rPr lang="ru-RU" sz="2800" b="1" dirty="0" err="1"/>
              <a:t>середовища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/>
          </a:bodyPr>
          <a:lstStyle/>
          <a:p>
            <a:endParaRPr lang="uk-UA" b="0" i="1" dirty="0"/>
          </a:p>
          <a:p>
            <a:pPr marL="457200" indent="-457200">
              <a:buAutoNum type="arabicParenR"/>
            </a:pPr>
            <a:r>
              <a:rPr lang="ru-RU" b="0" i="1" dirty="0" err="1"/>
              <a:t>розвиток</a:t>
            </a:r>
            <a:r>
              <a:rPr lang="ru-RU" b="0" i="1" dirty="0"/>
              <a:t> позитивного </a:t>
            </a:r>
            <a:r>
              <a:rPr lang="ru-RU" b="0" i="1" dirty="0" err="1"/>
              <a:t>ставлення</a:t>
            </a:r>
            <a:r>
              <a:rPr lang="ru-RU" b="0" i="1" dirty="0"/>
              <a:t> (до </a:t>
            </a:r>
            <a:r>
              <a:rPr lang="ru-RU" b="0" i="1" dirty="0" err="1"/>
              <a:t>ідеї</a:t>
            </a:r>
            <a:r>
              <a:rPr lang="ru-RU" b="0" i="1" dirty="0"/>
              <a:t> </a:t>
            </a:r>
            <a:r>
              <a:rPr lang="ru-RU" b="0" i="1" dirty="0" err="1"/>
              <a:t>інклюзії</a:t>
            </a:r>
            <a:r>
              <a:rPr lang="ru-RU" b="0" i="1" dirty="0"/>
              <a:t>; </a:t>
            </a:r>
            <a:r>
              <a:rPr lang="ru-RU" b="0" i="1" dirty="0" err="1"/>
              <a:t>дітей</a:t>
            </a:r>
            <a:r>
              <a:rPr lang="ru-RU" b="0" i="1" dirty="0"/>
              <a:t> з </a:t>
            </a:r>
            <a:r>
              <a:rPr lang="ru-RU" b="0" i="1" dirty="0" err="1"/>
              <a:t>особливими</a:t>
            </a:r>
            <a:r>
              <a:rPr lang="ru-RU" b="0" i="1" dirty="0"/>
              <a:t> </a:t>
            </a:r>
            <a:r>
              <a:rPr lang="ru-RU" b="0" i="1" dirty="0" err="1"/>
              <a:t>освітніми</a:t>
            </a:r>
            <a:r>
              <a:rPr lang="ru-RU" b="0" i="1" dirty="0"/>
              <a:t> потребами та </a:t>
            </a:r>
            <a:r>
              <a:rPr lang="ru-RU" b="0" i="1" dirty="0" err="1"/>
              <a:t>можливостей</a:t>
            </a:r>
            <a:r>
              <a:rPr lang="ru-RU" b="0" i="1" dirty="0"/>
              <a:t> </a:t>
            </a:r>
            <a:r>
              <a:rPr lang="ru-RU" b="0" i="1" dirty="0" err="1"/>
              <a:t>їхнього</a:t>
            </a:r>
            <a:r>
              <a:rPr lang="ru-RU" b="0" i="1" dirty="0"/>
              <a:t> </a:t>
            </a:r>
            <a:r>
              <a:rPr lang="ru-RU" b="0" i="1" dirty="0" err="1"/>
              <a:t>розвитку</a:t>
            </a:r>
            <a:r>
              <a:rPr lang="ru-RU" b="0" i="1" dirty="0"/>
              <a:t> і </a:t>
            </a:r>
            <a:r>
              <a:rPr lang="ru-RU" b="0" i="1" dirty="0" err="1"/>
              <a:t>навчання</a:t>
            </a:r>
            <a:r>
              <a:rPr lang="ru-RU" b="0" i="1" dirty="0"/>
              <a:t> </a:t>
            </a:r>
            <a:r>
              <a:rPr lang="ru-RU" b="0" i="1" dirty="0" err="1"/>
              <a:t>тощо</a:t>
            </a:r>
            <a:r>
              <a:rPr lang="ru-RU" b="0" i="1" dirty="0"/>
              <a:t>)</a:t>
            </a:r>
          </a:p>
          <a:p>
            <a:pPr marL="457200" indent="-457200">
              <a:buAutoNum type="arabicParenR"/>
            </a:pPr>
            <a:r>
              <a:rPr lang="ru-RU" b="0" i="1" dirty="0" err="1"/>
              <a:t>політика</a:t>
            </a:r>
            <a:r>
              <a:rPr lang="ru-RU" b="0" i="1" dirty="0"/>
              <a:t> і </a:t>
            </a:r>
            <a:r>
              <a:rPr lang="ru-RU" b="0" i="1" dirty="0" err="1"/>
              <a:t>лідерство</a:t>
            </a:r>
            <a:r>
              <a:rPr lang="ru-RU" b="0" i="1" dirty="0"/>
              <a:t>, </a:t>
            </a:r>
            <a:r>
              <a:rPr lang="ru-RU" b="0" i="1" dirty="0" err="1"/>
              <a:t>спрямовані</a:t>
            </a:r>
            <a:r>
              <a:rPr lang="ru-RU" b="0" i="1" dirty="0"/>
              <a:t> на </a:t>
            </a:r>
            <a:r>
              <a:rPr lang="ru-RU" b="0" i="1" dirty="0" err="1"/>
              <a:t>надання</a:t>
            </a:r>
            <a:r>
              <a:rPr lang="ru-RU" b="0" i="1" dirty="0"/>
              <a:t> </a:t>
            </a:r>
            <a:r>
              <a:rPr lang="ru-RU" b="0" i="1" dirty="0" err="1"/>
              <a:t>підтримки</a:t>
            </a:r>
            <a:r>
              <a:rPr lang="ru-RU" b="0" i="1" dirty="0"/>
              <a:t> (на </a:t>
            </a:r>
            <a:r>
              <a:rPr lang="ru-RU" b="0" i="1" dirty="0" err="1"/>
              <a:t>рівні</a:t>
            </a:r>
            <a:r>
              <a:rPr lang="ru-RU" b="0" i="1" dirty="0"/>
              <a:t> </a:t>
            </a:r>
            <a:r>
              <a:rPr lang="ru-RU" b="0" i="1" dirty="0" err="1"/>
              <a:t>держави</a:t>
            </a:r>
            <a:r>
              <a:rPr lang="ru-RU" b="0" i="1" dirty="0"/>
              <a:t>, </a:t>
            </a:r>
            <a:r>
              <a:rPr lang="ru-RU" b="0" i="1" dirty="0" err="1"/>
              <a:t>органів</a:t>
            </a:r>
            <a:r>
              <a:rPr lang="ru-RU" b="0" i="1" dirty="0"/>
              <a:t> </a:t>
            </a:r>
            <a:r>
              <a:rPr lang="ru-RU" b="0" i="1" dirty="0" err="1"/>
              <a:t>освіти</a:t>
            </a:r>
            <a:r>
              <a:rPr lang="ru-RU" b="0" i="1" dirty="0"/>
              <a:t>, </a:t>
            </a:r>
            <a:r>
              <a:rPr lang="ru-RU" b="0" i="1" dirty="0" err="1"/>
              <a:t>громади</a:t>
            </a:r>
            <a:r>
              <a:rPr lang="ru-RU" b="0" i="1" dirty="0"/>
              <a:t>, </a:t>
            </a:r>
            <a:r>
              <a:rPr lang="ru-RU" b="0" i="1" dirty="0" err="1"/>
              <a:t>навчального</a:t>
            </a:r>
            <a:r>
              <a:rPr lang="ru-RU" b="0" i="1" dirty="0"/>
              <a:t> закладу)</a:t>
            </a:r>
          </a:p>
          <a:p>
            <a:pPr marL="457200" indent="-457200">
              <a:buAutoNum type="arabicParenR"/>
            </a:pPr>
            <a:r>
              <a:rPr lang="ru-RU" b="0" i="1" dirty="0"/>
              <a:t> </a:t>
            </a:r>
            <a:r>
              <a:rPr lang="ru-RU" b="0" i="1" dirty="0" err="1"/>
              <a:t>процеси</a:t>
            </a:r>
            <a:r>
              <a:rPr lang="ru-RU" b="0" i="1" dirty="0"/>
              <a:t>, </a:t>
            </a:r>
            <a:r>
              <a:rPr lang="ru-RU" b="0" i="1" dirty="0" err="1"/>
              <a:t>що</a:t>
            </a:r>
            <a:r>
              <a:rPr lang="ru-RU" b="0" i="1" dirty="0"/>
              <a:t> </a:t>
            </a:r>
            <a:r>
              <a:rPr lang="ru-RU" b="0" i="1" dirty="0" err="1"/>
              <a:t>відбуваються</a:t>
            </a:r>
            <a:r>
              <a:rPr lang="ru-RU" b="0" i="1" dirty="0"/>
              <a:t> у школах і </a:t>
            </a:r>
            <a:r>
              <a:rPr lang="ru-RU" b="0" i="1" dirty="0" err="1"/>
              <a:t>класах</a:t>
            </a:r>
            <a:r>
              <a:rPr lang="ru-RU" b="0" i="1" dirty="0"/>
              <a:t>, </a:t>
            </a:r>
            <a:r>
              <a:rPr lang="ru-RU" b="0" i="1" dirty="0" err="1"/>
              <a:t>які</a:t>
            </a:r>
            <a:r>
              <a:rPr lang="ru-RU" b="0" i="1" dirty="0"/>
              <a:t> </a:t>
            </a:r>
            <a:r>
              <a:rPr lang="ru-RU" b="0" i="1" dirty="0" err="1"/>
              <a:t>ґрунтуються</a:t>
            </a:r>
            <a:r>
              <a:rPr lang="ru-RU" b="0" i="1" dirty="0"/>
              <a:t> на </a:t>
            </a:r>
            <a:r>
              <a:rPr lang="ru-RU" b="0" i="1" dirty="0" err="1"/>
              <a:t>практичній</a:t>
            </a:r>
            <a:r>
              <a:rPr lang="ru-RU" b="0" i="1" dirty="0"/>
              <a:t> </a:t>
            </a:r>
            <a:r>
              <a:rPr lang="ru-RU" b="0" i="1" dirty="0" err="1"/>
              <a:t>діяльності</a:t>
            </a:r>
            <a:r>
              <a:rPr lang="ru-RU" b="0" i="1" dirty="0"/>
              <a:t>, </a:t>
            </a:r>
            <a:r>
              <a:rPr lang="ru-RU" b="0" i="1" dirty="0" err="1"/>
              <a:t>підтвердженій</a:t>
            </a:r>
            <a:r>
              <a:rPr lang="ru-RU" b="0" i="1" dirty="0"/>
              <a:t> результатами </a:t>
            </a:r>
            <a:r>
              <a:rPr lang="ru-RU" b="0" i="1" dirty="0" err="1"/>
              <a:t>досліджень</a:t>
            </a:r>
            <a:r>
              <a:rPr lang="ru-RU" b="0" i="1" dirty="0"/>
              <a:t> (</a:t>
            </a:r>
            <a:r>
              <a:rPr lang="ru-RU" b="0" i="1" dirty="0" err="1"/>
              <a:t>використання</a:t>
            </a:r>
            <a:r>
              <a:rPr lang="ru-RU" b="0" i="1" dirty="0"/>
              <a:t> </a:t>
            </a:r>
            <a:r>
              <a:rPr lang="ru-RU" b="0" i="1" dirty="0" err="1"/>
              <a:t>перевірених</a:t>
            </a:r>
            <a:r>
              <a:rPr lang="ru-RU" b="0" i="1" dirty="0"/>
              <a:t> </a:t>
            </a:r>
            <a:r>
              <a:rPr lang="ru-RU" b="0" i="1" dirty="0" err="1"/>
              <a:t>технологій</a:t>
            </a:r>
            <a:r>
              <a:rPr lang="ru-RU" b="0" i="1" dirty="0"/>
              <a:t> і </a:t>
            </a:r>
            <a:r>
              <a:rPr lang="ru-RU" b="0" i="1" dirty="0" err="1"/>
              <a:t>методів</a:t>
            </a:r>
            <a:r>
              <a:rPr lang="ru-RU" b="0" i="1" dirty="0"/>
              <a:t>)</a:t>
            </a:r>
          </a:p>
          <a:p>
            <a:pPr marL="457200" indent="-457200">
              <a:buAutoNum type="arabicParenR"/>
            </a:pPr>
            <a:r>
              <a:rPr lang="ru-RU" b="0" i="1" dirty="0" err="1"/>
              <a:t>гнучка</a:t>
            </a:r>
            <a:r>
              <a:rPr lang="ru-RU" b="0" i="1" dirty="0"/>
              <a:t> </a:t>
            </a:r>
            <a:r>
              <a:rPr lang="ru-RU" b="0" i="1" dirty="0" err="1"/>
              <a:t>навчальна</a:t>
            </a:r>
            <a:r>
              <a:rPr lang="ru-RU" b="0" i="1" dirty="0"/>
              <a:t> </a:t>
            </a:r>
            <a:r>
              <a:rPr lang="ru-RU" b="0" i="1" dirty="0" err="1"/>
              <a:t>програма</a:t>
            </a:r>
            <a:r>
              <a:rPr lang="ru-RU" b="0" i="1" dirty="0"/>
              <a:t> і </a:t>
            </a:r>
            <a:r>
              <a:rPr lang="ru-RU" b="0" i="1" dirty="0" err="1"/>
              <a:t>викладання</a:t>
            </a:r>
            <a:r>
              <a:rPr lang="ru-RU" b="0" i="1" dirty="0"/>
              <a:t> (</a:t>
            </a:r>
            <a:r>
              <a:rPr lang="ru-RU" b="0" i="1" dirty="0" err="1"/>
              <a:t>застосування</a:t>
            </a:r>
            <a:r>
              <a:rPr lang="ru-RU" b="0" i="1" dirty="0"/>
              <a:t> </a:t>
            </a:r>
            <a:r>
              <a:rPr lang="ru-RU" b="0" i="1" dirty="0" err="1"/>
              <a:t>адаптацій</a:t>
            </a:r>
            <a:r>
              <a:rPr lang="ru-RU" b="0" i="1" dirty="0"/>
              <a:t> та </a:t>
            </a:r>
            <a:r>
              <a:rPr lang="ru-RU" b="0" i="1" dirty="0" err="1"/>
              <a:t>модифікацій</a:t>
            </a:r>
            <a:r>
              <a:rPr lang="ru-RU" b="0" i="1" dirty="0"/>
              <a:t>; </a:t>
            </a:r>
            <a:r>
              <a:rPr lang="ru-RU" b="0" i="1" dirty="0" err="1"/>
              <a:t>диференційоване</a:t>
            </a:r>
            <a:r>
              <a:rPr lang="ru-RU" b="0" i="1" dirty="0"/>
              <a:t> </a:t>
            </a:r>
            <a:r>
              <a:rPr lang="ru-RU" b="0" i="1" dirty="0" err="1"/>
              <a:t>викладання</a:t>
            </a:r>
            <a:r>
              <a:rPr lang="ru-RU" b="0" i="1" dirty="0"/>
              <a:t>)</a:t>
            </a:r>
          </a:p>
          <a:p>
            <a:endParaRPr lang="ru-RU" b="0" i="1" dirty="0"/>
          </a:p>
          <a:p>
            <a:pPr marL="457200" indent="-457200">
              <a:buAutoNum type="arabicParenR"/>
            </a:pPr>
            <a:endParaRPr lang="ru-RU" b="0" i="1" dirty="0"/>
          </a:p>
          <a:p>
            <a:endParaRPr lang="uk-UA" b="0" i="1" dirty="0"/>
          </a:p>
        </p:txBody>
      </p:sp>
    </p:spTree>
    <p:extLst>
      <p:ext uri="{BB962C8B-B14F-4D97-AF65-F5344CB8AC3E}">
        <p14:creationId xmlns:p14="http://schemas.microsoft.com/office/powerpoint/2010/main" val="337960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000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/>
              <a:t>3. </a:t>
            </a:r>
            <a:r>
              <a:rPr lang="ru-RU" sz="2800" b="1" dirty="0" err="1"/>
              <a:t>Передумови</a:t>
            </a:r>
            <a:r>
              <a:rPr lang="ru-RU" sz="2800" b="1" dirty="0"/>
              <a:t> </a:t>
            </a:r>
            <a:r>
              <a:rPr lang="ru-RU" sz="2800" b="1" dirty="0" err="1"/>
              <a:t>успішної</a:t>
            </a:r>
            <a:r>
              <a:rPr lang="ru-RU" sz="2800" b="1" dirty="0"/>
              <a:t> </a:t>
            </a:r>
            <a:r>
              <a:rPr lang="ru-RU" sz="2800" b="1" dirty="0" err="1"/>
              <a:t>розбудови</a:t>
            </a:r>
            <a:r>
              <a:rPr lang="ru-RU" sz="2800" b="1" dirty="0"/>
              <a:t> </a:t>
            </a:r>
            <a:r>
              <a:rPr lang="ru-RU" sz="2800" b="1" dirty="0" err="1"/>
              <a:t>інклюзивного</a:t>
            </a:r>
            <a:r>
              <a:rPr lang="ru-RU" sz="2800" b="1" dirty="0"/>
              <a:t> </a:t>
            </a:r>
            <a:r>
              <a:rPr lang="ru-RU" sz="2800" b="1" dirty="0" err="1"/>
              <a:t>середовища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/>
          </a:bodyPr>
          <a:lstStyle/>
          <a:p>
            <a:endParaRPr lang="uk-UA" b="0" i="1" dirty="0"/>
          </a:p>
          <a:p>
            <a:r>
              <a:rPr lang="ru-RU" sz="2400" b="0" i="1" dirty="0"/>
              <a:t>5) </a:t>
            </a:r>
            <a:r>
              <a:rPr lang="ru-RU" sz="2400" b="0" i="1" dirty="0" err="1"/>
              <a:t>залучення</a:t>
            </a:r>
            <a:r>
              <a:rPr lang="ru-RU" sz="2400" b="0" i="1" dirty="0"/>
              <a:t> </a:t>
            </a:r>
            <a:r>
              <a:rPr lang="ru-RU" sz="2400" b="0" i="1" dirty="0" err="1"/>
              <a:t>громади</a:t>
            </a:r>
            <a:r>
              <a:rPr lang="ru-RU" sz="2400" b="0" i="1" dirty="0"/>
              <a:t> (</a:t>
            </a:r>
            <a:r>
              <a:rPr lang="ru-RU" sz="2400" b="0" i="1" dirty="0" err="1"/>
              <a:t>якнайширше</a:t>
            </a:r>
            <a:r>
              <a:rPr lang="ru-RU" sz="2400" b="0" i="1" dirty="0"/>
              <a:t> </a:t>
            </a:r>
            <a:r>
              <a:rPr lang="ru-RU" sz="2400" b="0" i="1" dirty="0" err="1"/>
              <a:t>використання</a:t>
            </a:r>
            <a:r>
              <a:rPr lang="ru-RU" sz="2400" b="0" i="1" dirty="0"/>
              <a:t> </a:t>
            </a:r>
            <a:r>
              <a:rPr lang="ru-RU" sz="2400" b="0" i="1" dirty="0" err="1"/>
              <a:t>її</a:t>
            </a:r>
            <a:r>
              <a:rPr lang="ru-RU" sz="2400" b="0" i="1" dirty="0"/>
              <a:t> </a:t>
            </a:r>
            <a:r>
              <a:rPr lang="ru-RU" sz="2400" b="0" i="1" dirty="0" err="1"/>
              <a:t>ресурсів</a:t>
            </a:r>
            <a:r>
              <a:rPr lang="ru-RU" sz="2400" b="0" i="1" dirty="0"/>
              <a:t> та </a:t>
            </a:r>
            <a:r>
              <a:rPr lang="ru-RU" sz="2400" b="0" i="1" dirty="0" err="1"/>
              <a:t>залучення</a:t>
            </a:r>
            <a:r>
              <a:rPr lang="ru-RU" sz="2400" b="0" i="1" dirty="0"/>
              <a:t> до </a:t>
            </a:r>
            <a:r>
              <a:rPr lang="ru-RU" sz="2400" b="0" i="1" dirty="0" err="1"/>
              <a:t>діяльності</a:t>
            </a:r>
            <a:r>
              <a:rPr lang="ru-RU" sz="2400" b="0" i="1" dirty="0"/>
              <a:t> </a:t>
            </a:r>
            <a:r>
              <a:rPr lang="ru-RU" sz="2400" b="0" i="1" dirty="0" err="1"/>
              <a:t>навчального</a:t>
            </a:r>
            <a:r>
              <a:rPr lang="ru-RU" sz="2400" b="0" i="1" dirty="0"/>
              <a:t> закладу)</a:t>
            </a:r>
          </a:p>
          <a:p>
            <a:r>
              <a:rPr lang="ru-RU" sz="2400" b="0" i="1" dirty="0"/>
              <a:t>6) </a:t>
            </a:r>
            <a:r>
              <a:rPr lang="ru-RU" sz="2400" b="0" i="1" dirty="0" err="1"/>
              <a:t>змістовна</a:t>
            </a:r>
            <a:r>
              <a:rPr lang="ru-RU" sz="2400" b="0" i="1" dirty="0"/>
              <a:t> </a:t>
            </a:r>
            <a:r>
              <a:rPr lang="ru-RU" sz="2400" b="0" i="1" dirty="0" err="1"/>
              <a:t>рефлексія</a:t>
            </a:r>
            <a:r>
              <a:rPr lang="ru-RU" sz="2400" b="0" i="1" dirty="0"/>
              <a:t> (</a:t>
            </a:r>
            <a:r>
              <a:rPr lang="ru-RU" sz="2400" b="0" i="1" dirty="0" err="1"/>
              <a:t>постійний</a:t>
            </a:r>
            <a:r>
              <a:rPr lang="ru-RU" sz="2400" b="0" i="1" dirty="0"/>
              <a:t> </a:t>
            </a:r>
            <a:r>
              <a:rPr lang="ru-RU" sz="2400" b="0" i="1" dirty="0" err="1"/>
              <a:t>моніторинг</a:t>
            </a:r>
            <a:r>
              <a:rPr lang="ru-RU" sz="2400" b="0" i="1" dirty="0"/>
              <a:t> </a:t>
            </a:r>
            <a:r>
              <a:rPr lang="ru-RU" sz="2400" b="0" i="1" dirty="0" err="1"/>
              <a:t>власної</a:t>
            </a:r>
            <a:r>
              <a:rPr lang="ru-RU" sz="2400" b="0" i="1" dirty="0"/>
              <a:t> </a:t>
            </a:r>
            <a:r>
              <a:rPr lang="ru-RU" sz="2400" b="0" i="1" dirty="0" err="1"/>
              <a:t>професійної</a:t>
            </a:r>
            <a:r>
              <a:rPr lang="ru-RU" sz="2400" b="0" i="1" dirty="0"/>
              <a:t> </a:t>
            </a:r>
            <a:r>
              <a:rPr lang="ru-RU" sz="2400" b="0" i="1" dirty="0" err="1"/>
              <a:t>діяльності</a:t>
            </a:r>
            <a:r>
              <a:rPr lang="ru-RU" sz="2400" b="0" i="1" dirty="0"/>
              <a:t>)</a:t>
            </a:r>
          </a:p>
          <a:p>
            <a:r>
              <a:rPr lang="ru-RU" sz="2400" b="0" i="1" dirty="0"/>
              <a:t>7) </a:t>
            </a:r>
            <a:r>
              <a:rPr lang="ru-RU" sz="2400" b="0" i="1" dirty="0" err="1"/>
              <a:t>відповідне</a:t>
            </a:r>
            <a:r>
              <a:rPr lang="ru-RU" sz="2400" b="0" i="1" dirty="0"/>
              <a:t> </a:t>
            </a:r>
            <a:r>
              <a:rPr lang="ru-RU" sz="2400" b="0" i="1" dirty="0" err="1"/>
              <a:t>навчання</a:t>
            </a:r>
            <a:r>
              <a:rPr lang="ru-RU" sz="2400" b="0" i="1" dirty="0"/>
              <a:t> й </a:t>
            </a:r>
            <a:r>
              <a:rPr lang="ru-RU" sz="2400" b="0" i="1" dirty="0" err="1"/>
              <a:t>ресурси</a:t>
            </a:r>
            <a:r>
              <a:rPr lang="ru-RU" sz="2400" b="0" i="1" dirty="0"/>
              <a:t> (</a:t>
            </a:r>
            <a:r>
              <a:rPr lang="ru-RU" sz="2400" b="0" i="1" dirty="0" err="1"/>
              <a:t>прийняття</a:t>
            </a:r>
            <a:r>
              <a:rPr lang="ru-RU" sz="2400" b="0" i="1" dirty="0"/>
              <a:t> як </a:t>
            </a:r>
            <a:r>
              <a:rPr lang="ru-RU" sz="2400" b="0" i="1" dirty="0" err="1"/>
              <a:t>необхідність</a:t>
            </a:r>
            <a:r>
              <a:rPr lang="ru-RU" sz="2400" b="0" i="1" dirty="0"/>
              <a:t> </a:t>
            </a:r>
            <a:r>
              <a:rPr lang="ru-RU" sz="2400" b="0" i="1" dirty="0" err="1"/>
              <a:t>постійне</a:t>
            </a:r>
            <a:r>
              <a:rPr lang="ru-RU" sz="2400" b="0" i="1" dirty="0"/>
              <a:t> </a:t>
            </a:r>
            <a:r>
              <a:rPr lang="ru-RU" sz="2400" b="0" i="1" dirty="0" err="1"/>
              <a:t>фахове</a:t>
            </a:r>
            <a:r>
              <a:rPr lang="ru-RU" sz="2400" b="0" i="1" dirty="0"/>
              <a:t> </a:t>
            </a:r>
            <a:r>
              <a:rPr lang="ru-RU" sz="2400" b="0" i="1" dirty="0" err="1"/>
              <a:t>зростання</a:t>
            </a:r>
            <a:r>
              <a:rPr lang="ru-RU" sz="2400" b="0" i="1" dirty="0"/>
              <a:t>; </a:t>
            </a:r>
            <a:r>
              <a:rPr lang="ru-RU" sz="2400" b="0" i="1" dirty="0" err="1"/>
              <a:t>адекватне</a:t>
            </a:r>
            <a:r>
              <a:rPr lang="ru-RU" sz="2400" b="0" i="1" dirty="0"/>
              <a:t> </a:t>
            </a:r>
            <a:r>
              <a:rPr lang="ru-RU" sz="2400" b="0" i="1" dirty="0" err="1"/>
              <a:t>використання</a:t>
            </a:r>
            <a:r>
              <a:rPr lang="ru-RU" sz="2400" b="0" i="1" dirty="0"/>
              <a:t> </a:t>
            </a:r>
            <a:r>
              <a:rPr lang="ru-RU" sz="2400" b="0" i="1" dirty="0" err="1"/>
              <a:t>ресурсів</a:t>
            </a:r>
            <a:r>
              <a:rPr lang="ru-RU" sz="2400" b="0" i="1" dirty="0"/>
              <a:t> на </a:t>
            </a:r>
            <a:r>
              <a:rPr lang="ru-RU" sz="2400" b="0" i="1" dirty="0" err="1"/>
              <a:t>користь</a:t>
            </a:r>
            <a:r>
              <a:rPr lang="ru-RU" sz="2400" b="0" i="1" dirty="0"/>
              <a:t> </a:t>
            </a:r>
            <a:r>
              <a:rPr lang="ru-RU" sz="2400" b="0" i="1" dirty="0" err="1"/>
              <a:t>усіх</a:t>
            </a:r>
            <a:r>
              <a:rPr lang="ru-RU" sz="2400" b="0" i="1" dirty="0"/>
              <a:t> </a:t>
            </a:r>
            <a:r>
              <a:rPr lang="ru-RU" sz="2400" b="0" i="1" dirty="0" err="1"/>
              <a:t>дітей</a:t>
            </a:r>
            <a:r>
              <a:rPr lang="ru-RU" sz="2400" b="0" i="1" dirty="0"/>
              <a:t> </a:t>
            </a:r>
            <a:r>
              <a:rPr lang="ru-RU" sz="2400" b="0" i="1" dirty="0" err="1"/>
              <a:t>класу</a:t>
            </a:r>
            <a:r>
              <a:rPr lang="ru-RU" sz="2400" b="0" i="1" dirty="0"/>
              <a:t>/закладу)</a:t>
            </a:r>
          </a:p>
          <a:p>
            <a:endParaRPr lang="ru-RU" b="0" i="1" dirty="0"/>
          </a:p>
          <a:p>
            <a:endParaRPr lang="ru-RU" b="0" i="1" dirty="0"/>
          </a:p>
          <a:p>
            <a:pPr marL="457200" indent="-457200">
              <a:buAutoNum type="arabicParenR"/>
            </a:pPr>
            <a:endParaRPr lang="ru-RU" b="0" i="1" dirty="0"/>
          </a:p>
          <a:p>
            <a:endParaRPr lang="uk-UA" b="0" i="1" dirty="0"/>
          </a:p>
        </p:txBody>
      </p:sp>
    </p:spTree>
    <p:extLst>
      <p:ext uri="{BB962C8B-B14F-4D97-AF65-F5344CB8AC3E}">
        <p14:creationId xmlns:p14="http://schemas.microsoft.com/office/powerpoint/2010/main" val="115859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8064896" cy="10440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/>
              <a:t>Структуризація знань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b="0" i="1" dirty="0"/>
          </a:p>
          <a:p>
            <a:endParaRPr lang="ru-RU" b="0" i="1" dirty="0"/>
          </a:p>
          <a:p>
            <a:endParaRPr lang="ru-RU" b="0" i="1" dirty="0"/>
          </a:p>
          <a:p>
            <a:pPr marL="457200" indent="-457200">
              <a:buAutoNum type="arabicParenR"/>
            </a:pPr>
            <a:endParaRPr lang="ru-RU" b="0" i="1" dirty="0"/>
          </a:p>
          <a:p>
            <a:endParaRPr lang="uk-UA" b="0" i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І – </a:t>
            </a:r>
          </a:p>
          <a:p>
            <a:r>
              <a:rPr lang="uk-UA" dirty="0"/>
              <a:t>Н – </a:t>
            </a:r>
          </a:p>
          <a:p>
            <a:r>
              <a:rPr lang="uk-UA" dirty="0"/>
              <a:t>К – </a:t>
            </a:r>
          </a:p>
          <a:p>
            <a:r>
              <a:rPr lang="uk-UA" dirty="0"/>
              <a:t>Л – </a:t>
            </a:r>
          </a:p>
          <a:p>
            <a:r>
              <a:rPr lang="uk-UA" dirty="0"/>
              <a:t>Ю – </a:t>
            </a:r>
          </a:p>
          <a:p>
            <a:r>
              <a:rPr lang="uk-UA" dirty="0"/>
              <a:t>З – </a:t>
            </a:r>
          </a:p>
          <a:p>
            <a:r>
              <a:rPr lang="uk-UA" dirty="0"/>
              <a:t>І – </a:t>
            </a:r>
          </a:p>
          <a:p>
            <a:r>
              <a:rPr lang="uk-UA" dirty="0"/>
              <a:t>Я –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400" dirty="0"/>
              <a:t>На </a:t>
            </a:r>
            <a:r>
              <a:rPr lang="ru-RU" sz="1400" dirty="0" err="1"/>
              <a:t>кожну</a:t>
            </a:r>
            <a:r>
              <a:rPr lang="ru-RU" sz="1400" dirty="0"/>
              <a:t> букву слова </a:t>
            </a:r>
            <a:r>
              <a:rPr lang="ru-RU" sz="1400" dirty="0" err="1"/>
              <a:t>дібрати</a:t>
            </a:r>
            <a:r>
              <a:rPr lang="ru-RU" sz="1400" dirty="0"/>
              <a:t>  </a:t>
            </a:r>
            <a:r>
              <a:rPr lang="ru-RU" sz="1400" dirty="0" err="1"/>
              <a:t>характерні</a:t>
            </a:r>
            <a:r>
              <a:rPr lang="ru-RU" sz="1400" dirty="0"/>
              <a:t> складов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" y="2708920"/>
            <a:ext cx="3714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/>
              <a:t>4. Роль педагога у </a:t>
            </a:r>
            <a:r>
              <a:rPr lang="ru-RU" sz="2800" b="1" dirty="0" err="1"/>
              <a:t>впровадженні</a:t>
            </a:r>
            <a:r>
              <a:rPr lang="ru-RU" sz="2800" b="1" dirty="0"/>
              <a:t> </a:t>
            </a:r>
            <a:r>
              <a:rPr lang="ru-RU" sz="2800" b="1" dirty="0" err="1"/>
              <a:t>інклюзивної</a:t>
            </a:r>
            <a:r>
              <a:rPr lang="ru-RU" sz="2800" b="1" dirty="0"/>
              <a:t> </a:t>
            </a:r>
            <a:r>
              <a:rPr lang="ru-RU" sz="2800" b="1" dirty="0" err="1"/>
              <a:t>освіти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0" i="1" dirty="0"/>
              <a:t>Домашнє завдання</a:t>
            </a:r>
            <a:endParaRPr lang="ru-RU" sz="5400" b="0" i="1" dirty="0"/>
          </a:p>
          <a:p>
            <a:endParaRPr lang="uk-UA" b="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08920"/>
            <a:ext cx="3672408" cy="38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/>
              <a:t>Актуалізація теми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бачите</a:t>
            </a:r>
            <a:r>
              <a:rPr lang="ru-RU" dirty="0"/>
              <a:t> та </a:t>
            </a:r>
            <a:r>
              <a:rPr lang="ru-RU" dirty="0" err="1"/>
              <a:t>зображенні</a:t>
            </a:r>
            <a:r>
              <a:rPr lang="ru-RU" dirty="0"/>
              <a:t>?</a:t>
            </a:r>
          </a:p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?</a:t>
            </a:r>
          </a:p>
          <a:p>
            <a:r>
              <a:rPr lang="ru-RU" dirty="0" err="1"/>
              <a:t>Які</a:t>
            </a:r>
            <a:r>
              <a:rPr lang="ru-RU" dirty="0"/>
              <a:t> думки </a:t>
            </a:r>
            <a:r>
              <a:rPr lang="ru-RU" dirty="0" err="1"/>
              <a:t>виникають</a:t>
            </a:r>
            <a:r>
              <a:rPr lang="ru-RU" dirty="0"/>
              <a:t>?</a:t>
            </a:r>
          </a:p>
          <a:p>
            <a:r>
              <a:rPr lang="ru-RU" dirty="0"/>
              <a:t>Яку </a:t>
            </a:r>
            <a:r>
              <a:rPr lang="ru-RU" dirty="0" err="1"/>
              <a:t>назву</a:t>
            </a:r>
            <a:r>
              <a:rPr lang="ru-RU" dirty="0"/>
              <a:t> можете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зображенню</a:t>
            </a:r>
            <a:r>
              <a:rPr lang="ru-RU" dirty="0"/>
              <a:t>?</a:t>
            </a:r>
          </a:p>
          <a:p>
            <a:r>
              <a:rPr lang="uk-UA" dirty="0"/>
              <a:t>Що, на вашу думку, необхідно зробити, щоб підвищити «статус» інклюзивної школи?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69369"/>
            <a:ext cx="4454525" cy="333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0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373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AutoNum type="arabicPeriod"/>
            </a:pPr>
            <a:r>
              <a:rPr lang="uk-UA" dirty="0"/>
              <a:t>Інклюзивне навчання</a:t>
            </a:r>
          </a:p>
          <a:p>
            <a:pPr marL="457200" indent="-457200">
              <a:buAutoNum type="arabicPeriod"/>
            </a:pPr>
            <a:r>
              <a:rPr lang="uk-UA" dirty="0"/>
              <a:t>Складові інклюзивного навчання</a:t>
            </a:r>
          </a:p>
          <a:p>
            <a:pPr marL="457200" indent="-457200">
              <a:buAutoNum type="arabicPeriod"/>
            </a:pPr>
            <a:r>
              <a:rPr lang="ru-RU" dirty="0" err="1"/>
              <a:t>Передумови</a:t>
            </a:r>
            <a:r>
              <a:rPr lang="ru-RU" dirty="0"/>
              <a:t>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інклюзивного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/>
              <a:t>Роль педагога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інклюзивного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861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75600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uk-UA" dirty="0"/>
              <a:t>1. Інклюзивне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/>
          <a:lstStyle/>
          <a:p>
            <a:r>
              <a:rPr lang="uk-UA" dirty="0"/>
              <a:t>Інклюзивне навчання – </a:t>
            </a:r>
            <a:r>
              <a:rPr lang="uk-UA" b="0" dirty="0"/>
              <a:t>це процес звернення і відповіді на різноманітні потреби учнів через забезпечення їхньої участі в навчанні, культурних заходах і житті громади та зменшення виключення в освіті та навчальному процесі  </a:t>
            </a:r>
          </a:p>
          <a:p>
            <a:endParaRPr lang="uk-UA" dirty="0"/>
          </a:p>
          <a:p>
            <a:r>
              <a:rPr lang="uk-UA" dirty="0"/>
              <a:t>Мета інклюзивного навчання - </a:t>
            </a:r>
            <a:r>
              <a:rPr lang="uk-UA" b="0" dirty="0"/>
              <a:t>покращання навчального середовища,  в якому вчитель і учні відкриті до різноманіття, де гарантується забезпечення потреб учнів і повага до їх здібностей та можливостей бути успішними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1277"/>
            <a:ext cx="3353544" cy="285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65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75600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uk-UA" dirty="0"/>
              <a:t>1. Інклюзивне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/>
          <a:lstStyle/>
          <a:p>
            <a:r>
              <a:rPr lang="uk-UA" dirty="0"/>
              <a:t>Інклюзивне</a:t>
            </a:r>
            <a:r>
              <a:rPr lang="uk-UA" b="0" dirty="0"/>
              <a:t> </a:t>
            </a:r>
            <a:r>
              <a:rPr lang="uk-UA" dirty="0"/>
              <a:t>навчання</a:t>
            </a:r>
            <a:r>
              <a:rPr lang="uk-UA" b="0" dirty="0"/>
              <a:t> – це комплексний процес забезпечення рівного доступу до якісної освіти дітям з особливими освітніми потребами шляхом організації їх навчання у загальноосвітніх навчальних закладах на основі застосування </a:t>
            </a:r>
            <a:r>
              <a:rPr lang="uk-UA" b="0" dirty="0" err="1"/>
              <a:t>особистісно</a:t>
            </a:r>
            <a:r>
              <a:rPr lang="uk-UA" b="0" dirty="0"/>
              <a:t> орієнтованих методів навчання, з урахуванням індивідуальних особливостей навчально-пізнавальної діяльності таких дітей </a:t>
            </a:r>
            <a:r>
              <a:rPr lang="uk-UA" b="0" i="1" dirty="0"/>
              <a:t>(Концепція розвитку інклюзивної освіти. Наказ МОН від 01.10.2010 № 912)</a:t>
            </a:r>
          </a:p>
          <a:p>
            <a:endParaRPr lang="uk-UA" b="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93" y="3702968"/>
            <a:ext cx="3155032" cy="31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32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75600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uk-UA" dirty="0"/>
              <a:t>1. Інклюзивне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/>
          <a:lstStyle/>
          <a:p>
            <a:endParaRPr lang="uk-UA" b="0" i="1" dirty="0"/>
          </a:p>
          <a:p>
            <a:pPr marL="457200" indent="-457200">
              <a:buFont typeface="+mj-lt"/>
              <a:buAutoNum type="arabicPeriod"/>
            </a:pPr>
            <a:r>
              <a:rPr lang="uk-UA" sz="2800" b="0" i="1" dirty="0"/>
              <a:t>Ґрунтується на правах людини і принципах рівності.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0" i="1" dirty="0"/>
              <a:t>Спрямоване на всіх дітей і дорослих, особливо тих, хто є виключеним з загальної системи навчання.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0" i="1" dirty="0"/>
              <a:t>Це процес усунення бар’єрів в системі освіти та системі підтримки.</a:t>
            </a:r>
          </a:p>
        </p:txBody>
      </p:sp>
    </p:spTree>
    <p:extLst>
      <p:ext uri="{BB962C8B-B14F-4D97-AF65-F5344CB8AC3E}">
        <p14:creationId xmlns:p14="http://schemas.microsoft.com/office/powerpoint/2010/main" val="121663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75600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uk-UA" dirty="0"/>
              <a:t>1. Інклюзивне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/>
          <a:lstStyle/>
          <a:p>
            <a:r>
              <a:rPr lang="uk-UA" b="0" i="1" dirty="0"/>
              <a:t>Основа інклюзивного навчання</a:t>
            </a:r>
          </a:p>
          <a:p>
            <a:endParaRPr lang="uk-UA" b="0" i="1" dirty="0"/>
          </a:p>
          <a:p>
            <a:r>
              <a:rPr lang="uk-UA" b="0" i="1" dirty="0"/>
              <a:t>Всі учні:</a:t>
            </a:r>
          </a:p>
          <a:p>
            <a:r>
              <a:rPr lang="uk-UA" b="0" i="1" dirty="0"/>
              <a:t>Можуть навчатися різними методами і в різний період часу.</a:t>
            </a:r>
          </a:p>
          <a:p>
            <a:r>
              <a:rPr lang="uk-UA" b="0" i="1" dirty="0"/>
              <a:t>Мають індивідуальні здібності й особливості.</a:t>
            </a:r>
          </a:p>
          <a:p>
            <a:r>
              <a:rPr lang="uk-UA" b="0" i="1" dirty="0"/>
              <a:t>Хочуть відчувати, що їх розуміють і цінують.</a:t>
            </a:r>
          </a:p>
          <a:p>
            <a:r>
              <a:rPr lang="uk-UA" b="0" i="1" dirty="0"/>
              <a:t>Мають різне походження і бажають, щоб їх відмінності </a:t>
            </a:r>
            <a:r>
              <a:rPr lang="uk-UA" b="0" i="1" dirty="0" err="1"/>
              <a:t>поважалися</a:t>
            </a:r>
            <a:r>
              <a:rPr lang="uk-UA" b="0" i="1" dirty="0"/>
              <a:t>.</a:t>
            </a:r>
          </a:p>
          <a:p>
            <a:r>
              <a:rPr lang="uk-UA" b="0" i="1" dirty="0"/>
              <a:t>Пізнають скрізь.</a:t>
            </a:r>
          </a:p>
        </p:txBody>
      </p:sp>
    </p:spTree>
    <p:extLst>
      <p:ext uri="{BB962C8B-B14F-4D97-AF65-F5344CB8AC3E}">
        <p14:creationId xmlns:p14="http://schemas.microsoft.com/office/powerpoint/2010/main" val="132935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91200" cy="13716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uk-UA" sz="2800" dirty="0"/>
              <a:t>Асоціативний ряд «Інклюзія»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688632" cy="318563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43608" y="4797152"/>
            <a:ext cx="7338392" cy="16561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</a:t>
            </a:r>
            <a:r>
              <a:rPr lang="ru-RU" dirty="0" err="1"/>
              <a:t>Запишіть</a:t>
            </a:r>
            <a:r>
              <a:rPr lang="ru-RU" dirty="0"/>
              <a:t> перше слово-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</a:p>
          <a:p>
            <a:r>
              <a:rPr lang="ru-RU" dirty="0"/>
              <a:t>2. </a:t>
            </a:r>
            <a:r>
              <a:rPr lang="ru-RU" dirty="0" err="1"/>
              <a:t>Продовжіть</a:t>
            </a:r>
            <a:r>
              <a:rPr lang="ru-RU" dirty="0"/>
              <a:t> </a:t>
            </a:r>
            <a:r>
              <a:rPr lang="ru-RU" dirty="0" err="1"/>
              <a:t>асоціативний</a:t>
            </a:r>
            <a:r>
              <a:rPr lang="ru-RU" dirty="0"/>
              <a:t> ряд</a:t>
            </a:r>
          </a:p>
          <a:p>
            <a:r>
              <a:rPr lang="ru-RU" dirty="0"/>
              <a:t>3. </a:t>
            </a:r>
            <a:r>
              <a:rPr lang="ru-RU" dirty="0" err="1"/>
              <a:t>Проаналізуйте</a:t>
            </a:r>
            <a:r>
              <a:rPr lang="ru-RU" dirty="0"/>
              <a:t> результат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16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000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/>
              <a:t>2. Складові Інклюзивного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073427"/>
          </a:xfrm>
        </p:spPr>
        <p:txBody>
          <a:bodyPr>
            <a:normAutofit fontScale="92500" lnSpcReduction="10000"/>
          </a:bodyPr>
          <a:lstStyle/>
          <a:p>
            <a:endParaRPr lang="uk-UA" b="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uk-UA" sz="2500" b="0" i="1" dirty="0"/>
              <a:t>прийняття у навчальні заклади всіх дітей без винятку;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500" b="0" i="1" dirty="0"/>
              <a:t>залучення всіх дітей з різними (відмінними) здібностями до тих навчальних закладів, які б вони відвідували, не маючи обмежених можливостей (як діти з типовим розвитком);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500" b="0" i="1" dirty="0"/>
              <a:t>кількість дітей з відмінними здібностями у школах і класах має бути природно пропорційною їхній загальній кількості в місцевій громаді (населеному пункті, районі тощо);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500" b="0" i="1" dirty="0"/>
              <a:t>диференційовані підходи у викладанні; використання всіх можливих місцевих ресурсів для забезпечення різноманітних освітніх потреб учнів.</a:t>
            </a:r>
          </a:p>
        </p:txBody>
      </p:sp>
    </p:spTree>
    <p:extLst>
      <p:ext uri="{BB962C8B-B14F-4D97-AF65-F5344CB8AC3E}">
        <p14:creationId xmlns:p14="http://schemas.microsoft.com/office/powerpoint/2010/main" val="398467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98</TotalTime>
  <Words>821</Words>
  <Application>Microsoft Office PowerPoint</Application>
  <PresentationFormat>Екран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Wingdings</vt:lpstr>
      <vt:lpstr>Главная</vt:lpstr>
      <vt:lpstr>Тема 5 Організація освітнього процесу в умовах інклюзивного навчання</vt:lpstr>
      <vt:lpstr>Актуалізація теми</vt:lpstr>
      <vt:lpstr>ПЛАН</vt:lpstr>
      <vt:lpstr>1. Інклюзивне навчання</vt:lpstr>
      <vt:lpstr>1. Інклюзивне навчання</vt:lpstr>
      <vt:lpstr>1. Інклюзивне навчання</vt:lpstr>
      <vt:lpstr>1. Інклюзивне навчання</vt:lpstr>
      <vt:lpstr>Асоціативний ряд «Інклюзія»</vt:lpstr>
      <vt:lpstr>2. Складові Інклюзивного навчання</vt:lpstr>
      <vt:lpstr>2. Складові Інклюзивного навчання</vt:lpstr>
      <vt:lpstr>2. Складові Інклюзивного навчання</vt:lpstr>
      <vt:lpstr>2. Складові Інклюзивного навчання</vt:lpstr>
      <vt:lpstr>2. Складові Інклюзивного навчання</vt:lpstr>
      <vt:lpstr>3. Передумови успішної розбудови інклюзивного середовища</vt:lpstr>
      <vt:lpstr>3. Передумови успішної розбудови інклюзивного середовища</vt:lpstr>
      <vt:lpstr>Структуризація знань</vt:lpstr>
      <vt:lpstr>4. Роль педагога у впровадженні інклюзивної освіти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Тетяна</cp:lastModifiedBy>
  <cp:revision>10</cp:revision>
  <dcterms:created xsi:type="dcterms:W3CDTF">2017-04-12T20:27:41Z</dcterms:created>
  <dcterms:modified xsi:type="dcterms:W3CDTF">2024-02-01T10:48:21Z</dcterms:modified>
</cp:coreProperties>
</file>