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59" r:id="rId4"/>
    <p:sldId id="260" r:id="rId5"/>
    <p:sldId id="261" r:id="rId6"/>
    <p:sldId id="262" r:id="rId7"/>
    <p:sldId id="263" r:id="rId8"/>
    <p:sldId id="264" r:id="rId9"/>
    <p:sldId id="269" r:id="rId10"/>
    <p:sldId id="265" r:id="rId11"/>
    <p:sldId id="266" r:id="rId12"/>
    <p:sldId id="267" r:id="rId13"/>
    <p:sldId id="270"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1AC7F-9B04-4E66-8A26-EDBF03C2D4C9}" type="datetimeFigureOut">
              <a:rPr lang="ru-RU" smtClean="0"/>
              <a:t>24.01.2018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56F3B-B602-46E9-8B3A-C09F3CFB9492}" type="slidenum">
              <a:rPr lang="ru-RU" smtClean="0"/>
              <a:t>‹#›</a:t>
            </a:fld>
            <a:endParaRPr lang="ru-RU"/>
          </a:p>
        </p:txBody>
      </p:sp>
    </p:spTree>
    <p:extLst>
      <p:ext uri="{BB962C8B-B14F-4D97-AF65-F5344CB8AC3E}">
        <p14:creationId xmlns:p14="http://schemas.microsoft.com/office/powerpoint/2010/main" val="1537259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6B56F3B-B602-46E9-8B3A-C09F3CFB9492}" type="slidenum">
              <a:rPr lang="ru-RU" smtClean="0"/>
              <a:t>6</a:t>
            </a:fld>
            <a:endParaRPr lang="ru-RU"/>
          </a:p>
        </p:txBody>
      </p:sp>
    </p:spTree>
    <p:extLst>
      <p:ext uri="{BB962C8B-B14F-4D97-AF65-F5344CB8AC3E}">
        <p14:creationId xmlns:p14="http://schemas.microsoft.com/office/powerpoint/2010/main" val="2274366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B11FC65-0247-4A0D-B007-5AAFB82484B4}" type="datetimeFigureOut">
              <a:rPr lang="ru-RU" smtClean="0"/>
              <a:t>24.01.2018</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5D8A452-4F56-4CF9-A122-9675BDF5D279}"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5563011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11FC65-0247-4A0D-B007-5AAFB82484B4}"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D8A452-4F56-4CF9-A122-9675BDF5D279}" type="slidenum">
              <a:rPr lang="ru-RU" smtClean="0"/>
              <a:t>‹#›</a:t>
            </a:fld>
            <a:endParaRPr lang="ru-RU"/>
          </a:p>
        </p:txBody>
      </p:sp>
    </p:spTree>
    <p:extLst>
      <p:ext uri="{BB962C8B-B14F-4D97-AF65-F5344CB8AC3E}">
        <p14:creationId xmlns:p14="http://schemas.microsoft.com/office/powerpoint/2010/main" val="3081146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11FC65-0247-4A0D-B007-5AAFB82484B4}"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D8A452-4F56-4CF9-A122-9675BDF5D279}" type="slidenum">
              <a:rPr lang="ru-RU" smtClean="0"/>
              <a:t>‹#›</a:t>
            </a:fld>
            <a:endParaRPr lang="ru-RU"/>
          </a:p>
        </p:txBody>
      </p:sp>
    </p:spTree>
    <p:extLst>
      <p:ext uri="{BB962C8B-B14F-4D97-AF65-F5344CB8AC3E}">
        <p14:creationId xmlns:p14="http://schemas.microsoft.com/office/powerpoint/2010/main" val="273905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11FC65-0247-4A0D-B007-5AAFB82484B4}"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D8A452-4F56-4CF9-A122-9675BDF5D279}" type="slidenum">
              <a:rPr lang="ru-RU" smtClean="0"/>
              <a:t>‹#›</a:t>
            </a:fld>
            <a:endParaRPr lang="ru-RU"/>
          </a:p>
        </p:txBody>
      </p:sp>
    </p:spTree>
    <p:extLst>
      <p:ext uri="{BB962C8B-B14F-4D97-AF65-F5344CB8AC3E}">
        <p14:creationId xmlns:p14="http://schemas.microsoft.com/office/powerpoint/2010/main" val="229800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B11FC65-0247-4A0D-B007-5AAFB82484B4}" type="datetimeFigureOut">
              <a:rPr lang="ru-RU" smtClean="0"/>
              <a:t>24.01.2018</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5D8A452-4F56-4CF9-A122-9675BDF5D279}"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600641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B11FC65-0247-4A0D-B007-5AAFB82484B4}" type="datetimeFigureOut">
              <a:rPr lang="ru-RU" smtClean="0"/>
              <a:t>24.01.2018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D8A452-4F56-4CF9-A122-9675BDF5D279}" type="slidenum">
              <a:rPr lang="ru-RU" smtClean="0"/>
              <a:t>‹#›</a:t>
            </a:fld>
            <a:endParaRPr lang="ru-RU"/>
          </a:p>
        </p:txBody>
      </p:sp>
    </p:spTree>
    <p:extLst>
      <p:ext uri="{BB962C8B-B14F-4D97-AF65-F5344CB8AC3E}">
        <p14:creationId xmlns:p14="http://schemas.microsoft.com/office/powerpoint/2010/main" val="1821312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B11FC65-0247-4A0D-B007-5AAFB82484B4}" type="datetimeFigureOut">
              <a:rPr lang="ru-RU" smtClean="0"/>
              <a:t>24.01.2018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D8A452-4F56-4CF9-A122-9675BDF5D279}" type="slidenum">
              <a:rPr lang="ru-RU" smtClean="0"/>
              <a:t>‹#›</a:t>
            </a:fld>
            <a:endParaRPr lang="ru-RU"/>
          </a:p>
        </p:txBody>
      </p:sp>
    </p:spTree>
    <p:extLst>
      <p:ext uri="{BB962C8B-B14F-4D97-AF65-F5344CB8AC3E}">
        <p14:creationId xmlns:p14="http://schemas.microsoft.com/office/powerpoint/2010/main" val="2825676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B11FC65-0247-4A0D-B007-5AAFB82484B4}" type="datetimeFigureOut">
              <a:rPr lang="ru-RU" smtClean="0"/>
              <a:t>24.01.2018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D8A452-4F56-4CF9-A122-9675BDF5D279}" type="slidenum">
              <a:rPr lang="ru-RU" smtClean="0"/>
              <a:t>‹#›</a:t>
            </a:fld>
            <a:endParaRPr lang="ru-RU"/>
          </a:p>
        </p:txBody>
      </p:sp>
    </p:spTree>
    <p:extLst>
      <p:ext uri="{BB962C8B-B14F-4D97-AF65-F5344CB8AC3E}">
        <p14:creationId xmlns:p14="http://schemas.microsoft.com/office/powerpoint/2010/main" val="403002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1FC65-0247-4A0D-B007-5AAFB82484B4}" type="datetimeFigureOut">
              <a:rPr lang="ru-RU" smtClean="0"/>
              <a:t>24.01.2018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5D8A452-4F56-4CF9-A122-9675BDF5D279}" type="slidenum">
              <a:rPr lang="ru-RU" smtClean="0"/>
              <a:t>‹#›</a:t>
            </a:fld>
            <a:endParaRPr lang="ru-RU"/>
          </a:p>
        </p:txBody>
      </p:sp>
    </p:spTree>
    <p:extLst>
      <p:ext uri="{BB962C8B-B14F-4D97-AF65-F5344CB8AC3E}">
        <p14:creationId xmlns:p14="http://schemas.microsoft.com/office/powerpoint/2010/main" val="167810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B11FC65-0247-4A0D-B007-5AAFB82484B4}" type="datetimeFigureOut">
              <a:rPr lang="ru-RU" smtClean="0"/>
              <a:t>24.01.2018</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5D8A452-4F56-4CF9-A122-9675BDF5D279}"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29714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B11FC65-0247-4A0D-B007-5AAFB82484B4}" type="datetimeFigureOut">
              <a:rPr lang="ru-RU" smtClean="0"/>
              <a:t>24.01.2018</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5D8A452-4F56-4CF9-A122-9675BDF5D279}"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B11FC65-0247-4A0D-B007-5AAFB82484B4}" type="datetimeFigureOut">
              <a:rPr lang="ru-RU" smtClean="0"/>
              <a:t>24.01.2018</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5D8A452-4F56-4CF9-A122-9675BDF5D279}"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37754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24351" y="1707776"/>
            <a:ext cx="8361229" cy="2112186"/>
          </a:xfrm>
        </p:spPr>
        <p:txBody>
          <a:bodyPr/>
          <a:lstStyle/>
          <a:p>
            <a:r>
              <a:rPr lang="uk-UA" sz="6000" b="1" dirty="0" smtClean="0">
                <a:latin typeface="Troika" panose="02000000000000000000" pitchFamily="50" charset="0"/>
              </a:rPr>
              <a:t>соціокультурний розвиток людства:</a:t>
            </a:r>
            <a:endParaRPr lang="ru-RU" sz="6000" b="1" dirty="0">
              <a:latin typeface="Troika" panose="02000000000000000000" pitchFamily="50" charset="0"/>
            </a:endParaRPr>
          </a:p>
        </p:txBody>
      </p:sp>
      <p:sp>
        <p:nvSpPr>
          <p:cNvPr id="3" name="Подзаголовок 2"/>
          <p:cNvSpPr>
            <a:spLocks noGrp="1"/>
          </p:cNvSpPr>
          <p:nvPr>
            <p:ph type="subTitle" idx="1"/>
          </p:nvPr>
        </p:nvSpPr>
        <p:spPr>
          <a:xfrm>
            <a:off x="2877671" y="3939989"/>
            <a:ext cx="6454588" cy="860611"/>
          </a:xfrm>
        </p:spPr>
        <p:txBody>
          <a:bodyPr>
            <a:noAutofit/>
          </a:bodyPr>
          <a:lstStyle/>
          <a:p>
            <a:r>
              <a:rPr lang="uk-UA" sz="4400" b="1" dirty="0">
                <a:latin typeface="Monotype Corsiva" panose="03010101010201010101" pitchFamily="66" charset="0"/>
              </a:rPr>
              <a:t>є</a:t>
            </a:r>
            <a:r>
              <a:rPr lang="uk-UA" sz="4400" b="1" dirty="0" smtClean="0">
                <a:latin typeface="Monotype Corsiva" panose="03010101010201010101" pitchFamily="66" charset="0"/>
              </a:rPr>
              <a:t>дність і багатоманітність </a:t>
            </a:r>
            <a:endParaRPr lang="ru-RU" sz="4400" b="1" dirty="0">
              <a:latin typeface="Monotype Corsiva" panose="03010101010201010101" pitchFamily="66" charset="0"/>
            </a:endParaRPr>
          </a:p>
        </p:txBody>
      </p:sp>
    </p:spTree>
    <p:extLst>
      <p:ext uri="{BB962C8B-B14F-4D97-AF65-F5344CB8AC3E}">
        <p14:creationId xmlns:p14="http://schemas.microsoft.com/office/powerpoint/2010/main" val="2784242950"/>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7300" y="171450"/>
            <a:ext cx="9601200" cy="790575"/>
          </a:xfrm>
        </p:spPr>
        <p:txBody>
          <a:bodyPr/>
          <a:lstStyle/>
          <a:p>
            <a:pPr algn="ctr"/>
            <a:r>
              <a:rPr lang="uk-UA" b="1" dirty="0" smtClean="0">
                <a:latin typeface="Monotype Corsiva" panose="03010101010201010101" pitchFamily="66" charset="0"/>
              </a:rPr>
              <a:t>Цивілізаційний підхід</a:t>
            </a:r>
            <a:endParaRPr lang="ru-RU" b="1" dirty="0">
              <a:latin typeface="Monotype Corsiva" panose="03010101010201010101" pitchFamily="66" charset="0"/>
            </a:endParaRPr>
          </a:p>
        </p:txBody>
      </p:sp>
      <p:sp>
        <p:nvSpPr>
          <p:cNvPr id="5" name="TextBox 4"/>
          <p:cNvSpPr txBox="1"/>
          <p:nvPr/>
        </p:nvSpPr>
        <p:spPr>
          <a:xfrm>
            <a:off x="941294" y="779929"/>
            <a:ext cx="10945905" cy="3046988"/>
          </a:xfrm>
          <a:prstGeom prst="rect">
            <a:avLst/>
          </a:prstGeom>
          <a:noFill/>
        </p:spPr>
        <p:txBody>
          <a:bodyPr wrap="square" rtlCol="0">
            <a:spAutoFit/>
          </a:bodyPr>
          <a:lstStyle/>
          <a:p>
            <a:r>
              <a:rPr lang="uk-UA" sz="3200" dirty="0" smtClean="0">
                <a:latin typeface="Monotype Corsiva" panose="03010101010201010101" pitchFamily="66" charset="0"/>
              </a:rPr>
              <a:t>Цивілізація </a:t>
            </a:r>
            <a:r>
              <a:rPr lang="uk-UA" sz="3200" dirty="0" smtClean="0">
                <a:latin typeface="Monotype Corsiva" panose="03010101010201010101" pitchFamily="66" charset="0"/>
              </a:rPr>
              <a:t>– це одна з основних одиниць історичного розвитку, що позначає тривалий час існуюче, самодостатнє співтовариство країн і народів, своєрідність якого зумовлена соціокультурними причинами.</a:t>
            </a:r>
            <a:r>
              <a:rPr lang="ru-RU" sz="3200" dirty="0" smtClean="0">
                <a:latin typeface="Monotype Corsiva" panose="03010101010201010101" pitchFamily="66" charset="0"/>
              </a:rPr>
              <a:t>  </a:t>
            </a:r>
            <a:r>
              <a:rPr lang="ru-RU" sz="3200" dirty="0" err="1" smtClean="0">
                <a:latin typeface="Monotype Corsiva" panose="03010101010201010101" pitchFamily="66" charset="0"/>
              </a:rPr>
              <a:t>Цивілізація</a:t>
            </a:r>
            <a:r>
              <a:rPr lang="ru-RU" sz="3200" dirty="0" smtClean="0">
                <a:latin typeface="Monotype Corsiva" panose="03010101010201010101" pitchFamily="66" charset="0"/>
              </a:rPr>
              <a:t> </a:t>
            </a:r>
            <a:r>
              <a:rPr lang="ru-RU" sz="3200" dirty="0" err="1" smtClean="0">
                <a:latin typeface="Monotype Corsiva" panose="03010101010201010101" pitchFamily="66" charset="0"/>
              </a:rPr>
              <a:t>подібна</a:t>
            </a:r>
            <a:r>
              <a:rPr lang="ru-RU" sz="3200" dirty="0" smtClean="0">
                <a:latin typeface="Monotype Corsiva" panose="03010101010201010101" pitchFamily="66" charset="0"/>
              </a:rPr>
              <a:t> до живого организму, </a:t>
            </a:r>
            <a:r>
              <a:rPr lang="ru-RU" sz="3200" dirty="0" err="1" smtClean="0">
                <a:latin typeface="Monotype Corsiva" panose="03010101010201010101" pitchFamily="66" charset="0"/>
              </a:rPr>
              <a:t>який</a:t>
            </a:r>
            <a:r>
              <a:rPr lang="ru-RU" sz="3200" dirty="0" smtClean="0">
                <a:latin typeface="Monotype Corsiva" panose="03010101010201010101" pitchFamily="66" charset="0"/>
              </a:rPr>
              <a:t> проходить шлях  </a:t>
            </a:r>
            <a:r>
              <a:rPr lang="ru-RU" sz="3200" dirty="0" err="1" smtClean="0">
                <a:latin typeface="Monotype Corsiva" panose="03010101010201010101" pitchFamily="66" charset="0"/>
              </a:rPr>
              <a:t>від</a:t>
            </a:r>
            <a:r>
              <a:rPr lang="ru-RU" sz="3200" dirty="0" smtClean="0">
                <a:latin typeface="Monotype Corsiva" panose="03010101010201010101" pitchFamily="66" charset="0"/>
              </a:rPr>
              <a:t> </a:t>
            </a:r>
            <a:r>
              <a:rPr lang="ru-RU" sz="3200" dirty="0" err="1" smtClean="0">
                <a:latin typeface="Monotype Corsiva" panose="03010101010201010101" pitchFamily="66" charset="0"/>
              </a:rPr>
              <a:t>народження</a:t>
            </a:r>
            <a:r>
              <a:rPr lang="ru-RU" sz="3200" dirty="0" smtClean="0">
                <a:latin typeface="Monotype Corsiva" panose="03010101010201010101" pitchFamily="66" charset="0"/>
              </a:rPr>
              <a:t> до </a:t>
            </a:r>
            <a:r>
              <a:rPr lang="ru-RU" sz="3200" dirty="0" err="1" smtClean="0">
                <a:latin typeface="Monotype Corsiva" panose="03010101010201010101" pitchFamily="66" charset="0"/>
              </a:rPr>
              <a:t>смерті</a:t>
            </a:r>
            <a:r>
              <a:rPr lang="ru-RU" sz="3200" dirty="0" smtClean="0">
                <a:latin typeface="Monotype Corsiva" panose="03010101010201010101" pitchFamily="66" charset="0"/>
              </a:rPr>
              <a:t>, </a:t>
            </a:r>
            <a:r>
              <a:rPr lang="ru-RU" sz="3200" dirty="0" err="1" smtClean="0">
                <a:latin typeface="Monotype Corsiva" panose="03010101010201010101" pitchFamily="66" charset="0"/>
              </a:rPr>
              <a:t>постійно</a:t>
            </a:r>
            <a:r>
              <a:rPr lang="ru-RU" sz="3200" dirty="0" smtClean="0">
                <a:latin typeface="Monotype Corsiva" panose="03010101010201010101" pitchFamily="66" charset="0"/>
              </a:rPr>
              <a:t> </a:t>
            </a:r>
            <a:r>
              <a:rPr lang="ru-RU" sz="3200" dirty="0" err="1" smtClean="0">
                <a:latin typeface="Monotype Corsiva" panose="03010101010201010101" pitchFamily="66" charset="0"/>
              </a:rPr>
              <a:t>відтворює</a:t>
            </a:r>
            <a:r>
              <a:rPr lang="ru-RU" sz="3200" dirty="0" smtClean="0">
                <a:latin typeface="Monotype Corsiva" panose="03010101010201010101" pitchFamily="66" charset="0"/>
              </a:rPr>
              <a:t> себе і </a:t>
            </a:r>
            <a:r>
              <a:rPr lang="ru-RU" sz="3200" dirty="0" err="1" smtClean="0">
                <a:latin typeface="Monotype Corsiva" panose="03010101010201010101" pitchFamily="66" charset="0"/>
              </a:rPr>
              <a:t>надає</a:t>
            </a:r>
            <a:r>
              <a:rPr lang="ru-RU" sz="3200" dirty="0" smtClean="0">
                <a:latin typeface="Monotype Corsiva" panose="03010101010201010101" pitchFamily="66" charset="0"/>
              </a:rPr>
              <a:t> </a:t>
            </a:r>
            <a:r>
              <a:rPr lang="ru-RU" sz="3200" dirty="0" err="1" smtClean="0">
                <a:latin typeface="Monotype Corsiva" panose="03010101010201010101" pitchFamily="66" charset="0"/>
              </a:rPr>
              <a:t>неповторної</a:t>
            </a:r>
            <a:r>
              <a:rPr lang="ru-RU" sz="3200" dirty="0" smtClean="0">
                <a:latin typeface="Monotype Corsiva" panose="03010101010201010101" pitchFamily="66" charset="0"/>
              </a:rPr>
              <a:t> </a:t>
            </a:r>
            <a:r>
              <a:rPr lang="ru-RU" sz="3200" dirty="0" err="1" smtClean="0">
                <a:latin typeface="Monotype Corsiva" panose="03010101010201010101" pitchFamily="66" charset="0"/>
              </a:rPr>
              <a:t>самобутності</a:t>
            </a:r>
            <a:r>
              <a:rPr lang="ru-RU" sz="3200" dirty="0" smtClean="0">
                <a:latin typeface="Monotype Corsiva" panose="03010101010201010101" pitchFamily="66" charset="0"/>
              </a:rPr>
              <a:t> </a:t>
            </a:r>
            <a:r>
              <a:rPr lang="ru-RU" sz="3200" dirty="0" err="1" smtClean="0">
                <a:latin typeface="Monotype Corsiva" panose="03010101010201010101" pitchFamily="66" charset="0"/>
              </a:rPr>
              <a:t>всім</a:t>
            </a:r>
            <a:r>
              <a:rPr lang="ru-RU" sz="3200" dirty="0" smtClean="0">
                <a:latin typeface="Monotype Corsiva" panose="03010101010201010101" pitchFamily="66" charset="0"/>
              </a:rPr>
              <a:t> </a:t>
            </a:r>
            <a:r>
              <a:rPr lang="ru-RU" sz="3200" dirty="0" err="1" smtClean="0">
                <a:latin typeface="Monotype Corsiva" panose="03010101010201010101" pitchFamily="66" charset="0"/>
              </a:rPr>
              <a:t>процесам</a:t>
            </a:r>
            <a:r>
              <a:rPr lang="ru-RU" sz="3200" dirty="0" smtClean="0">
                <a:latin typeface="Monotype Corsiva" panose="03010101010201010101" pitchFamily="66" charset="0"/>
              </a:rPr>
              <a:t>, </a:t>
            </a:r>
            <a:r>
              <a:rPr lang="ru-RU" sz="3200" dirty="0" err="1" smtClean="0">
                <a:latin typeface="Monotype Corsiva" panose="03010101010201010101" pitchFamily="66" charset="0"/>
              </a:rPr>
              <a:t>які</a:t>
            </a:r>
            <a:r>
              <a:rPr lang="ru-RU" sz="3200" dirty="0" smtClean="0">
                <a:latin typeface="Monotype Corsiva" panose="03010101010201010101" pitchFamily="66" charset="0"/>
              </a:rPr>
              <a:t> в </a:t>
            </a:r>
            <a:r>
              <a:rPr lang="ru-RU" sz="3200" dirty="0" err="1" smtClean="0">
                <a:latin typeface="Monotype Corsiva" panose="03010101010201010101" pitchFamily="66" charset="0"/>
              </a:rPr>
              <a:t>ньому</a:t>
            </a:r>
            <a:r>
              <a:rPr lang="ru-RU" sz="3200" dirty="0" smtClean="0">
                <a:latin typeface="Monotype Corsiva" panose="03010101010201010101" pitchFamily="66" charset="0"/>
              </a:rPr>
              <a:t> </a:t>
            </a:r>
            <a:r>
              <a:rPr lang="ru-RU" sz="3200" dirty="0" err="1" smtClean="0">
                <a:latin typeface="Monotype Corsiva" panose="03010101010201010101" pitchFamily="66" charset="0"/>
              </a:rPr>
              <a:t>протікають</a:t>
            </a:r>
            <a:r>
              <a:rPr lang="ru-RU" sz="3200" dirty="0" smtClean="0">
                <a:latin typeface="Monotype Corsiva" panose="03010101010201010101" pitchFamily="66" charset="0"/>
              </a:rPr>
              <a:t>.</a:t>
            </a:r>
            <a:endParaRPr lang="ru-RU" sz="3200" dirty="0">
              <a:latin typeface="Monotype Corsiva" panose="03010101010201010101" pitchFamily="66"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3790362"/>
            <a:ext cx="11201400" cy="3905845"/>
          </a:xfrm>
          <a:prstGeom prst="rect">
            <a:avLst/>
          </a:prstGeom>
          <a:ln>
            <a:noFill/>
          </a:ln>
          <a:effectLst>
            <a:softEdge rad="112500"/>
          </a:effectLst>
        </p:spPr>
      </p:pic>
    </p:spTree>
    <p:extLst>
      <p:ext uri="{BB962C8B-B14F-4D97-AF65-F5344CB8AC3E}">
        <p14:creationId xmlns:p14="http://schemas.microsoft.com/office/powerpoint/2010/main" val="72034976"/>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23825"/>
            <a:ext cx="9601200" cy="1485900"/>
          </a:xfrm>
        </p:spPr>
        <p:txBody>
          <a:bodyPr/>
          <a:lstStyle/>
          <a:p>
            <a:pPr algn="ctr"/>
            <a:r>
              <a:rPr lang="uk-UA" b="1" dirty="0">
                <a:latin typeface="Monotype Corsiva" panose="03010101010201010101" pitchFamily="66" charset="0"/>
              </a:rPr>
              <a:t>С</a:t>
            </a:r>
            <a:r>
              <a:rPr lang="uk-UA" b="1" dirty="0" smtClean="0">
                <a:latin typeface="Monotype Corsiva" panose="03010101010201010101" pitchFamily="66" charset="0"/>
              </a:rPr>
              <a:t>віт-системний підхід</a:t>
            </a:r>
            <a:endParaRPr lang="ru-RU" b="1" dirty="0">
              <a:latin typeface="Monotype Corsiva" panose="03010101010201010101" pitchFamily="66" charset="0"/>
            </a:endParaRPr>
          </a:p>
        </p:txBody>
      </p:sp>
      <p:sp>
        <p:nvSpPr>
          <p:cNvPr id="3" name="Объект 2"/>
          <p:cNvSpPr>
            <a:spLocks noGrp="1"/>
          </p:cNvSpPr>
          <p:nvPr>
            <p:ph idx="1"/>
          </p:nvPr>
        </p:nvSpPr>
        <p:spPr>
          <a:xfrm>
            <a:off x="809625" y="1371600"/>
            <a:ext cx="6895540" cy="2327178"/>
          </a:xfrm>
        </p:spPr>
        <p:txBody>
          <a:bodyPr>
            <a:normAutofit/>
          </a:bodyPr>
          <a:lstStyle/>
          <a:p>
            <a:pPr marL="0" indent="0" algn="just">
              <a:buNone/>
            </a:pPr>
            <a:r>
              <a:rPr lang="ru-RU" sz="2800" dirty="0" err="1">
                <a:latin typeface="Monotype Corsiva" panose="03010101010201010101" pitchFamily="66" charset="0"/>
              </a:rPr>
              <a:t>Світ-системний</a:t>
            </a:r>
            <a:r>
              <a:rPr lang="ru-RU" sz="2800" dirty="0">
                <a:latin typeface="Monotype Corsiva" panose="03010101010201010101" pitchFamily="66" charset="0"/>
              </a:rPr>
              <a:t> </a:t>
            </a:r>
            <a:r>
              <a:rPr lang="ru-RU" sz="2800" dirty="0" err="1">
                <a:latin typeface="Monotype Corsiva" panose="03010101010201010101" pitchFamily="66" charset="0"/>
              </a:rPr>
              <a:t>підхід</a:t>
            </a:r>
            <a:r>
              <a:rPr lang="ru-RU" sz="2800" dirty="0">
                <a:latin typeface="Monotype Corsiva" panose="03010101010201010101" pitchFamily="66" charset="0"/>
              </a:rPr>
              <a:t> </a:t>
            </a:r>
            <a:r>
              <a:rPr lang="ru-RU" sz="2800" dirty="0" smtClean="0">
                <a:latin typeface="Monotype Corsiva" panose="03010101010201010101" pitchFamily="66" charset="0"/>
              </a:rPr>
              <a:t>— </a:t>
            </a:r>
            <a:r>
              <a:rPr lang="ru-RU" sz="2800" dirty="0" err="1" smtClean="0">
                <a:latin typeface="Monotype Corsiva" panose="03010101010201010101" pitchFamily="66" charset="0"/>
              </a:rPr>
              <a:t>це</a:t>
            </a:r>
            <a:r>
              <a:rPr lang="ru-RU" sz="2800" dirty="0" smtClean="0">
                <a:latin typeface="Monotype Corsiva" panose="03010101010201010101" pitchFamily="66" charset="0"/>
              </a:rPr>
              <a:t> </a:t>
            </a:r>
            <a:r>
              <a:rPr lang="ru-RU" sz="2800" dirty="0" err="1">
                <a:latin typeface="Monotype Corsiva" panose="03010101010201010101" pitchFamily="66" charset="0"/>
              </a:rPr>
              <a:t>міждисциплінарний</a:t>
            </a:r>
            <a:r>
              <a:rPr lang="ru-RU" sz="2800" dirty="0">
                <a:latin typeface="Monotype Corsiva" panose="03010101010201010101" pitchFamily="66" charset="0"/>
              </a:rPr>
              <a:t> </a:t>
            </a:r>
            <a:r>
              <a:rPr lang="ru-RU" sz="2800" dirty="0" err="1">
                <a:latin typeface="Monotype Corsiva" panose="03010101010201010101" pitchFamily="66" charset="0"/>
              </a:rPr>
              <a:t>погляд</a:t>
            </a:r>
            <a:r>
              <a:rPr lang="ru-RU" sz="2800" dirty="0">
                <a:latin typeface="Monotype Corsiva" panose="03010101010201010101" pitchFamily="66" charset="0"/>
              </a:rPr>
              <a:t> на </a:t>
            </a:r>
            <a:r>
              <a:rPr lang="ru-RU" sz="2800" dirty="0" err="1">
                <a:latin typeface="Monotype Corsiva" panose="03010101010201010101" pitchFamily="66" charset="0"/>
              </a:rPr>
              <a:t>розвиток</a:t>
            </a:r>
            <a:r>
              <a:rPr lang="ru-RU" sz="2800" dirty="0">
                <a:latin typeface="Monotype Corsiva" panose="03010101010201010101" pitchFamily="66" charset="0"/>
              </a:rPr>
              <a:t> </a:t>
            </a:r>
            <a:r>
              <a:rPr lang="ru-RU" sz="2800" dirty="0" err="1">
                <a:latin typeface="Monotype Corsiva" panose="03010101010201010101" pitchFamily="66" charset="0"/>
              </a:rPr>
              <a:t>світової</a:t>
            </a:r>
            <a:r>
              <a:rPr lang="ru-RU" sz="2800" dirty="0">
                <a:latin typeface="Monotype Corsiva" panose="03010101010201010101" pitchFamily="66" charset="0"/>
              </a:rPr>
              <a:t> </a:t>
            </a:r>
            <a:r>
              <a:rPr lang="ru-RU" sz="2800" dirty="0" err="1">
                <a:latin typeface="Monotype Corsiva" panose="03010101010201010101" pitchFamily="66" charset="0"/>
              </a:rPr>
              <a:t>історії</a:t>
            </a:r>
            <a:r>
              <a:rPr lang="ru-RU" sz="2800" dirty="0">
                <a:latin typeface="Monotype Corsiva" panose="03010101010201010101" pitchFamily="66" charset="0"/>
              </a:rPr>
              <a:t> та </a:t>
            </a:r>
            <a:r>
              <a:rPr lang="ru-RU" sz="2800" dirty="0" err="1">
                <a:latin typeface="Monotype Corsiva" panose="03010101010201010101" pitchFamily="66" charset="0"/>
              </a:rPr>
              <a:t>світової</a:t>
            </a:r>
            <a:r>
              <a:rPr lang="ru-RU" sz="2800" dirty="0">
                <a:latin typeface="Monotype Corsiva" panose="03010101010201010101" pitchFamily="66" charset="0"/>
              </a:rPr>
              <a:t> </a:t>
            </a:r>
            <a:r>
              <a:rPr lang="ru-RU" sz="2800" dirty="0" err="1">
                <a:latin typeface="Monotype Corsiva" panose="03010101010201010101" pitchFamily="66" charset="0"/>
              </a:rPr>
              <a:t>економіки</a:t>
            </a:r>
            <a:r>
              <a:rPr lang="ru-RU" sz="2800" dirty="0">
                <a:latin typeface="Monotype Corsiva" panose="03010101010201010101" pitchFamily="66" charset="0"/>
              </a:rPr>
              <a:t> як на </a:t>
            </a:r>
            <a:r>
              <a:rPr lang="ru-RU" sz="2800" dirty="0" err="1">
                <a:latin typeface="Monotype Corsiva" panose="03010101010201010101" pitchFamily="66" charset="0"/>
              </a:rPr>
              <a:t>взаємодію</a:t>
            </a:r>
            <a:r>
              <a:rPr lang="ru-RU" sz="2800" dirty="0">
                <a:latin typeface="Monotype Corsiva" panose="03010101010201010101" pitchFamily="66" charset="0"/>
              </a:rPr>
              <a:t> </a:t>
            </a:r>
            <a:r>
              <a:rPr lang="ru-RU" sz="2800" dirty="0" err="1">
                <a:latin typeface="Monotype Corsiva" panose="03010101010201010101" pitchFamily="66" charset="0"/>
              </a:rPr>
              <a:t>центрів</a:t>
            </a:r>
            <a:r>
              <a:rPr lang="ru-RU" sz="2800" dirty="0">
                <a:latin typeface="Monotype Corsiva" panose="03010101010201010101" pitchFamily="66" charset="0"/>
              </a:rPr>
              <a:t> та </a:t>
            </a:r>
            <a:r>
              <a:rPr lang="ru-RU" sz="2800" dirty="0" err="1">
                <a:latin typeface="Monotype Corsiva" panose="03010101010201010101" pitchFamily="66" charset="0"/>
              </a:rPr>
              <a:t>периферії</a:t>
            </a:r>
            <a:r>
              <a:rPr lang="ru-RU" sz="2800" dirty="0">
                <a:latin typeface="Monotype Corsiva" panose="03010101010201010101" pitchFamily="66" charset="0"/>
              </a:rPr>
              <a:t> у </a:t>
            </a:r>
            <a:r>
              <a:rPr lang="ru-RU" sz="2800" dirty="0" err="1">
                <a:latin typeface="Monotype Corsiva" panose="03010101010201010101" pitchFamily="66" charset="0"/>
              </a:rPr>
              <a:t>відокремлених</a:t>
            </a:r>
            <a:r>
              <a:rPr lang="ru-RU" sz="2800" dirty="0">
                <a:latin typeface="Monotype Corsiva" panose="03010101010201010101" pitchFamily="66" charset="0"/>
              </a:rPr>
              <a:t> один </a:t>
            </a:r>
            <a:r>
              <a:rPr lang="ru-RU" sz="2800" dirty="0" err="1">
                <a:latin typeface="Monotype Corsiva" panose="03010101010201010101" pitchFamily="66" charset="0"/>
              </a:rPr>
              <a:t>від</a:t>
            </a:r>
            <a:r>
              <a:rPr lang="ru-RU" sz="2800" dirty="0">
                <a:latin typeface="Monotype Corsiva" panose="03010101010201010101" pitchFamily="66" charset="0"/>
              </a:rPr>
              <a:t> </a:t>
            </a:r>
            <a:r>
              <a:rPr lang="ru-RU" sz="2800" dirty="0" err="1">
                <a:latin typeface="Monotype Corsiva" panose="03010101010201010101" pitchFamily="66" charset="0"/>
              </a:rPr>
              <a:t>іншого</a:t>
            </a:r>
            <a:r>
              <a:rPr lang="ru-RU" sz="2800" dirty="0">
                <a:latin typeface="Monotype Corsiva" panose="03010101010201010101" pitchFamily="66" charset="0"/>
              </a:rPr>
              <a:t> </a:t>
            </a:r>
            <a:r>
              <a:rPr lang="ru-RU" sz="2800" dirty="0" err="1">
                <a:latin typeface="Monotype Corsiva" panose="03010101010201010101" pitchFamily="66" charset="0"/>
              </a:rPr>
              <a:t>світах-економіках</a:t>
            </a:r>
            <a:r>
              <a:rPr lang="ru-RU" sz="2800" dirty="0" smtClean="0">
                <a:latin typeface="Monotype Corsiva" panose="03010101010201010101" pitchFamily="66" charset="0"/>
              </a:rPr>
              <a:t>. </a:t>
            </a:r>
            <a:r>
              <a:rPr lang="ru-RU" sz="2800" dirty="0" err="1" smtClean="0">
                <a:latin typeface="Monotype Corsiva" panose="03010101010201010101" pitchFamily="66" charset="0"/>
              </a:rPr>
              <a:t>Засновником</a:t>
            </a:r>
            <a:r>
              <a:rPr lang="ru-RU" sz="2800" dirty="0" smtClean="0">
                <a:latin typeface="Monotype Corsiva" panose="03010101010201010101" pitchFamily="66" charset="0"/>
              </a:rPr>
              <a:t> </a:t>
            </a:r>
            <a:r>
              <a:rPr lang="ru-RU" sz="2800" dirty="0" err="1" smtClean="0">
                <a:latin typeface="Monotype Corsiva" panose="03010101010201010101" pitchFamily="66" charset="0"/>
              </a:rPr>
              <a:t>цього</a:t>
            </a:r>
            <a:r>
              <a:rPr lang="ru-RU" sz="2800" dirty="0" smtClean="0">
                <a:latin typeface="Monotype Corsiva" panose="03010101010201010101" pitchFamily="66" charset="0"/>
              </a:rPr>
              <a:t> </a:t>
            </a:r>
            <a:r>
              <a:rPr lang="ru-RU" sz="2800" dirty="0" err="1" smtClean="0">
                <a:latin typeface="Monotype Corsiva" panose="03010101010201010101" pitchFamily="66" charset="0"/>
              </a:rPr>
              <a:t>підходу</a:t>
            </a:r>
            <a:r>
              <a:rPr lang="ru-RU" sz="2800" dirty="0" smtClean="0">
                <a:latin typeface="Monotype Corsiva" panose="03010101010201010101" pitchFamily="66" charset="0"/>
              </a:rPr>
              <a:t> є </a:t>
            </a:r>
            <a:r>
              <a:rPr lang="ru-RU" sz="2800" dirty="0" err="1" smtClean="0">
                <a:latin typeface="Monotype Corsiva" panose="03010101010201010101" pitchFamily="66" charset="0"/>
              </a:rPr>
              <a:t>І.Валлерстайн</a:t>
            </a:r>
            <a:r>
              <a:rPr lang="ru-RU" sz="2800" dirty="0" smtClean="0">
                <a:latin typeface="Monotype Corsiva" panose="03010101010201010101" pitchFamily="66" charset="0"/>
              </a:rPr>
              <a:t>.</a:t>
            </a:r>
            <a:endParaRPr lang="ru-RU" sz="2800" dirty="0">
              <a:latin typeface="Monotype Corsiva" panose="03010101010201010101"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4452" y="1020713"/>
            <a:ext cx="3787548" cy="53561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6515219"/>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4925" y="342900"/>
            <a:ext cx="9601200" cy="914400"/>
          </a:xfrm>
        </p:spPr>
        <p:txBody>
          <a:bodyPr/>
          <a:lstStyle/>
          <a:p>
            <a:pPr algn="ctr"/>
            <a:r>
              <a:rPr lang="uk-UA" b="1" dirty="0" err="1">
                <a:latin typeface="Monotype Corsiva" panose="03010101010201010101" pitchFamily="66" charset="0"/>
              </a:rPr>
              <a:t>Е</a:t>
            </a:r>
            <a:r>
              <a:rPr lang="uk-UA" b="1" dirty="0" err="1" smtClean="0">
                <a:latin typeface="Monotype Corsiva" panose="03010101010201010101" pitchFamily="66" charset="0"/>
              </a:rPr>
              <a:t>стафетно</a:t>
            </a:r>
            <a:r>
              <a:rPr lang="uk-UA" b="1" dirty="0" smtClean="0">
                <a:latin typeface="Monotype Corsiva" panose="03010101010201010101" pitchFamily="66" charset="0"/>
              </a:rPr>
              <a:t>-стадійний підхід </a:t>
            </a:r>
            <a:endParaRPr lang="ru-RU" b="1" dirty="0">
              <a:latin typeface="Monotype Corsiva" panose="03010101010201010101" pitchFamily="66" charset="0"/>
            </a:endParaRPr>
          </a:p>
        </p:txBody>
      </p:sp>
      <p:sp>
        <p:nvSpPr>
          <p:cNvPr id="3" name="Объект 2"/>
          <p:cNvSpPr>
            <a:spLocks noGrp="1"/>
          </p:cNvSpPr>
          <p:nvPr>
            <p:ph idx="1"/>
          </p:nvPr>
        </p:nvSpPr>
        <p:spPr>
          <a:xfrm>
            <a:off x="847723" y="1473446"/>
            <a:ext cx="7193617" cy="4422529"/>
          </a:xfrm>
        </p:spPr>
        <p:txBody>
          <a:bodyPr>
            <a:normAutofit/>
          </a:bodyPr>
          <a:lstStyle/>
          <a:p>
            <a:pPr marL="0" indent="0" algn="just">
              <a:buNone/>
            </a:pPr>
            <a:r>
              <a:rPr lang="uk-UA" sz="3200" dirty="0" smtClean="0">
                <a:latin typeface="Monotype Corsiva" panose="03010101010201010101" pitchFamily="66" charset="0"/>
              </a:rPr>
              <a:t>«Жодне </a:t>
            </a:r>
            <a:r>
              <a:rPr lang="uk-UA" sz="3200" dirty="0">
                <a:latin typeface="Monotype Corsiva" panose="03010101010201010101" pitchFamily="66" charset="0"/>
              </a:rPr>
              <a:t>суспільство не зобов'язане проходити всі формації, на чому наполягала радянська історична </a:t>
            </a:r>
            <a:r>
              <a:rPr lang="uk-UA" sz="3200" dirty="0" smtClean="0">
                <a:latin typeface="Monotype Corsiva" panose="03010101010201010101" pitchFamily="66" charset="0"/>
              </a:rPr>
              <a:t>наука». </a:t>
            </a:r>
          </a:p>
          <a:p>
            <a:pPr marL="0" indent="0">
              <a:buNone/>
            </a:pPr>
            <a:r>
              <a:rPr lang="uk-UA" sz="3200" dirty="0">
                <a:latin typeface="Monotype Corsiva" panose="03010101010201010101" pitchFamily="66" charset="0"/>
              </a:rPr>
              <a:t> </a:t>
            </a:r>
            <a:r>
              <a:rPr lang="uk-UA" sz="3200" dirty="0" smtClean="0">
                <a:latin typeface="Monotype Corsiva" panose="03010101010201010101" pitchFamily="66" charset="0"/>
              </a:rPr>
              <a:t>                                             </a:t>
            </a:r>
            <a:r>
              <a:rPr lang="ru-RU" sz="3200" dirty="0" smtClean="0">
                <a:latin typeface="Monotype Corsiva" panose="03010101010201010101" pitchFamily="66" charset="0"/>
              </a:rPr>
              <a:t>Ю</a:t>
            </a:r>
            <a:r>
              <a:rPr lang="ru-RU" sz="3200" dirty="0" smtClean="0">
                <a:latin typeface="Monotype Corsiva" panose="03010101010201010101" pitchFamily="66" charset="0"/>
              </a:rPr>
              <a:t>. </a:t>
            </a:r>
            <a:r>
              <a:rPr lang="ru-RU" sz="3200" dirty="0" err="1" smtClean="0">
                <a:latin typeface="Monotype Corsiva" panose="03010101010201010101" pitchFamily="66" charset="0"/>
              </a:rPr>
              <a:t>Семьонов</a:t>
            </a:r>
            <a:endParaRPr lang="ru-RU" sz="3200" dirty="0">
              <a:latin typeface="Monotype Corsiva" panose="03010101010201010101"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1952" y="1207422"/>
            <a:ext cx="3524250" cy="5586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3213722"/>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95250"/>
            <a:ext cx="9601200" cy="1034303"/>
          </a:xfrm>
        </p:spPr>
        <p:txBody>
          <a:bodyPr>
            <a:normAutofit fontScale="90000"/>
          </a:bodyPr>
          <a:lstStyle/>
          <a:p>
            <a:pPr algn="ctr"/>
            <a:r>
              <a:rPr lang="uk-UA" sz="4000" b="1" dirty="0" smtClean="0">
                <a:latin typeface="Monotype Corsiva" panose="03010101010201010101" pitchFamily="66" charset="0"/>
              </a:rPr>
              <a:t>Очікування від курсу  </a:t>
            </a:r>
            <a:br>
              <a:rPr lang="uk-UA" sz="4000" b="1" dirty="0" smtClean="0">
                <a:latin typeface="Monotype Corsiva" panose="03010101010201010101" pitchFamily="66" charset="0"/>
              </a:rPr>
            </a:br>
            <a:r>
              <a:rPr lang="uk-UA" sz="4000" b="1" dirty="0" smtClean="0">
                <a:latin typeface="Monotype Corsiva" panose="03010101010201010101" pitchFamily="66" charset="0"/>
              </a:rPr>
              <a:t>«Соціокультурний розвиток людства»</a:t>
            </a:r>
            <a:endParaRPr lang="ru-RU" sz="4000" b="1" dirty="0">
              <a:latin typeface="Monotype Corsiva" panose="03010101010201010101" pitchFamily="66" charset="0"/>
            </a:endParaRPr>
          </a:p>
        </p:txBody>
      </p:sp>
      <p:sp>
        <p:nvSpPr>
          <p:cNvPr id="3" name="Объект 2"/>
          <p:cNvSpPr>
            <a:spLocks noGrp="1"/>
          </p:cNvSpPr>
          <p:nvPr>
            <p:ph idx="1"/>
          </p:nvPr>
        </p:nvSpPr>
        <p:spPr>
          <a:xfrm>
            <a:off x="1371600" y="981075"/>
            <a:ext cx="9601200" cy="3581400"/>
          </a:xfrm>
        </p:spPr>
        <p:txBody>
          <a:bodyPr>
            <a:noAutofit/>
          </a:bodyPr>
          <a:lstStyle/>
          <a:p>
            <a:pPr marL="0" indent="0">
              <a:buNone/>
            </a:pPr>
            <a:endParaRPr lang="uk-UA" sz="2400" dirty="0" smtClean="0">
              <a:latin typeface="Monotype Corsiva" panose="03010101010201010101" pitchFamily="66" charset="0"/>
            </a:endParaRPr>
          </a:p>
          <a:p>
            <a:pPr marL="0" indent="0" algn="just">
              <a:buNone/>
            </a:pPr>
            <a:r>
              <a:rPr lang="uk-UA" sz="2400" dirty="0" smtClean="0">
                <a:latin typeface="Monotype Corsiva" panose="03010101010201010101" pitchFamily="66" charset="0"/>
              </a:rPr>
              <a:t>Вивчення </a:t>
            </a:r>
            <a:r>
              <a:rPr lang="uk-UA" sz="2400" dirty="0" smtClean="0">
                <a:latin typeface="Monotype Corsiva" panose="03010101010201010101" pitchFamily="66" charset="0"/>
              </a:rPr>
              <a:t>основних підходів </a:t>
            </a:r>
            <a:r>
              <a:rPr lang="uk-UA" sz="2400" dirty="0" smtClean="0">
                <a:latin typeface="Monotype Corsiva" panose="03010101010201010101" pitchFamily="66" charset="0"/>
              </a:rPr>
              <a:t>та </a:t>
            </a:r>
            <a:r>
              <a:rPr lang="uk-UA" sz="2400" dirty="0" smtClean="0">
                <a:latin typeface="Monotype Corsiva" panose="03010101010201010101" pitchFamily="66" charset="0"/>
              </a:rPr>
              <a:t>теорій </a:t>
            </a:r>
            <a:r>
              <a:rPr lang="uk-UA" sz="2400" dirty="0" smtClean="0">
                <a:latin typeface="Monotype Corsiva" panose="03010101010201010101" pitchFamily="66" charset="0"/>
              </a:rPr>
              <a:t>соціокультурного розвитку людства </a:t>
            </a:r>
            <a:r>
              <a:rPr lang="uk-UA" sz="2400" dirty="0" smtClean="0">
                <a:latin typeface="Monotype Corsiva" panose="03010101010201010101" pitchFamily="66" charset="0"/>
              </a:rPr>
              <a:t>формує знання про соціальні явища та процеси, що мають місце в житті будь-якого суспільства. Знайомство з методологічними засадами та основними концепціями соціокультурного розвитку є необхідною складовою підготовки фахівця, який володіє вміннями сприйняття, осмислення  та пояснення змін, що відбуваються в сучасному суспільстві.</a:t>
            </a:r>
            <a:endParaRPr lang="uk-UA" sz="2400" dirty="0" smtClean="0">
              <a:latin typeface="Monotype Corsiva" panose="03010101010201010101" pitchFamily="66" charset="0"/>
            </a:endParaRPr>
          </a:p>
          <a:p>
            <a:pPr marL="0" indent="0">
              <a:buNone/>
            </a:pPr>
            <a:endParaRPr lang="uk-UA" sz="2400" dirty="0" smtClean="0">
              <a:latin typeface="Monotype Corsiva" panose="03010101010201010101" pitchFamily="66" charset="0"/>
            </a:endParaRPr>
          </a:p>
          <a:p>
            <a:pPr marL="0" indent="0">
              <a:buNone/>
            </a:pPr>
            <a:endParaRPr lang="ru-RU" sz="2400" dirty="0">
              <a:latin typeface="Monotype Corsiva" panose="03010101010201010101" pitchFamily="66" charset="0"/>
            </a:endParaRPr>
          </a:p>
        </p:txBody>
      </p:sp>
    </p:spTree>
    <p:extLst>
      <p:ext uri="{BB962C8B-B14F-4D97-AF65-F5344CB8AC3E}">
        <p14:creationId xmlns:p14="http://schemas.microsoft.com/office/powerpoint/2010/main" val="298626239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49469"/>
            <a:ext cx="9601200" cy="1289366"/>
          </a:xfrm>
        </p:spPr>
        <p:txBody>
          <a:bodyPr>
            <a:normAutofit/>
          </a:bodyPr>
          <a:lstStyle/>
          <a:p>
            <a:pPr algn="ctr"/>
            <a:r>
              <a:rPr lang="uk-UA" b="1" dirty="0">
                <a:latin typeface="Monotype Corsiva" panose="03010101010201010101" pitchFamily="66" charset="0"/>
              </a:rPr>
              <a:t> </a:t>
            </a:r>
            <a:r>
              <a:rPr lang="uk-UA" b="1" dirty="0" smtClean="0">
                <a:latin typeface="Monotype Corsiva" panose="03010101010201010101" pitchFamily="66" charset="0"/>
              </a:rPr>
              <a:t>Методологічні засади дослідження  соціокультурного розвитку людства</a:t>
            </a:r>
            <a:endParaRPr lang="ru-RU" b="1" dirty="0">
              <a:latin typeface="Monotype Corsiva" panose="03010101010201010101" pitchFamily="66" charset="0"/>
            </a:endParaRPr>
          </a:p>
        </p:txBody>
      </p:sp>
      <p:sp>
        <p:nvSpPr>
          <p:cNvPr id="3" name="Объект 2"/>
          <p:cNvSpPr>
            <a:spLocks noGrp="1"/>
          </p:cNvSpPr>
          <p:nvPr>
            <p:ph idx="1"/>
          </p:nvPr>
        </p:nvSpPr>
        <p:spPr>
          <a:xfrm>
            <a:off x="1371600" y="1613647"/>
            <a:ext cx="9601200" cy="4988858"/>
          </a:xfrm>
        </p:spPr>
        <p:txBody>
          <a:bodyPr>
            <a:noAutofit/>
          </a:bodyPr>
          <a:lstStyle/>
          <a:p>
            <a:pPr marL="0" indent="0" algn="just">
              <a:buNone/>
            </a:pPr>
            <a:r>
              <a:rPr lang="uk-UA" sz="3200" dirty="0" smtClean="0">
                <a:latin typeface="Monotype Corsiva" panose="03010101010201010101" pitchFamily="66" charset="0"/>
              </a:rPr>
              <a:t>Розуміння концепції соціокультурного розвитку людства неможливе без розгляду методологічних підходів світової наукової традиції до його теоретичного осмислення. Тому важливо розглянути основні теорії соціокультурного розвитку, для найбільш повного розуміння цієї концепції. Вони </a:t>
            </a:r>
            <a:r>
              <a:rPr lang="uk-UA" sz="3200" dirty="0" err="1" smtClean="0">
                <a:latin typeface="Monotype Corsiva" panose="03010101010201010101" pitchFamily="66" charset="0"/>
              </a:rPr>
              <a:t>пов</a:t>
            </a:r>
            <a:r>
              <a:rPr lang="en-US" sz="3200" dirty="0" smtClean="0">
                <a:latin typeface="Monotype Corsiva" panose="03010101010201010101" pitchFamily="66" charset="0"/>
              </a:rPr>
              <a:t>’</a:t>
            </a:r>
            <a:r>
              <a:rPr lang="uk-UA" sz="3200" dirty="0" err="1" smtClean="0">
                <a:latin typeface="Monotype Corsiva" panose="03010101010201010101" pitchFamily="66" charset="0"/>
              </a:rPr>
              <a:t>язані</a:t>
            </a:r>
            <a:r>
              <a:rPr lang="uk-UA" sz="3200" dirty="0" smtClean="0">
                <a:latin typeface="Monotype Corsiva" panose="03010101010201010101" pitchFamily="66" charset="0"/>
              </a:rPr>
              <a:t> з наступними науковими парадигмами:</a:t>
            </a:r>
          </a:p>
          <a:p>
            <a:r>
              <a:rPr lang="uk-UA" sz="3200" dirty="0" smtClean="0">
                <a:latin typeface="Monotype Corsiva" panose="03010101010201010101" pitchFamily="66" charset="0"/>
              </a:rPr>
              <a:t>Стадійності;</a:t>
            </a:r>
          </a:p>
          <a:p>
            <a:r>
              <a:rPr lang="uk-UA" sz="3200" dirty="0" err="1" smtClean="0">
                <a:latin typeface="Monotype Corsiva" panose="03010101010201010101" pitchFamily="66" charset="0"/>
              </a:rPr>
              <a:t>Полілінійності</a:t>
            </a:r>
            <a:r>
              <a:rPr lang="uk-UA" sz="3200" dirty="0" smtClean="0">
                <a:latin typeface="Monotype Corsiva" panose="03010101010201010101" pitchFamily="66" charset="0"/>
              </a:rPr>
              <a:t>;</a:t>
            </a:r>
          </a:p>
          <a:p>
            <a:r>
              <a:rPr lang="uk-UA" sz="3200" dirty="0" smtClean="0">
                <a:latin typeface="Monotype Corsiva" panose="03010101010201010101" pitchFamily="66" charset="0"/>
              </a:rPr>
              <a:t>Цивілізаційної унікальності.</a:t>
            </a:r>
          </a:p>
          <a:p>
            <a:pPr marL="0" indent="0">
              <a:buNone/>
            </a:pPr>
            <a:endParaRPr lang="uk-UA" sz="3200" dirty="0" smtClean="0">
              <a:latin typeface="Monotype Corsiva" panose="03010101010201010101" pitchFamily="66" charset="0"/>
            </a:endParaRPr>
          </a:p>
          <a:p>
            <a:pPr marL="0" indent="0">
              <a:buNone/>
            </a:pPr>
            <a:endParaRPr lang="ru-RU" sz="3200" dirty="0">
              <a:latin typeface="Monotype Corsiva" panose="03010101010201010101" pitchFamily="66" charset="0"/>
            </a:endParaRPr>
          </a:p>
        </p:txBody>
      </p:sp>
    </p:spTree>
    <p:extLst>
      <p:ext uri="{BB962C8B-B14F-4D97-AF65-F5344CB8AC3E}">
        <p14:creationId xmlns:p14="http://schemas.microsoft.com/office/powerpoint/2010/main" val="359204196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49470"/>
            <a:ext cx="9601200" cy="729761"/>
          </a:xfrm>
        </p:spPr>
        <p:txBody>
          <a:bodyPr>
            <a:normAutofit fontScale="90000"/>
          </a:bodyPr>
          <a:lstStyle/>
          <a:p>
            <a:pPr algn="ctr"/>
            <a:r>
              <a:rPr lang="uk-UA" b="1" dirty="0" smtClean="0">
                <a:latin typeface="Monotype Corsiva" panose="03010101010201010101" pitchFamily="66" charset="0"/>
              </a:rPr>
              <a:t>Основні підходи до </a:t>
            </a:r>
            <a:r>
              <a:rPr lang="uk-UA" b="1" dirty="0" smtClean="0">
                <a:latin typeface="Monotype Corsiva" panose="03010101010201010101" pitchFamily="66" charset="0"/>
              </a:rPr>
              <a:t>розуміння</a:t>
            </a:r>
            <a:r>
              <a:rPr lang="en-US" b="1" dirty="0" smtClean="0">
                <a:latin typeface="Monotype Corsiva" panose="03010101010201010101" pitchFamily="66" charset="0"/>
              </a:rPr>
              <a:t> </a:t>
            </a:r>
            <a:r>
              <a:rPr lang="uk-UA" b="1" dirty="0" smtClean="0">
                <a:latin typeface="Monotype Corsiva" panose="03010101010201010101" pitchFamily="66" charset="0"/>
              </a:rPr>
              <a:t> соціокультурного розвитку людства </a:t>
            </a:r>
            <a:r>
              <a:rPr lang="uk-UA" b="1" dirty="0" smtClean="0">
                <a:latin typeface="Monotype Corsiva" panose="03010101010201010101" pitchFamily="66" charset="0"/>
              </a:rPr>
              <a:t>СКРЛ</a:t>
            </a:r>
            <a:endParaRPr lang="ru-RU" dirty="0"/>
          </a:p>
        </p:txBody>
      </p:sp>
      <p:grpSp>
        <p:nvGrpSpPr>
          <p:cNvPr id="43" name="Группа 42"/>
          <p:cNvGrpSpPr/>
          <p:nvPr/>
        </p:nvGrpSpPr>
        <p:grpSpPr>
          <a:xfrm>
            <a:off x="1371600" y="1276350"/>
            <a:ext cx="10318473" cy="4587026"/>
            <a:chOff x="1321781" y="2219325"/>
            <a:chExt cx="10318473" cy="4587026"/>
          </a:xfrm>
        </p:grpSpPr>
        <p:grpSp>
          <p:nvGrpSpPr>
            <p:cNvPr id="30" name="Группа 29"/>
            <p:cNvGrpSpPr/>
            <p:nvPr/>
          </p:nvGrpSpPr>
          <p:grpSpPr>
            <a:xfrm>
              <a:off x="1321781" y="3640127"/>
              <a:ext cx="4149971" cy="3166224"/>
              <a:chOff x="1090245" y="3727057"/>
              <a:chExt cx="4207334" cy="3051812"/>
            </a:xfrm>
          </p:grpSpPr>
          <p:grpSp>
            <p:nvGrpSpPr>
              <p:cNvPr id="28" name="Группа 27"/>
              <p:cNvGrpSpPr/>
              <p:nvPr/>
            </p:nvGrpSpPr>
            <p:grpSpPr>
              <a:xfrm>
                <a:off x="1090245" y="3727057"/>
                <a:ext cx="4207334" cy="3051812"/>
                <a:chOff x="1654884" y="4009294"/>
                <a:chExt cx="4207334" cy="3051812"/>
              </a:xfrm>
            </p:grpSpPr>
            <p:pic>
              <p:nvPicPr>
                <p:cNvPr id="25" name="Рисунок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4884" y="4009294"/>
                  <a:ext cx="1318214" cy="2032488"/>
                </a:xfrm>
                <a:prstGeom prst="rect">
                  <a:avLst/>
                </a:prstGeom>
              </p:spPr>
            </p:pic>
            <p:pic>
              <p:nvPicPr>
                <p:cNvPr id="26" name="Рисунок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323" y="4009294"/>
                  <a:ext cx="1430895" cy="2032488"/>
                </a:xfrm>
                <a:prstGeom prst="rect">
                  <a:avLst/>
                </a:prstGeom>
              </p:spPr>
            </p:pic>
            <p:pic>
              <p:nvPicPr>
                <p:cNvPr id="27" name="Рисунок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8634" y="5025538"/>
                  <a:ext cx="1507153" cy="2035568"/>
                </a:xfrm>
                <a:prstGeom prst="rect">
                  <a:avLst/>
                </a:prstGeom>
              </p:spPr>
            </p:pic>
          </p:grpSp>
          <p:sp>
            <p:nvSpPr>
              <p:cNvPr id="29" name="TextBox 28"/>
              <p:cNvSpPr txBox="1"/>
              <p:nvPr/>
            </p:nvSpPr>
            <p:spPr>
              <a:xfrm>
                <a:off x="2408459" y="4004347"/>
                <a:ext cx="1458225" cy="461665"/>
              </a:xfrm>
              <a:prstGeom prst="rect">
                <a:avLst/>
              </a:prstGeom>
              <a:noFill/>
            </p:spPr>
            <p:txBody>
              <a:bodyPr wrap="square" rtlCol="0">
                <a:spAutoFit/>
              </a:bodyPr>
              <a:lstStyle/>
              <a:p>
                <a:r>
                  <a:rPr lang="uk-UA" sz="2400" b="1" dirty="0" smtClean="0">
                    <a:latin typeface="Monotype Corsiva" panose="03010101010201010101" pitchFamily="66" charset="0"/>
                  </a:rPr>
                  <a:t>Лінійність</a:t>
                </a:r>
                <a:endParaRPr lang="ru-RU" sz="2400" b="1" dirty="0">
                  <a:latin typeface="Monotype Corsiva" panose="03010101010201010101" pitchFamily="66" charset="0"/>
                </a:endParaRPr>
              </a:p>
            </p:txBody>
          </p:sp>
        </p:grpSp>
        <p:grpSp>
          <p:nvGrpSpPr>
            <p:cNvPr id="35" name="Группа 34"/>
            <p:cNvGrpSpPr/>
            <p:nvPr/>
          </p:nvGrpSpPr>
          <p:grpSpPr>
            <a:xfrm>
              <a:off x="7082309" y="3705676"/>
              <a:ext cx="4557945" cy="3033064"/>
              <a:chOff x="7382984" y="3719146"/>
              <a:chExt cx="4393153" cy="2805183"/>
            </a:xfrm>
          </p:grpSpPr>
          <p:pic>
            <p:nvPicPr>
              <p:cNvPr id="31" name="Рисунок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7118" y="4578152"/>
                <a:ext cx="1522759" cy="1946177"/>
              </a:xfrm>
              <a:prstGeom prst="rect">
                <a:avLst/>
              </a:prstGeom>
            </p:spPr>
          </p:pic>
          <p:pic>
            <p:nvPicPr>
              <p:cNvPr id="32" name="Рисунок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9876" y="3747155"/>
                <a:ext cx="1506261" cy="1997729"/>
              </a:xfrm>
              <a:prstGeom prst="rect">
                <a:avLst/>
              </a:prstGeom>
            </p:spPr>
          </p:pic>
          <p:pic>
            <p:nvPicPr>
              <p:cNvPr id="33" name="Рисунок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82984" y="3747155"/>
                <a:ext cx="1364134" cy="1889631"/>
              </a:xfrm>
              <a:prstGeom prst="rect">
                <a:avLst/>
              </a:prstGeom>
            </p:spPr>
          </p:pic>
          <p:sp>
            <p:nvSpPr>
              <p:cNvPr id="34" name="TextBox 33"/>
              <p:cNvSpPr txBox="1"/>
              <p:nvPr/>
            </p:nvSpPr>
            <p:spPr>
              <a:xfrm>
                <a:off x="8697544" y="3719146"/>
                <a:ext cx="1592160" cy="830997"/>
              </a:xfrm>
              <a:prstGeom prst="rect">
                <a:avLst/>
              </a:prstGeom>
              <a:noFill/>
            </p:spPr>
            <p:txBody>
              <a:bodyPr wrap="square" rtlCol="0">
                <a:spAutoFit/>
              </a:bodyPr>
              <a:lstStyle/>
              <a:p>
                <a:r>
                  <a:rPr lang="uk-UA" sz="2400" b="1" dirty="0" smtClean="0">
                    <a:latin typeface="Monotype Corsiva" panose="03010101010201010101" pitchFamily="66" charset="0"/>
                  </a:rPr>
                  <a:t>Циклічність</a:t>
                </a:r>
                <a:endParaRPr lang="ru-RU" sz="2400" b="1" dirty="0">
                  <a:latin typeface="Monotype Corsiva" panose="03010101010201010101" pitchFamily="66" charset="0"/>
                </a:endParaRPr>
              </a:p>
            </p:txBody>
          </p:sp>
        </p:grpSp>
        <p:sp>
          <p:nvSpPr>
            <p:cNvPr id="39" name="Стрелка углом вверх 38"/>
            <p:cNvSpPr/>
            <p:nvPr/>
          </p:nvSpPr>
          <p:spPr>
            <a:xfrm rot="10800000">
              <a:off x="3012535" y="2648453"/>
              <a:ext cx="1826492" cy="99167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трелка углом вверх 40"/>
            <p:cNvSpPr/>
            <p:nvPr/>
          </p:nvSpPr>
          <p:spPr>
            <a:xfrm rot="10800000" flipH="1">
              <a:off x="7505372" y="2648453"/>
              <a:ext cx="1750734" cy="99167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4933950" y="2219325"/>
              <a:ext cx="2476500" cy="1038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Monotype Corsiva" panose="03010101010201010101" pitchFamily="66" charset="0"/>
                </a:rPr>
                <a:t>СКРЛ</a:t>
              </a:r>
              <a:endParaRPr lang="ru-RU" sz="6000" dirty="0">
                <a:latin typeface="Monotype Corsiva" panose="03010101010201010101" pitchFamily="66" charset="0"/>
              </a:endParaRPr>
            </a:p>
          </p:txBody>
        </p:sp>
      </p:grpSp>
    </p:spTree>
    <p:extLst>
      <p:ext uri="{BB962C8B-B14F-4D97-AF65-F5344CB8AC3E}">
        <p14:creationId xmlns:p14="http://schemas.microsoft.com/office/powerpoint/2010/main" val="428918170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2550" y="142876"/>
            <a:ext cx="9601200" cy="723900"/>
          </a:xfrm>
        </p:spPr>
        <p:txBody>
          <a:bodyPr>
            <a:normAutofit fontScale="90000"/>
          </a:bodyPr>
          <a:lstStyle/>
          <a:p>
            <a:r>
              <a:rPr lang="uk-UA" b="1" dirty="0" smtClean="0">
                <a:latin typeface="Monotype Corsiva" panose="03010101010201010101" pitchFamily="66" charset="0"/>
              </a:rPr>
              <a:t>Лінійність </a:t>
            </a:r>
            <a:r>
              <a:rPr lang="uk-UA" b="1" dirty="0" smtClean="0">
                <a:latin typeface="Monotype Corsiva" panose="03010101010201010101" pitchFamily="66" charset="0"/>
              </a:rPr>
              <a:t>соціокультурного розвитку людства</a:t>
            </a:r>
            <a:endParaRPr lang="ru-RU" b="1" dirty="0">
              <a:latin typeface="Monotype Corsiva" panose="03010101010201010101" pitchFamily="66"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5974" y="1333499"/>
            <a:ext cx="8323713" cy="4695826"/>
          </a:xfrm>
          <a:prstGeom prst="rect">
            <a:avLst/>
          </a:prstGeom>
          <a:ln>
            <a:noFill/>
          </a:ln>
          <a:effectLst>
            <a:softEdge rad="112500"/>
          </a:effectLst>
        </p:spPr>
      </p:pic>
    </p:spTree>
    <p:extLst>
      <p:ext uri="{BB962C8B-B14F-4D97-AF65-F5344CB8AC3E}">
        <p14:creationId xmlns:p14="http://schemas.microsoft.com/office/powerpoint/2010/main" val="176217199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9700" y="133350"/>
            <a:ext cx="10191750" cy="1251697"/>
          </a:xfrm>
        </p:spPr>
        <p:txBody>
          <a:bodyPr>
            <a:normAutofit fontScale="90000"/>
          </a:bodyPr>
          <a:lstStyle/>
          <a:p>
            <a:pPr algn="ctr"/>
            <a:r>
              <a:rPr lang="ru-RU" b="1" dirty="0" err="1" smtClean="0">
                <a:latin typeface="Monotype Corsiva" panose="03010101010201010101" pitchFamily="66" charset="0"/>
              </a:rPr>
              <a:t>Циклічність</a:t>
            </a:r>
            <a:r>
              <a:rPr lang="ru-RU" b="1" dirty="0" smtClean="0">
                <a:latin typeface="Monotype Corsiva" panose="03010101010201010101" pitchFamily="66" charset="0"/>
              </a:rPr>
              <a:t> </a:t>
            </a:r>
            <a:r>
              <a:rPr lang="ru-RU" b="1" dirty="0" smtClean="0">
                <a:latin typeface="Monotype Corsiva" panose="03010101010201010101" pitchFamily="66" charset="0"/>
              </a:rPr>
              <a:t> </a:t>
            </a:r>
            <a:r>
              <a:rPr lang="ru-RU" b="1" dirty="0" err="1" smtClean="0">
                <a:latin typeface="Monotype Corsiva" panose="03010101010201010101" pitchFamily="66" charset="0"/>
              </a:rPr>
              <a:t>соціокультурного</a:t>
            </a:r>
            <a:r>
              <a:rPr lang="ru-RU" b="1" dirty="0" smtClean="0">
                <a:latin typeface="Monotype Corsiva" panose="03010101010201010101" pitchFamily="66" charset="0"/>
              </a:rPr>
              <a:t> </a:t>
            </a:r>
            <a:r>
              <a:rPr lang="ru-RU" b="1" dirty="0" err="1" smtClean="0">
                <a:latin typeface="Monotype Corsiva" panose="03010101010201010101" pitchFamily="66" charset="0"/>
              </a:rPr>
              <a:t>розвитку</a:t>
            </a:r>
            <a:r>
              <a:rPr lang="ru-RU" b="1" dirty="0" smtClean="0">
                <a:latin typeface="Monotype Corsiva" panose="03010101010201010101" pitchFamily="66" charset="0"/>
              </a:rPr>
              <a:t> </a:t>
            </a:r>
            <a:r>
              <a:rPr lang="ru-RU" b="1" dirty="0" err="1" smtClean="0">
                <a:latin typeface="Monotype Corsiva" panose="03010101010201010101" pitchFamily="66" charset="0"/>
              </a:rPr>
              <a:t>людства</a:t>
            </a:r>
            <a:endParaRPr lang="ru-RU" b="1" dirty="0">
              <a:latin typeface="Monotype Corsiva" panose="03010101010201010101" pitchFamily="66" charset="0"/>
            </a:endParaRPr>
          </a:p>
        </p:txBody>
      </p:sp>
      <p:grpSp>
        <p:nvGrpSpPr>
          <p:cNvPr id="6" name="Группа 5"/>
          <p:cNvGrpSpPr/>
          <p:nvPr/>
        </p:nvGrpSpPr>
        <p:grpSpPr>
          <a:xfrm>
            <a:off x="1409700" y="1586753"/>
            <a:ext cx="10191750" cy="4625788"/>
            <a:chOff x="2238375" y="1714500"/>
            <a:chExt cx="9144000" cy="342900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75" y="1714500"/>
              <a:ext cx="4572000" cy="3429000"/>
            </a:xfrm>
            <a:prstGeom prst="rect">
              <a:avLst/>
            </a:prstGeom>
            <a:ln>
              <a:noFill/>
            </a:ln>
            <a:effectLst>
              <a:softEdge rad="112500"/>
            </a:effectLst>
          </p:spPr>
        </p:pic>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562547" y="1714500"/>
              <a:ext cx="4819828" cy="3429000"/>
            </a:xfrm>
            <a:prstGeom prst="rect">
              <a:avLst/>
            </a:prstGeom>
            <a:ln>
              <a:noFill/>
            </a:ln>
            <a:effectLst>
              <a:softEdge rad="112500"/>
            </a:effectLst>
          </p:spPr>
        </p:pic>
      </p:grpSp>
    </p:spTree>
    <p:extLst>
      <p:ext uri="{BB962C8B-B14F-4D97-AF65-F5344CB8AC3E}">
        <p14:creationId xmlns:p14="http://schemas.microsoft.com/office/powerpoint/2010/main" val="1518666166"/>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14300"/>
            <a:ext cx="9601200" cy="819150"/>
          </a:xfrm>
        </p:spPr>
        <p:txBody>
          <a:bodyPr/>
          <a:lstStyle/>
          <a:p>
            <a:r>
              <a:rPr lang="uk-UA" b="1" dirty="0" smtClean="0">
                <a:latin typeface="Monotype Corsiva" panose="03010101010201010101" pitchFamily="66" charset="0"/>
              </a:rPr>
              <a:t>Філософія історії О. Шпенглера</a:t>
            </a:r>
            <a:endParaRPr lang="ru-RU" b="1" dirty="0">
              <a:latin typeface="Monotype Corsiva" panose="03010101010201010101" pitchFamily="66"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0" y="1112923"/>
            <a:ext cx="3781425" cy="47252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rotWithShape="1">
          <a:blip r:embed="rId4">
            <a:extLst>
              <a:ext uri="{28A0092B-C50C-407E-A947-70E740481C1C}">
                <a14:useLocalDpi xmlns:a14="http://schemas.microsoft.com/office/drawing/2010/main" val="0"/>
              </a:ext>
            </a:extLst>
          </a:blip>
          <a:srcRect l="9617" t="1607" r="12312" b="18332"/>
          <a:stretch/>
        </p:blipFill>
        <p:spPr>
          <a:xfrm>
            <a:off x="5010149" y="2070847"/>
            <a:ext cx="6905625" cy="3993777"/>
          </a:xfrm>
          <a:prstGeom prst="rect">
            <a:avLst/>
          </a:prstGeom>
          <a:ln>
            <a:noFill/>
          </a:ln>
          <a:effectLst>
            <a:softEdge rad="112500"/>
          </a:effectLst>
        </p:spPr>
      </p:pic>
      <p:sp>
        <p:nvSpPr>
          <p:cNvPr id="3" name="TextBox 2"/>
          <p:cNvSpPr txBox="1"/>
          <p:nvPr/>
        </p:nvSpPr>
        <p:spPr>
          <a:xfrm>
            <a:off x="5378824" y="933450"/>
            <a:ext cx="6158752" cy="584775"/>
          </a:xfrm>
          <a:prstGeom prst="rect">
            <a:avLst/>
          </a:prstGeom>
          <a:noFill/>
        </p:spPr>
        <p:txBody>
          <a:bodyPr wrap="square" rtlCol="0">
            <a:spAutoFit/>
          </a:bodyPr>
          <a:lstStyle/>
          <a:p>
            <a:pPr algn="ctr"/>
            <a:r>
              <a:rPr lang="uk-UA" sz="3200" dirty="0" smtClean="0">
                <a:latin typeface="Monotype Corsiva" panose="03010101010201010101" pitchFamily="66" charset="0"/>
              </a:rPr>
              <a:t>Основні стадії розвитку цивілізації</a:t>
            </a:r>
            <a:endParaRPr lang="ru-RU" sz="3200" dirty="0">
              <a:latin typeface="Monotype Corsiva" panose="03010101010201010101" pitchFamily="66" charset="0"/>
            </a:endParaRPr>
          </a:p>
        </p:txBody>
      </p:sp>
    </p:spTree>
    <p:extLst>
      <p:ext uri="{BB962C8B-B14F-4D97-AF65-F5344CB8AC3E}">
        <p14:creationId xmlns:p14="http://schemas.microsoft.com/office/powerpoint/2010/main" val="244716340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09550"/>
            <a:ext cx="9601200" cy="847725"/>
          </a:xfrm>
        </p:spPr>
        <p:txBody>
          <a:bodyPr/>
          <a:lstStyle/>
          <a:p>
            <a:r>
              <a:rPr lang="uk-UA" b="1" dirty="0" smtClean="0">
                <a:latin typeface="Monotype Corsiva" panose="03010101010201010101" pitchFamily="66" charset="0"/>
              </a:rPr>
              <a:t>Культура як жива істота</a:t>
            </a:r>
            <a:endParaRPr lang="ru-RU" b="1" dirty="0">
              <a:latin typeface="Monotype Corsiva" panose="03010101010201010101" pitchFamily="66" charset="0"/>
            </a:endParaRP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764" t="10497" r="663" b="22934"/>
          <a:stretch/>
        </p:blipFill>
        <p:spPr>
          <a:xfrm>
            <a:off x="964235" y="1057275"/>
            <a:ext cx="11035050" cy="4657725"/>
          </a:xfrm>
          <a:prstGeom prst="rect">
            <a:avLst/>
          </a:prstGeom>
          <a:ln>
            <a:noFill/>
          </a:ln>
          <a:effectLst>
            <a:softEdge rad="112500"/>
          </a:effectLst>
        </p:spPr>
      </p:pic>
    </p:spTree>
    <p:extLst>
      <p:ext uri="{BB962C8B-B14F-4D97-AF65-F5344CB8AC3E}">
        <p14:creationId xmlns:p14="http://schemas.microsoft.com/office/powerpoint/2010/main" val="406811399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00025"/>
            <a:ext cx="9601200" cy="809625"/>
          </a:xfrm>
        </p:spPr>
        <p:txBody>
          <a:bodyPr>
            <a:normAutofit/>
          </a:bodyPr>
          <a:lstStyle/>
          <a:p>
            <a:r>
              <a:rPr lang="uk-UA" sz="4000" b="1" dirty="0" smtClean="0">
                <a:latin typeface="Monotype Corsiva" panose="03010101010201010101" pitchFamily="66" charset="0"/>
              </a:rPr>
              <a:t>Формаційний підхід К. Маркса та Ф. Енгельса</a:t>
            </a:r>
            <a:endParaRPr lang="ru-RU" sz="4000" b="1" dirty="0">
              <a:latin typeface="Monotype Corsiva" panose="03010101010201010101" pitchFamily="66" charset="0"/>
            </a:endParaRPr>
          </a:p>
        </p:txBody>
      </p:sp>
      <p:pic>
        <p:nvPicPr>
          <p:cNvPr id="14" name="Рисунок 13"/>
          <p:cNvPicPr>
            <a:picLocks noChangeAspect="1"/>
          </p:cNvPicPr>
          <p:nvPr/>
        </p:nvPicPr>
        <p:blipFill>
          <a:blip r:embed="rId2"/>
          <a:stretch>
            <a:fillRect/>
          </a:stretch>
        </p:blipFill>
        <p:spPr>
          <a:xfrm>
            <a:off x="5621856" y="942975"/>
            <a:ext cx="6365236" cy="5845964"/>
          </a:xfrm>
          <a:prstGeom prst="rect">
            <a:avLst/>
          </a:prstGeom>
          <a:ln>
            <a:noFill/>
          </a:ln>
          <a:effectLst>
            <a:outerShdw blurRad="292100" dist="139700" dir="2700000" algn="tl" rotWithShape="0">
              <a:srgbClr val="333333">
                <a:alpha val="65000"/>
              </a:srgbClr>
            </a:outerShdw>
          </a:effectLst>
        </p:spPr>
      </p:pic>
      <p:pic>
        <p:nvPicPr>
          <p:cNvPr id="15" name="Рисунок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38" y="942975"/>
            <a:ext cx="2813062" cy="3299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2276" y="3128484"/>
            <a:ext cx="2533650" cy="35037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7279294"/>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1824" y="133350"/>
            <a:ext cx="9601200" cy="1485900"/>
          </a:xfrm>
        </p:spPr>
        <p:txBody>
          <a:bodyPr/>
          <a:lstStyle/>
          <a:p>
            <a:r>
              <a:rPr lang="uk-UA" b="1" dirty="0" smtClean="0">
                <a:latin typeface="Monotype Corsiva" panose="03010101010201010101" pitchFamily="66" charset="0"/>
              </a:rPr>
              <a:t>Суспільно-економічні формації</a:t>
            </a:r>
            <a:endParaRPr lang="ru-RU" b="1" dirty="0">
              <a:latin typeface="Monotype Corsiva" panose="03010101010201010101" pitchFamily="66" charset="0"/>
            </a:endParaRPr>
          </a:p>
        </p:txBody>
      </p:sp>
      <p:grpSp>
        <p:nvGrpSpPr>
          <p:cNvPr id="4" name="Группа 3"/>
          <p:cNvGrpSpPr/>
          <p:nvPr/>
        </p:nvGrpSpPr>
        <p:grpSpPr>
          <a:xfrm>
            <a:off x="771524" y="2362200"/>
            <a:ext cx="11420476" cy="2600325"/>
            <a:chOff x="1763273" y="3272128"/>
            <a:chExt cx="8732741" cy="814334"/>
          </a:xfrm>
        </p:grpSpPr>
        <p:sp>
          <p:nvSpPr>
            <p:cNvPr id="5" name="Полилиния 4"/>
            <p:cNvSpPr/>
            <p:nvPr/>
          </p:nvSpPr>
          <p:spPr>
            <a:xfrm>
              <a:off x="1763273" y="3272128"/>
              <a:ext cx="2537213" cy="814334"/>
            </a:xfrm>
            <a:custGeom>
              <a:avLst/>
              <a:gdLst>
                <a:gd name="connsiteX0" fmla="*/ 0 w 2035836"/>
                <a:gd name="connsiteY0" fmla="*/ 0 h 814334"/>
                <a:gd name="connsiteX1" fmla="*/ 1628669 w 2035836"/>
                <a:gd name="connsiteY1" fmla="*/ 0 h 814334"/>
                <a:gd name="connsiteX2" fmla="*/ 2035836 w 2035836"/>
                <a:gd name="connsiteY2" fmla="*/ 407167 h 814334"/>
                <a:gd name="connsiteX3" fmla="*/ 1628669 w 2035836"/>
                <a:gd name="connsiteY3" fmla="*/ 814334 h 814334"/>
                <a:gd name="connsiteX4" fmla="*/ 0 w 2035836"/>
                <a:gd name="connsiteY4" fmla="*/ 814334 h 814334"/>
                <a:gd name="connsiteX5" fmla="*/ 407167 w 2035836"/>
                <a:gd name="connsiteY5" fmla="*/ 407167 h 814334"/>
                <a:gd name="connsiteX6" fmla="*/ 0 w 2035836"/>
                <a:gd name="connsiteY6" fmla="*/ 0 h 8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5836" h="814334">
                  <a:moveTo>
                    <a:pt x="0" y="0"/>
                  </a:moveTo>
                  <a:lnTo>
                    <a:pt x="1628669" y="0"/>
                  </a:lnTo>
                  <a:lnTo>
                    <a:pt x="2035836" y="407167"/>
                  </a:lnTo>
                  <a:lnTo>
                    <a:pt x="1628669" y="814334"/>
                  </a:lnTo>
                  <a:lnTo>
                    <a:pt x="0" y="814334"/>
                  </a:lnTo>
                  <a:lnTo>
                    <a:pt x="407167" y="407167"/>
                  </a:lnTo>
                  <a:lnTo>
                    <a:pt x="0" y="0"/>
                  </a:lnTo>
                  <a:close/>
                </a:path>
              </a:pathLst>
            </a:custGeom>
            <a:solidFill>
              <a:schemeClr val="bg2">
                <a:lumMod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1173" tIns="14669" rIns="421836" bIns="14669" numCol="1" spcCol="1270" anchor="ctr" anchorCtr="0">
              <a:noAutofit/>
            </a:bodyPr>
            <a:lstStyle/>
            <a:p>
              <a:pPr lvl="0" algn="ctr" defTabSz="488950">
                <a:lnSpc>
                  <a:spcPct val="90000"/>
                </a:lnSpc>
                <a:spcBef>
                  <a:spcPct val="0"/>
                </a:spcBef>
                <a:spcAft>
                  <a:spcPct val="35000"/>
                </a:spcAft>
              </a:pPr>
              <a:r>
                <a:rPr lang="uk-UA" sz="2400" kern="1200" dirty="0" smtClean="0">
                  <a:latin typeface="Monotype Corsiva" panose="03010101010201010101" pitchFamily="66" charset="0"/>
                </a:rPr>
                <a:t>  Первіснообщинна</a:t>
              </a:r>
              <a:endParaRPr lang="ru-RU" sz="2400" kern="1200" dirty="0">
                <a:latin typeface="Monotype Corsiva" panose="03010101010201010101" pitchFamily="66" charset="0"/>
              </a:endParaRPr>
            </a:p>
          </p:txBody>
        </p:sp>
        <p:sp>
          <p:nvSpPr>
            <p:cNvPr id="6" name="Полилиния 5"/>
            <p:cNvSpPr/>
            <p:nvPr/>
          </p:nvSpPr>
          <p:spPr>
            <a:xfrm>
              <a:off x="3423877" y="3272128"/>
              <a:ext cx="2579481" cy="814334"/>
            </a:xfrm>
            <a:custGeom>
              <a:avLst/>
              <a:gdLst>
                <a:gd name="connsiteX0" fmla="*/ 0 w 2035836"/>
                <a:gd name="connsiteY0" fmla="*/ 0 h 814334"/>
                <a:gd name="connsiteX1" fmla="*/ 1628669 w 2035836"/>
                <a:gd name="connsiteY1" fmla="*/ 0 h 814334"/>
                <a:gd name="connsiteX2" fmla="*/ 2035836 w 2035836"/>
                <a:gd name="connsiteY2" fmla="*/ 407167 h 814334"/>
                <a:gd name="connsiteX3" fmla="*/ 1628669 w 2035836"/>
                <a:gd name="connsiteY3" fmla="*/ 814334 h 814334"/>
                <a:gd name="connsiteX4" fmla="*/ 0 w 2035836"/>
                <a:gd name="connsiteY4" fmla="*/ 814334 h 814334"/>
                <a:gd name="connsiteX5" fmla="*/ 407167 w 2035836"/>
                <a:gd name="connsiteY5" fmla="*/ 407167 h 814334"/>
                <a:gd name="connsiteX6" fmla="*/ 0 w 2035836"/>
                <a:gd name="connsiteY6" fmla="*/ 0 h 8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5836" h="814334">
                  <a:moveTo>
                    <a:pt x="0" y="0"/>
                  </a:moveTo>
                  <a:lnTo>
                    <a:pt x="1628669" y="0"/>
                  </a:lnTo>
                  <a:lnTo>
                    <a:pt x="2035836" y="407167"/>
                  </a:lnTo>
                  <a:lnTo>
                    <a:pt x="1628669" y="814334"/>
                  </a:lnTo>
                  <a:lnTo>
                    <a:pt x="0" y="814334"/>
                  </a:lnTo>
                  <a:lnTo>
                    <a:pt x="407167" y="407167"/>
                  </a:lnTo>
                  <a:lnTo>
                    <a:pt x="0" y="0"/>
                  </a:lnTo>
                  <a:close/>
                </a:path>
              </a:pathLst>
            </a:custGeom>
            <a:solidFill>
              <a:schemeClr val="accent5">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1173" tIns="14669" rIns="421836" bIns="14669" numCol="1" spcCol="1270" anchor="ctr" anchorCtr="0">
              <a:noAutofit/>
            </a:bodyPr>
            <a:lstStyle/>
            <a:p>
              <a:pPr lvl="0" algn="ctr" defTabSz="488950">
                <a:lnSpc>
                  <a:spcPct val="90000"/>
                </a:lnSpc>
                <a:spcBef>
                  <a:spcPct val="0"/>
                </a:spcBef>
                <a:spcAft>
                  <a:spcPct val="35000"/>
                </a:spcAft>
              </a:pPr>
              <a:r>
                <a:rPr lang="uk-UA" sz="2400" kern="1200" dirty="0" smtClean="0">
                  <a:latin typeface="Monotype Corsiva" panose="03010101010201010101" pitchFamily="66" charset="0"/>
                </a:rPr>
                <a:t>Рабовласницька</a:t>
              </a:r>
              <a:endParaRPr lang="ru-RU" sz="2400" kern="1200" dirty="0">
                <a:latin typeface="Monotype Corsiva" panose="03010101010201010101" pitchFamily="66" charset="0"/>
              </a:endParaRPr>
            </a:p>
          </p:txBody>
        </p:sp>
        <p:sp>
          <p:nvSpPr>
            <p:cNvPr id="7" name="Полилиния 6"/>
            <p:cNvSpPr/>
            <p:nvPr/>
          </p:nvSpPr>
          <p:spPr>
            <a:xfrm>
              <a:off x="5004365" y="3272128"/>
              <a:ext cx="2526681" cy="814334"/>
            </a:xfrm>
            <a:custGeom>
              <a:avLst/>
              <a:gdLst>
                <a:gd name="connsiteX0" fmla="*/ 0 w 2035836"/>
                <a:gd name="connsiteY0" fmla="*/ 0 h 814334"/>
                <a:gd name="connsiteX1" fmla="*/ 1628669 w 2035836"/>
                <a:gd name="connsiteY1" fmla="*/ 0 h 814334"/>
                <a:gd name="connsiteX2" fmla="*/ 2035836 w 2035836"/>
                <a:gd name="connsiteY2" fmla="*/ 407167 h 814334"/>
                <a:gd name="connsiteX3" fmla="*/ 1628669 w 2035836"/>
                <a:gd name="connsiteY3" fmla="*/ 814334 h 814334"/>
                <a:gd name="connsiteX4" fmla="*/ 0 w 2035836"/>
                <a:gd name="connsiteY4" fmla="*/ 814334 h 814334"/>
                <a:gd name="connsiteX5" fmla="*/ 407167 w 2035836"/>
                <a:gd name="connsiteY5" fmla="*/ 407167 h 814334"/>
                <a:gd name="connsiteX6" fmla="*/ 0 w 2035836"/>
                <a:gd name="connsiteY6" fmla="*/ 0 h 8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5836" h="814334">
                  <a:moveTo>
                    <a:pt x="0" y="0"/>
                  </a:moveTo>
                  <a:lnTo>
                    <a:pt x="1628669" y="0"/>
                  </a:lnTo>
                  <a:lnTo>
                    <a:pt x="2035836" y="407167"/>
                  </a:lnTo>
                  <a:lnTo>
                    <a:pt x="1628669" y="814334"/>
                  </a:lnTo>
                  <a:lnTo>
                    <a:pt x="0" y="814334"/>
                  </a:lnTo>
                  <a:lnTo>
                    <a:pt x="407167" y="407167"/>
                  </a:lnTo>
                  <a:lnTo>
                    <a:pt x="0" y="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1173" tIns="14669" rIns="421836" bIns="14669" numCol="1" spcCol="1270" anchor="ctr" anchorCtr="0">
              <a:noAutofit/>
            </a:bodyPr>
            <a:lstStyle/>
            <a:p>
              <a:pPr lvl="0" algn="ctr" defTabSz="488950">
                <a:lnSpc>
                  <a:spcPct val="90000"/>
                </a:lnSpc>
                <a:spcBef>
                  <a:spcPct val="0"/>
                </a:spcBef>
                <a:spcAft>
                  <a:spcPct val="35000"/>
                </a:spcAft>
              </a:pPr>
              <a:r>
                <a:rPr lang="uk-UA" sz="2400" kern="1200" dirty="0" smtClean="0">
                  <a:latin typeface="Monotype Corsiva" panose="03010101010201010101" pitchFamily="66" charset="0"/>
                </a:rPr>
                <a:t>Феодальна</a:t>
              </a:r>
              <a:endParaRPr lang="ru-RU" sz="2400" kern="1200" dirty="0">
                <a:latin typeface="Monotype Corsiva" panose="03010101010201010101" pitchFamily="66" charset="0"/>
              </a:endParaRPr>
            </a:p>
          </p:txBody>
        </p:sp>
        <p:sp>
          <p:nvSpPr>
            <p:cNvPr id="8" name="Полилиния 7"/>
            <p:cNvSpPr/>
            <p:nvPr/>
          </p:nvSpPr>
          <p:spPr>
            <a:xfrm>
              <a:off x="6118718" y="3272128"/>
              <a:ext cx="3477471" cy="814334"/>
            </a:xfrm>
            <a:custGeom>
              <a:avLst/>
              <a:gdLst>
                <a:gd name="connsiteX0" fmla="*/ 0 w 2035836"/>
                <a:gd name="connsiteY0" fmla="*/ 0 h 814334"/>
                <a:gd name="connsiteX1" fmla="*/ 1628669 w 2035836"/>
                <a:gd name="connsiteY1" fmla="*/ 0 h 814334"/>
                <a:gd name="connsiteX2" fmla="*/ 2035836 w 2035836"/>
                <a:gd name="connsiteY2" fmla="*/ 407167 h 814334"/>
                <a:gd name="connsiteX3" fmla="*/ 1628669 w 2035836"/>
                <a:gd name="connsiteY3" fmla="*/ 814334 h 814334"/>
                <a:gd name="connsiteX4" fmla="*/ 0 w 2035836"/>
                <a:gd name="connsiteY4" fmla="*/ 814334 h 814334"/>
                <a:gd name="connsiteX5" fmla="*/ 407167 w 2035836"/>
                <a:gd name="connsiteY5" fmla="*/ 407167 h 814334"/>
                <a:gd name="connsiteX6" fmla="*/ 0 w 2035836"/>
                <a:gd name="connsiteY6" fmla="*/ 0 h 8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5836" h="814334">
                  <a:moveTo>
                    <a:pt x="0" y="0"/>
                  </a:moveTo>
                  <a:lnTo>
                    <a:pt x="1628669" y="0"/>
                  </a:lnTo>
                  <a:lnTo>
                    <a:pt x="2035836" y="407167"/>
                  </a:lnTo>
                  <a:lnTo>
                    <a:pt x="1628669" y="814334"/>
                  </a:lnTo>
                  <a:lnTo>
                    <a:pt x="0" y="814334"/>
                  </a:lnTo>
                  <a:lnTo>
                    <a:pt x="407167" y="407167"/>
                  </a:lnTo>
                  <a:lnTo>
                    <a:pt x="0" y="0"/>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1173" tIns="14669" rIns="421836" bIns="14669" numCol="1" spcCol="1270" anchor="ctr" anchorCtr="0">
              <a:noAutofit/>
            </a:bodyPr>
            <a:lstStyle/>
            <a:p>
              <a:pPr lvl="0" algn="ctr" defTabSz="488950">
                <a:lnSpc>
                  <a:spcPct val="90000"/>
                </a:lnSpc>
                <a:spcBef>
                  <a:spcPct val="0"/>
                </a:spcBef>
                <a:spcAft>
                  <a:spcPct val="35000"/>
                </a:spcAft>
              </a:pPr>
              <a:r>
                <a:rPr lang="uk-UA" sz="2400" kern="1200" dirty="0" smtClean="0">
                  <a:latin typeface="Monotype Corsiva" panose="03010101010201010101" pitchFamily="66" charset="0"/>
                </a:rPr>
                <a:t>Капіталістична</a:t>
              </a:r>
              <a:endParaRPr lang="ru-RU" sz="2400" kern="1200" dirty="0">
                <a:latin typeface="Monotype Corsiva" panose="03010101010201010101" pitchFamily="66" charset="0"/>
              </a:endParaRPr>
            </a:p>
          </p:txBody>
        </p:sp>
        <p:sp>
          <p:nvSpPr>
            <p:cNvPr id="9" name="Полилиния 8"/>
            <p:cNvSpPr/>
            <p:nvPr/>
          </p:nvSpPr>
          <p:spPr>
            <a:xfrm>
              <a:off x="8234926" y="3272128"/>
              <a:ext cx="2261088" cy="814334"/>
            </a:xfrm>
            <a:custGeom>
              <a:avLst/>
              <a:gdLst>
                <a:gd name="connsiteX0" fmla="*/ 0 w 2035836"/>
                <a:gd name="connsiteY0" fmla="*/ 0 h 814334"/>
                <a:gd name="connsiteX1" fmla="*/ 1628669 w 2035836"/>
                <a:gd name="connsiteY1" fmla="*/ 0 h 814334"/>
                <a:gd name="connsiteX2" fmla="*/ 2035836 w 2035836"/>
                <a:gd name="connsiteY2" fmla="*/ 407167 h 814334"/>
                <a:gd name="connsiteX3" fmla="*/ 1628669 w 2035836"/>
                <a:gd name="connsiteY3" fmla="*/ 814334 h 814334"/>
                <a:gd name="connsiteX4" fmla="*/ 0 w 2035836"/>
                <a:gd name="connsiteY4" fmla="*/ 814334 h 814334"/>
                <a:gd name="connsiteX5" fmla="*/ 407167 w 2035836"/>
                <a:gd name="connsiteY5" fmla="*/ 407167 h 814334"/>
                <a:gd name="connsiteX6" fmla="*/ 0 w 2035836"/>
                <a:gd name="connsiteY6" fmla="*/ 0 h 8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5836" h="814334">
                  <a:moveTo>
                    <a:pt x="0" y="0"/>
                  </a:moveTo>
                  <a:lnTo>
                    <a:pt x="1628669" y="0"/>
                  </a:lnTo>
                  <a:lnTo>
                    <a:pt x="2035836" y="407167"/>
                  </a:lnTo>
                  <a:lnTo>
                    <a:pt x="1628669" y="814334"/>
                  </a:lnTo>
                  <a:lnTo>
                    <a:pt x="0" y="814334"/>
                  </a:lnTo>
                  <a:lnTo>
                    <a:pt x="407167" y="407167"/>
                  </a:lnTo>
                  <a:lnTo>
                    <a:pt x="0" y="0"/>
                  </a:lnTo>
                  <a:close/>
                </a:path>
              </a:pathLst>
            </a:custGeom>
            <a:solidFill>
              <a:schemeClr val="accent6">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1173" tIns="14669" rIns="421836" bIns="14669" numCol="1" spcCol="1270" anchor="ctr" anchorCtr="0">
              <a:noAutofit/>
            </a:bodyPr>
            <a:lstStyle/>
            <a:p>
              <a:pPr lvl="0" algn="ctr" defTabSz="488950">
                <a:lnSpc>
                  <a:spcPct val="90000"/>
                </a:lnSpc>
                <a:spcBef>
                  <a:spcPct val="0"/>
                </a:spcBef>
                <a:spcAft>
                  <a:spcPct val="35000"/>
                </a:spcAft>
              </a:pPr>
              <a:r>
                <a:rPr lang="uk-UA" sz="2400" kern="1200" dirty="0" smtClean="0">
                  <a:latin typeface="Monotype Corsiva" panose="03010101010201010101" pitchFamily="66" charset="0"/>
                </a:rPr>
                <a:t>Комуністична</a:t>
              </a:r>
              <a:endParaRPr lang="ru-RU" sz="2400" kern="1200" dirty="0">
                <a:latin typeface="Monotype Corsiva" panose="03010101010201010101" pitchFamily="66" charset="0"/>
              </a:endParaRPr>
            </a:p>
          </p:txBody>
        </p:sp>
      </p:grpSp>
    </p:spTree>
    <p:extLst>
      <p:ext uri="{BB962C8B-B14F-4D97-AF65-F5344CB8AC3E}">
        <p14:creationId xmlns:p14="http://schemas.microsoft.com/office/powerpoint/2010/main" val="1593369631"/>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TM10001105[[fn=Урожай]]</Template>
  <TotalTime>331</TotalTime>
  <Words>286</Words>
  <Application>Microsoft Office PowerPoint</Application>
  <PresentationFormat>Широкоэкранный</PresentationFormat>
  <Paragraphs>34</Paragraphs>
  <Slides>13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Calibri</vt:lpstr>
      <vt:lpstr>Franklin Gothic Book</vt:lpstr>
      <vt:lpstr>Monotype Corsiva</vt:lpstr>
      <vt:lpstr>Troika</vt:lpstr>
      <vt:lpstr>Crop</vt:lpstr>
      <vt:lpstr>соціокультурний розвиток людства:</vt:lpstr>
      <vt:lpstr> Методологічні засади дослідження  соціокультурного розвитку людства</vt:lpstr>
      <vt:lpstr>Основні підходи до розуміння  соціокультурного розвитку людства СКРЛ</vt:lpstr>
      <vt:lpstr>Лінійність соціокультурного розвитку людства</vt:lpstr>
      <vt:lpstr>Циклічність  соціокультурного розвитку людства</vt:lpstr>
      <vt:lpstr>Філософія історії О. Шпенглера</vt:lpstr>
      <vt:lpstr>Культура як жива істота</vt:lpstr>
      <vt:lpstr>Формаційний підхід К. Маркса та Ф. Енгельса</vt:lpstr>
      <vt:lpstr>Суспільно-економічні формації</vt:lpstr>
      <vt:lpstr>Цивілізаційний підхід</vt:lpstr>
      <vt:lpstr>Світ-системний підхід</vt:lpstr>
      <vt:lpstr>Естафетно-стадійний підхід </vt:lpstr>
      <vt:lpstr>Очікування від курсу   «Соціокультурний розвиток людства»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Теорії соціокультурного розвитку</dc:title>
  <dc:creator>samstyle4201@outlook.com</dc:creator>
  <cp:lastModifiedBy>sociology</cp:lastModifiedBy>
  <cp:revision>33</cp:revision>
  <dcterms:created xsi:type="dcterms:W3CDTF">2017-12-18T10:17:47Z</dcterms:created>
  <dcterms:modified xsi:type="dcterms:W3CDTF">2018-01-24T10:40:11Z</dcterms:modified>
</cp:coreProperties>
</file>