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8" r:id="rId2"/>
    <p:sldId id="256" r:id="rId3"/>
    <p:sldId id="266" r:id="rId4"/>
    <p:sldId id="265" r:id="rId5"/>
    <p:sldId id="273" r:id="rId6"/>
    <p:sldId id="260" r:id="rId7"/>
    <p:sldId id="264" r:id="rId8"/>
    <p:sldId id="261" r:id="rId9"/>
    <p:sldId id="271" r:id="rId10"/>
    <p:sldId id="270" r:id="rId11"/>
    <p:sldId id="262" r:id="rId12"/>
    <p:sldId id="257" r:id="rId13"/>
    <p:sldId id="263" r:id="rId14"/>
    <p:sldId id="259" r:id="rId15"/>
    <p:sldId id="276" r:id="rId16"/>
    <p:sldId id="275" r:id="rId17"/>
    <p:sldId id="274" r:id="rId18"/>
    <p:sldId id="269" r:id="rId19"/>
    <p:sldId id="272" r:id="rId20"/>
    <p:sldId id="268" r:id="rId21"/>
    <p:sldId id="280" r:id="rId22"/>
    <p:sldId id="277" r:id="rId23"/>
    <p:sldId id="267" r:id="rId24"/>
    <p:sldId id="278" r:id="rId25"/>
    <p:sldId id="284" r:id="rId26"/>
    <p:sldId id="279" r:id="rId27"/>
    <p:sldId id="287" r:id="rId28"/>
    <p:sldId id="286" r:id="rId29"/>
    <p:sldId id="281" r:id="rId30"/>
    <p:sldId id="285" r:id="rId31"/>
    <p:sldId id="282" r:id="rId32"/>
    <p:sldId id="294" r:id="rId33"/>
    <p:sldId id="283" r:id="rId34"/>
    <p:sldId id="295" r:id="rId35"/>
    <p:sldId id="292" r:id="rId36"/>
    <p:sldId id="288" r:id="rId37"/>
    <p:sldId id="289" r:id="rId38"/>
    <p:sldId id="291" r:id="rId39"/>
    <p:sldId id="293" r:id="rId40"/>
    <p:sldId id="290" r:id="rId41"/>
    <p:sldId id="296"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55EA3-8242-4824-A99D-F44F2F9C0972}" type="datetimeFigureOut">
              <a:rPr lang="uk-UA" smtClean="0"/>
              <a:t>06.10.2022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749FD-9B92-4AF5-A64F-2DDC2429BF57}" type="slidenum">
              <a:rPr lang="uk-UA" smtClean="0"/>
              <a:t>‹#›</a:t>
            </a:fld>
            <a:endParaRPr lang="uk-UA"/>
          </a:p>
        </p:txBody>
      </p:sp>
    </p:spTree>
    <p:extLst>
      <p:ext uri="{BB962C8B-B14F-4D97-AF65-F5344CB8AC3E}">
        <p14:creationId xmlns:p14="http://schemas.microsoft.com/office/powerpoint/2010/main" val="265383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8</a:t>
            </a:fld>
            <a:endParaRPr lang="uk-UA" dirty="0"/>
          </a:p>
        </p:txBody>
      </p:sp>
    </p:spTree>
    <p:extLst>
      <p:ext uri="{BB962C8B-B14F-4D97-AF65-F5344CB8AC3E}">
        <p14:creationId xmlns:p14="http://schemas.microsoft.com/office/powerpoint/2010/main" val="315920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9</a:t>
            </a:fld>
            <a:endParaRPr lang="uk-UA" dirty="0"/>
          </a:p>
        </p:txBody>
      </p:sp>
    </p:spTree>
    <p:extLst>
      <p:ext uri="{BB962C8B-B14F-4D97-AF65-F5344CB8AC3E}">
        <p14:creationId xmlns:p14="http://schemas.microsoft.com/office/powerpoint/2010/main" val="420081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noProof="0" dirty="0"/>
          </a:p>
        </p:txBody>
      </p:sp>
      <p:sp>
        <p:nvSpPr>
          <p:cNvPr id="4" name="Номер слайда 3"/>
          <p:cNvSpPr>
            <a:spLocks noGrp="1"/>
          </p:cNvSpPr>
          <p:nvPr>
            <p:ph type="sldNum" sz="quarter" idx="10"/>
          </p:nvPr>
        </p:nvSpPr>
        <p:spPr/>
        <p:txBody>
          <a:bodyPr/>
          <a:lstStyle/>
          <a:p>
            <a:fld id="{8AB749FD-9B92-4AF5-A64F-2DDC2429BF57}" type="slidenum">
              <a:rPr lang="uk-UA" smtClean="0"/>
              <a:t>40</a:t>
            </a:fld>
            <a:endParaRPr lang="uk-UA"/>
          </a:p>
        </p:txBody>
      </p:sp>
    </p:spTree>
    <p:extLst>
      <p:ext uri="{BB962C8B-B14F-4D97-AF65-F5344CB8AC3E}">
        <p14:creationId xmlns:p14="http://schemas.microsoft.com/office/powerpoint/2010/main" val="153213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06.10.2022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06.10.2022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06.10.2022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06.10.2022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0728"/>
            <a:ext cx="8604856" cy="4524315"/>
          </a:xfrm>
          <a:prstGeom prst="rect">
            <a:avLst/>
          </a:prstGeom>
          <a:noFill/>
          <a:effectLst>
            <a:innerShdw blurRad="63500" dist="50800">
              <a:prstClr val="black">
                <a:alpha val="50000"/>
              </a:prstClr>
            </a:innerShdw>
          </a:effectLst>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ДЕРЖАВНА </a:t>
            </a:r>
          </a:p>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ПОЛІТИКА</a:t>
            </a:r>
          </a:p>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КРАЇН СВІТУ</a:t>
            </a:r>
            <a:endPar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064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60" y="404664"/>
            <a:ext cx="9036496" cy="5755422"/>
          </a:xfrm>
          <a:prstGeom prst="rect">
            <a:avLst/>
          </a:prstGeom>
        </p:spPr>
        <p:txBody>
          <a:bodyPr wrap="square">
            <a:spAutoFit/>
          </a:bodyPr>
          <a:lstStyle/>
          <a:p>
            <a:r>
              <a:rPr lang="uk-UA" sz="2800" b="1" dirty="0" smtClean="0">
                <a:solidFill>
                  <a:srgbClr val="FF0000"/>
                </a:solidFill>
                <a:latin typeface="Times New Roman" panose="02020603050405020304" pitchFamily="18" charset="0"/>
                <a:cs typeface="Times New Roman" panose="02020603050405020304" pitchFamily="18" charset="0"/>
              </a:rPr>
              <a:t>Принципи державної політики </a:t>
            </a:r>
            <a:r>
              <a:rPr lang="uk-UA" sz="2000" dirty="0" smtClean="0">
                <a:latin typeface="Times New Roman" panose="02020603050405020304" pitchFamily="18" charset="0"/>
                <a:cs typeface="Times New Roman" panose="02020603050405020304" pitchFamily="18" charset="0"/>
              </a:rPr>
              <a:t>поділяються на </a:t>
            </a:r>
            <a:r>
              <a:rPr lang="uk-UA" sz="2000" b="1" i="1" dirty="0" smtClean="0">
                <a:latin typeface="Times New Roman" panose="02020603050405020304" pitchFamily="18" charset="0"/>
                <a:cs typeface="Times New Roman" panose="02020603050405020304" pitchFamily="18" charset="0"/>
              </a:rPr>
              <a:t>загальні (універсальні) та галузеві (специфічні)</a:t>
            </a:r>
            <a:r>
              <a:rPr lang="uk-UA" sz="2000" dirty="0" smtClean="0">
                <a:latin typeface="Times New Roman" panose="02020603050405020304" pitchFamily="18" charset="0"/>
                <a:cs typeface="Times New Roman" panose="02020603050405020304" pitchFamily="18" charset="0"/>
              </a:rPr>
              <a:t>. Універсальні принципи застосовуються в усіх видах державної політики, які мають загальний зміст. До них відносять: </a:t>
            </a:r>
            <a:r>
              <a:rPr lang="uk-UA" sz="2000" i="1" dirty="0" smtClean="0">
                <a:latin typeface="Times New Roman" panose="02020603050405020304" pitchFamily="18" charset="0"/>
                <a:cs typeface="Times New Roman" panose="02020603050405020304" pitchFamily="18" charset="0"/>
              </a:rPr>
              <a:t>об'єктивність; конкретність; оптимальність; зворотні зв'язки</a:t>
            </a:r>
            <a:r>
              <a:rPr lang="uk-UA" sz="2000" dirty="0" smtClean="0">
                <a:latin typeface="Times New Roman" panose="02020603050405020304" pitchFamily="18" charset="0"/>
                <a:cs typeface="Times New Roman" panose="02020603050405020304" pitchFamily="18" charset="0"/>
              </a:rPr>
              <a:t>; відповідність юридичним нормам та ін. Галузеві принципи діють в управлінні окремими сферами суспільства або застосовуються лише в державній політиці, політиці політичних партій та громадсько-політичних організацій. </a:t>
            </a:r>
          </a:p>
          <a:p>
            <a:endParaRPr lang="uk-UA" sz="2000" dirty="0">
              <a:latin typeface="Times New Roman" panose="02020603050405020304" pitchFamily="18" charset="0"/>
              <a:cs typeface="Times New Roman" panose="02020603050405020304" pitchFamily="18" charset="0"/>
            </a:endParaRPr>
          </a:p>
          <a:p>
            <a:pPr algn="just"/>
            <a:r>
              <a:rPr lang="uk-UA" sz="2000" b="1" i="1" dirty="0" err="1" smtClean="0">
                <a:latin typeface="Times New Roman" panose="02020603050405020304" pitchFamily="18" charset="0"/>
                <a:cs typeface="Times New Roman" panose="02020603050405020304" pitchFamily="18" charset="0"/>
              </a:rPr>
              <a:t>М.Мішелетті</a:t>
            </a:r>
            <a:r>
              <a:rPr lang="uk-UA" sz="2000" dirty="0" smtClean="0">
                <a:latin typeface="Times New Roman" panose="02020603050405020304" pitchFamily="18" charset="0"/>
                <a:cs typeface="Times New Roman" panose="02020603050405020304" pitchFamily="18" charset="0"/>
              </a:rPr>
              <a:t> виділяє </a:t>
            </a:r>
            <a:r>
              <a:rPr lang="uk-UA" sz="2000" b="1" dirty="0" smtClean="0">
                <a:latin typeface="Times New Roman" panose="02020603050405020304" pitchFamily="18" charset="0"/>
                <a:cs typeface="Times New Roman" panose="02020603050405020304" pitchFamily="18" charset="0"/>
              </a:rPr>
              <a:t>вісім</a:t>
            </a:r>
            <a:r>
              <a:rPr lang="uk-UA" sz="2000" dirty="0" smtClean="0">
                <a:latin typeface="Times New Roman" panose="02020603050405020304" pitchFamily="18" charset="0"/>
                <a:cs typeface="Times New Roman" panose="02020603050405020304" pitchFamily="18" charset="0"/>
              </a:rPr>
              <a:t> головних принципів державної політики, дотримання яких відповідає </a:t>
            </a:r>
            <a:r>
              <a:rPr lang="uk-UA" sz="2000" b="1" i="1" dirty="0" smtClean="0">
                <a:solidFill>
                  <a:srgbClr val="FF0000"/>
                </a:solidFill>
                <a:latin typeface="Times New Roman" panose="02020603050405020304" pitchFamily="18" charset="0"/>
                <a:cs typeface="Times New Roman" panose="02020603050405020304" pitchFamily="18" charset="0"/>
              </a:rPr>
              <a:t>цінностям демократії</a:t>
            </a:r>
            <a:r>
              <a:rPr lang="uk-UA" sz="2000" dirty="0" smtClean="0">
                <a:latin typeface="Times New Roman" panose="02020603050405020304" pitchFamily="18" charset="0"/>
                <a:cs typeface="Times New Roman" panose="02020603050405020304" pitchFamily="18" charset="0"/>
              </a:rPr>
              <a:t>: </a:t>
            </a:r>
            <a:r>
              <a:rPr lang="uk-UA" sz="2000" b="1" i="1" dirty="0" smtClean="0">
                <a:latin typeface="Times New Roman" panose="02020603050405020304" pitchFamily="18" charset="0"/>
                <a:cs typeface="Times New Roman" panose="02020603050405020304" pitchFamily="18" charset="0"/>
              </a:rPr>
              <a:t>конституційності уряду; народовладдя; підзвітності; ефективності; відкритості; адекватного реагування на зовнішнє середовище або чутливості; відповідності процесуальним нормам; поділу влади. Дотримання цих принципів сприяє вирішенню важливих теоретичних і практичних завдань із доступу до прийняття рішень, способів їх прийняття, а також забезпечення суспільними благами та якості демократії</a:t>
            </a:r>
            <a:r>
              <a:rPr lang="uk-UA" sz="2000" dirty="0" smtClean="0">
                <a:latin typeface="Times New Roman" panose="02020603050405020304" pitchFamily="18" charset="0"/>
                <a:cs typeface="Times New Roman" panose="02020603050405020304" pitchFamily="18" charset="0"/>
              </a:rPr>
              <a:t>. Особливе місце серед них належить принципам </a:t>
            </a:r>
            <a:r>
              <a:rPr lang="uk-UA" sz="2000" b="1" i="1" dirty="0" smtClean="0">
                <a:latin typeface="Times New Roman" panose="02020603050405020304" pitchFamily="18" charset="0"/>
                <a:cs typeface="Times New Roman" panose="02020603050405020304" pitchFamily="18" charset="0"/>
              </a:rPr>
              <a:t>народовладдя та конституційності</a:t>
            </a:r>
            <a:r>
              <a:rPr lang="uk-UA" sz="2000" dirty="0" smtClean="0">
                <a:latin typeface="Times New Roman" panose="02020603050405020304" pitchFamily="18" charset="0"/>
                <a:cs typeface="Times New Roman" panose="02020603050405020304" pitchFamily="18" charset="0"/>
              </a:rPr>
              <a:t>. Тобто уряд служить інтересам народу, залучаючи його до участі в управлінні.</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760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57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1519238"/>
            <a:ext cx="7726363"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6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sus\Deskto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876425"/>
            <a:ext cx="831691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876425"/>
            <a:ext cx="765016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0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asus\Desktop\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56" y="260648"/>
            <a:ext cx="8785332"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7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067" y="3789040"/>
            <a:ext cx="2854587" cy="28545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712" y="116632"/>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Desktop\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696605"/>
            <a:ext cx="4320480" cy="20742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sus\Desktop\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79" y="116632"/>
            <a:ext cx="5856288"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469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3209020"/>
            <a:ext cx="6732240" cy="3474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sers\asus\Desktop\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499992" cy="432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88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Users\asus\Desktop\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622732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844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704856" cy="65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66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СУТНІСТЬ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1. Державна політика як управлінська категорія</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2. Державна політика як система</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3. Суб'єкти формування державної політики </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4. Механізм і моделі формування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5. Механізм реалізації та оцінювання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6. </a:t>
            </a: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Політико-правові засади побудови правової держави</a:t>
            </a: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7. </a:t>
            </a:r>
            <a:r>
              <a:rPr lang="uk-UA" sz="2800" b="1" dirty="0" smtClean="0">
                <a:ln w="11430"/>
                <a:solidFill>
                  <a:schemeClr val="bg2">
                    <a:lumMod val="50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Участь державних службовців у політичному процесі та реалізації ДП.</a:t>
            </a: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8. Вплив глобалізації на формування та реалізацію державної політики.</a:t>
            </a:r>
            <a:endPar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850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84976" cy="4339650"/>
          </a:xfrm>
          <a:prstGeom prst="rect">
            <a:avLst/>
          </a:prstGeom>
        </p:spPr>
        <p:txBody>
          <a:bodyPr wrap="square">
            <a:spAutoFit/>
          </a:bodyPr>
          <a:lstStyle/>
          <a:p>
            <a:pPr algn="just"/>
            <a:r>
              <a:rPr lang="uk-UA" sz="2300" dirty="0" smtClean="0">
                <a:latin typeface="Times New Roman" panose="02020603050405020304" pitchFamily="18" charset="0"/>
                <a:cs typeface="Times New Roman" panose="02020603050405020304" pitchFamily="18" charset="0"/>
              </a:rPr>
              <a:t>Наприкінці ХІХ ст. вчений із </a:t>
            </a:r>
            <a:r>
              <a:rPr lang="uk-UA" sz="2300" dirty="0" err="1" smtClean="0">
                <a:latin typeface="Times New Roman" panose="02020603050405020304" pitchFamily="18" charset="0"/>
                <a:cs typeface="Times New Roman" panose="02020603050405020304" pitchFamily="18" charset="0"/>
              </a:rPr>
              <a:t>Принстонського</a:t>
            </a:r>
            <a:r>
              <a:rPr lang="uk-UA" sz="2300" dirty="0" smtClean="0">
                <a:latin typeface="Times New Roman" panose="02020603050405020304" pitchFamily="18" charset="0"/>
                <a:cs typeface="Times New Roman" panose="02020603050405020304" pitchFamily="18" charset="0"/>
              </a:rPr>
              <a:t> університету і майбутній президент США </a:t>
            </a:r>
            <a:r>
              <a:rPr lang="uk-UA" sz="2300" dirty="0" err="1" smtClean="0">
                <a:latin typeface="Times New Roman" panose="02020603050405020304" pitchFamily="18" charset="0"/>
                <a:cs typeface="Times New Roman" panose="02020603050405020304" pitchFamily="18" charset="0"/>
              </a:rPr>
              <a:t>Вудро</a:t>
            </a:r>
            <a:r>
              <a:rPr lang="uk-UA" sz="2300" dirty="0" smtClean="0">
                <a:latin typeface="Times New Roman" panose="02020603050405020304" pitchFamily="18" charset="0"/>
                <a:cs typeface="Times New Roman" panose="02020603050405020304" pitchFamily="18" charset="0"/>
              </a:rPr>
              <a:t> Вільсон обґрунтував ідею про дихотомію (розподіл) </a:t>
            </a:r>
            <a:r>
              <a:rPr lang="uk-UA" sz="2300" b="1" i="1" dirty="0" smtClean="0">
                <a:latin typeface="Times New Roman" panose="02020603050405020304" pitchFamily="18" charset="0"/>
                <a:cs typeface="Times New Roman" panose="02020603050405020304" pitchFamily="18" charset="0"/>
              </a:rPr>
              <a:t>державної влади </a:t>
            </a:r>
            <a:r>
              <a:rPr lang="uk-UA" sz="2300" dirty="0" smtClean="0">
                <a:latin typeface="Times New Roman" panose="02020603050405020304" pitchFamily="18" charset="0"/>
                <a:cs typeface="Times New Roman" panose="02020603050405020304" pitchFamily="18" charset="0"/>
              </a:rPr>
              <a:t>на </a:t>
            </a:r>
            <a:r>
              <a:rPr lang="uk-UA" sz="2300" b="1" dirty="0" smtClean="0">
                <a:latin typeface="Times New Roman" panose="02020603050405020304" pitchFamily="18" charset="0"/>
                <a:cs typeface="Times New Roman" panose="02020603050405020304" pitchFamily="18" charset="0"/>
              </a:rPr>
              <a:t>політичне керівництво </a:t>
            </a:r>
            <a:r>
              <a:rPr lang="uk-UA" sz="2300" dirty="0" smtClean="0">
                <a:latin typeface="Times New Roman" panose="02020603050405020304" pitchFamily="18" charset="0"/>
                <a:cs typeface="Times New Roman" panose="02020603050405020304" pitchFamily="18" charset="0"/>
              </a:rPr>
              <a:t>і </a:t>
            </a:r>
            <a:r>
              <a:rPr lang="uk-UA" sz="2300" b="1" dirty="0" smtClean="0">
                <a:latin typeface="Times New Roman" panose="02020603050405020304" pitchFamily="18" charset="0"/>
                <a:cs typeface="Times New Roman" panose="02020603050405020304" pitchFamily="18" charset="0"/>
              </a:rPr>
              <a:t>адміністративну діяльність</a:t>
            </a:r>
            <a:r>
              <a:rPr lang="uk-UA" sz="2300" dirty="0" smtClean="0">
                <a:latin typeface="Times New Roman" panose="02020603050405020304" pitchFamily="18" charset="0"/>
                <a:cs typeface="Times New Roman" panose="02020603050405020304" pitchFamily="18" charset="0"/>
              </a:rPr>
              <a:t>.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a:t>
            </a:r>
            <a:r>
              <a:rPr lang="uk-UA" sz="2300" dirty="0" smtClean="0">
                <a:latin typeface="Times New Roman" panose="02020603050405020304" pitchFamily="18" charset="0"/>
                <a:cs typeface="Times New Roman" panose="02020603050405020304" pitchFamily="18" charset="0"/>
              </a:rPr>
              <a:t>Вільсон вважав, що </a:t>
            </a:r>
            <a:r>
              <a:rPr lang="uk-UA" sz="2300" b="1" i="1" dirty="0" smtClean="0">
                <a:latin typeface="Times New Roman" panose="02020603050405020304" pitchFamily="18" charset="0"/>
                <a:cs typeface="Times New Roman" panose="02020603050405020304" pitchFamily="18" charset="0"/>
              </a:rPr>
              <a:t>держава виконує дві базові функції</a:t>
            </a:r>
            <a:r>
              <a:rPr lang="uk-UA" sz="2300" dirty="0" smtClean="0">
                <a:latin typeface="Times New Roman" panose="02020603050405020304" pitchFamily="18" charset="0"/>
                <a:cs typeface="Times New Roman" panose="02020603050405020304" pitchFamily="18" charset="0"/>
              </a:rPr>
              <a:t>: </a:t>
            </a:r>
            <a:r>
              <a:rPr lang="uk-UA" sz="2300" b="1" dirty="0" smtClean="0">
                <a:latin typeface="Times New Roman" panose="02020603050405020304" pitchFamily="18" charset="0"/>
                <a:cs typeface="Times New Roman" panose="02020603050405020304" pitchFamily="18" charset="0"/>
              </a:rPr>
              <a:t>політичну</a:t>
            </a:r>
            <a:r>
              <a:rPr lang="uk-UA" sz="2300" dirty="0" smtClean="0">
                <a:latin typeface="Times New Roman" panose="02020603050405020304" pitchFamily="18" charset="0"/>
                <a:cs typeface="Times New Roman" panose="02020603050405020304" pitchFamily="18" charset="0"/>
              </a:rPr>
              <a:t>, яка полягає у визначенні напрямів розвитку суспільства та виробленні загальних законів, і </a:t>
            </a:r>
            <a:r>
              <a:rPr lang="uk-UA" sz="2300" b="1" dirty="0" smtClean="0">
                <a:latin typeface="Times New Roman" panose="02020603050405020304" pitchFamily="18" charset="0"/>
                <a:cs typeface="Times New Roman" panose="02020603050405020304" pitchFamily="18" charset="0"/>
              </a:rPr>
              <a:t>адміністративну</a:t>
            </a:r>
            <a:r>
              <a:rPr lang="uk-UA" sz="2300" dirty="0" smtClean="0">
                <a:latin typeface="Times New Roman" panose="02020603050405020304" pitchFamily="18" charset="0"/>
                <a:cs typeface="Times New Roman" panose="02020603050405020304" pitchFamily="18" charset="0"/>
              </a:rPr>
              <a:t>, яка полягає в застосуванні ідей щодо пріоритетів розвитку країни та норм законів у конкретних ситуаціях. На думку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a:t>
            </a:r>
            <a:r>
              <a:rPr lang="uk-UA" sz="2300" dirty="0" smtClean="0">
                <a:latin typeface="Times New Roman" panose="02020603050405020304" pitchFamily="18" charset="0"/>
                <a:cs typeface="Times New Roman" panose="02020603050405020304" pitchFamily="18" charset="0"/>
              </a:rPr>
              <a:t>Вільсона, виконувати адміністративні функції в умовах демократії має деполітизований корпус цивільних службовців, які працюють на основі встановлених правил без свавільного втручання в їх поточну роботу з боку політичних посадовців.</a:t>
            </a:r>
            <a:endParaRPr lang="uk-UA" sz="2300" dirty="0">
              <a:latin typeface="Times New Roman" panose="02020603050405020304" pitchFamily="18" charset="0"/>
              <a:cs typeface="Times New Roman" panose="02020603050405020304" pitchFamily="18" charset="0"/>
            </a:endParaRPr>
          </a:p>
        </p:txBody>
      </p:sp>
      <p:sp>
        <p:nvSpPr>
          <p:cNvPr id="3" name="Овал 2"/>
          <p:cNvSpPr/>
          <p:nvPr/>
        </p:nvSpPr>
        <p:spPr>
          <a:xfrm>
            <a:off x="323528" y="5301208"/>
            <a:ext cx="27363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Політична функція держави</a:t>
            </a:r>
            <a:endParaRPr lang="uk-UA" dirty="0"/>
          </a:p>
        </p:txBody>
      </p:sp>
      <p:sp>
        <p:nvSpPr>
          <p:cNvPr id="4" name="Овал 3"/>
          <p:cNvSpPr/>
          <p:nvPr/>
        </p:nvSpPr>
        <p:spPr>
          <a:xfrm>
            <a:off x="6198158" y="5277188"/>
            <a:ext cx="266429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Адміністративна </a:t>
            </a:r>
            <a:r>
              <a:rPr lang="uk-UA" dirty="0"/>
              <a:t>функція держави</a:t>
            </a:r>
          </a:p>
        </p:txBody>
      </p:sp>
      <p:sp>
        <p:nvSpPr>
          <p:cNvPr id="5" name="Скругленный прямоугольник 4"/>
          <p:cNvSpPr/>
          <p:nvPr/>
        </p:nvSpPr>
        <p:spPr>
          <a:xfrm>
            <a:off x="3707904" y="5589240"/>
            <a:ext cx="18002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Державна політика</a:t>
            </a:r>
            <a:endParaRPr lang="uk-UA" dirty="0"/>
          </a:p>
        </p:txBody>
      </p:sp>
      <p:sp>
        <p:nvSpPr>
          <p:cNvPr id="7" name="Двойная стрелка влево/вправо 6"/>
          <p:cNvSpPr/>
          <p:nvPr/>
        </p:nvSpPr>
        <p:spPr>
          <a:xfrm>
            <a:off x="3059832" y="5803815"/>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Двойная стрелка влево/вправо 7"/>
          <p:cNvSpPr/>
          <p:nvPr/>
        </p:nvSpPr>
        <p:spPr>
          <a:xfrm>
            <a:off x="5532365" y="5747157"/>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Выгнутая вверх стрелка 8"/>
          <p:cNvSpPr/>
          <p:nvPr/>
        </p:nvSpPr>
        <p:spPr>
          <a:xfrm>
            <a:off x="2447764" y="4670470"/>
            <a:ext cx="4320480" cy="6480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0" name="Стрелка вправо 9"/>
          <p:cNvSpPr/>
          <p:nvPr/>
        </p:nvSpPr>
        <p:spPr>
          <a:xfrm rot="10800000">
            <a:off x="2753798" y="6437490"/>
            <a:ext cx="3708412" cy="119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07577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28557014"/>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gridCol w="2049517"/>
                <a:gridCol w="2725672"/>
                <a:gridCol w="2555776"/>
              </a:tblGrid>
              <a:tr h="548679">
                <a:tc>
                  <a:txBody>
                    <a:bodyPr/>
                    <a:lstStyle/>
                    <a:p>
                      <a:pPr algn="ctr"/>
                      <a:r>
                        <a:rPr lang="uk-UA" sz="1600" dirty="0" smtClean="0"/>
                        <a:t>рівні</a:t>
                      </a:r>
                      <a:endParaRPr lang="uk-UA" sz="1600" dirty="0"/>
                    </a:p>
                  </a:txBody>
                  <a:tcPr/>
                </a:tc>
                <a:tc>
                  <a:txBody>
                    <a:bodyPr/>
                    <a:lstStyle/>
                    <a:p>
                      <a:r>
                        <a:rPr lang="uk-UA" sz="1600" dirty="0" smtClean="0"/>
                        <a:t>Політичний</a:t>
                      </a:r>
                      <a:endParaRPr lang="uk-UA" sz="1600" dirty="0"/>
                    </a:p>
                  </a:txBody>
                  <a:tcPr/>
                </a:tc>
                <a:tc>
                  <a:txBody>
                    <a:bodyPr/>
                    <a:lstStyle/>
                    <a:p>
                      <a:pPr algn="ctr"/>
                      <a:r>
                        <a:rPr lang="uk-UA" sz="1600" dirty="0" smtClean="0"/>
                        <a:t>Державно-управлінський</a:t>
                      </a:r>
                      <a:endParaRPr lang="uk-UA" sz="1600" dirty="0"/>
                    </a:p>
                  </a:txBody>
                  <a:tcPr/>
                </a:tc>
                <a:tc>
                  <a:txBody>
                    <a:bodyPr/>
                    <a:lstStyle/>
                    <a:p>
                      <a:r>
                        <a:rPr lang="uk-UA" sz="1600" dirty="0" smtClean="0"/>
                        <a:t>Адміністративний</a:t>
                      </a:r>
                      <a:endParaRPr lang="uk-UA" sz="1600" dirty="0"/>
                    </a:p>
                  </a:txBody>
                  <a:tcPr/>
                </a:tc>
              </a:tr>
              <a:tr h="612915">
                <a:tc>
                  <a:txBody>
                    <a:bodyPr/>
                    <a:lstStyle/>
                    <a:p>
                      <a:r>
                        <a:rPr lang="uk-UA" sz="1600" dirty="0" smtClean="0"/>
                        <a:t>Міжнародний</a:t>
                      </a:r>
                      <a:endParaRPr lang="uk-UA" sz="1600" dirty="0"/>
                    </a:p>
                  </a:txBody>
                  <a:tcPr/>
                </a:tc>
                <a:tc>
                  <a:txBody>
                    <a:bodyPr/>
                    <a:lstStyle/>
                    <a:p>
                      <a:pPr algn="ctr"/>
                      <a:r>
                        <a:rPr lang="uk-UA" sz="1600" dirty="0" smtClean="0"/>
                        <a:t>Міжнародні відносини</a:t>
                      </a:r>
                      <a:endParaRPr lang="uk-UA" sz="1600" dirty="0"/>
                    </a:p>
                  </a:txBody>
                  <a:tcPr/>
                </a:tc>
                <a:tc>
                  <a:txBody>
                    <a:bodyPr/>
                    <a:lstStyle/>
                    <a:p>
                      <a:r>
                        <a:rPr lang="uk-UA" sz="1600" dirty="0" smtClean="0"/>
                        <a:t>Участь</a:t>
                      </a:r>
                      <a:r>
                        <a:rPr lang="uk-UA" sz="1600" baseline="0" dirty="0" smtClean="0"/>
                        <a:t> та координація в міжнародних програмах</a:t>
                      </a:r>
                      <a:endParaRPr lang="uk-UA" sz="1600" dirty="0"/>
                    </a:p>
                  </a:txBody>
                  <a:tcPr/>
                </a:tc>
                <a:tc>
                  <a:txBody>
                    <a:bodyPr/>
                    <a:lstStyle/>
                    <a:p>
                      <a:r>
                        <a:rPr lang="uk-UA" sz="1600" dirty="0" smtClean="0"/>
                        <a:t>Фінансування перспективних проектів</a:t>
                      </a:r>
                      <a:r>
                        <a:rPr lang="uk-UA" sz="1600" baseline="0" dirty="0" smtClean="0"/>
                        <a:t> </a:t>
                      </a:r>
                      <a:endParaRPr lang="uk-UA" sz="1600" dirty="0"/>
                    </a:p>
                  </a:txBody>
                  <a:tcPr/>
                </a:tc>
              </a:tr>
              <a:tr h="672229">
                <a:tc>
                  <a:txBody>
                    <a:bodyPr/>
                    <a:lstStyle/>
                    <a:p>
                      <a:r>
                        <a:rPr lang="uk-UA" sz="1600" dirty="0" smtClean="0"/>
                        <a:t>Національний</a:t>
                      </a:r>
                      <a:endParaRPr lang="uk-UA" sz="1600" dirty="0"/>
                    </a:p>
                  </a:txBody>
                  <a:tcPr/>
                </a:tc>
                <a:tc>
                  <a:txBody>
                    <a:bodyPr/>
                    <a:lstStyle/>
                    <a:p>
                      <a:r>
                        <a:rPr lang="uk-UA" sz="1600" dirty="0" smtClean="0"/>
                        <a:t>Вищі органи влади</a:t>
                      </a:r>
                    </a:p>
                    <a:p>
                      <a:pPr algn="ctr"/>
                      <a:r>
                        <a:rPr lang="uk-UA" sz="1600" dirty="0" smtClean="0"/>
                        <a:t>держави</a:t>
                      </a:r>
                      <a:endParaRPr lang="uk-UA" sz="1600" dirty="0"/>
                    </a:p>
                  </a:txBody>
                  <a:tcPr/>
                </a:tc>
                <a:tc>
                  <a:txBody>
                    <a:bodyPr/>
                    <a:lstStyle/>
                    <a:p>
                      <a:r>
                        <a:rPr lang="uk-UA" sz="1600" dirty="0" smtClean="0"/>
                        <a:t>Державні органи та інституції</a:t>
                      </a:r>
                      <a:endParaRPr lang="uk-UA" sz="1600" dirty="0"/>
                    </a:p>
                  </a:txBody>
                  <a:tcPr/>
                </a:tc>
                <a:tc>
                  <a:txBody>
                    <a:bodyPr/>
                    <a:lstStyle/>
                    <a:p>
                      <a:r>
                        <a:rPr lang="uk-UA" sz="1600" dirty="0" smtClean="0"/>
                        <a:t>Виконавчі структури</a:t>
                      </a:r>
                      <a:endParaRPr lang="uk-UA" sz="1600" dirty="0"/>
                    </a:p>
                  </a:txBody>
                  <a:tcPr/>
                </a:tc>
              </a:tr>
              <a:tr h="810629">
                <a:tc>
                  <a:txBody>
                    <a:bodyPr/>
                    <a:lstStyle/>
                    <a:p>
                      <a:r>
                        <a:rPr lang="uk-UA" sz="1600" dirty="0" smtClean="0"/>
                        <a:t>Регіональний</a:t>
                      </a:r>
                      <a:endParaRPr lang="uk-UA" sz="1600" dirty="0"/>
                    </a:p>
                  </a:txBody>
                  <a:tcPr/>
                </a:tc>
                <a:tc>
                  <a:txBody>
                    <a:bodyPr/>
                    <a:lstStyle/>
                    <a:p>
                      <a:r>
                        <a:rPr lang="uk-UA" sz="1600" dirty="0" smtClean="0"/>
                        <a:t>Регіональні органи врядування</a:t>
                      </a:r>
                      <a:endParaRPr lang="uk-UA" sz="1600" dirty="0"/>
                    </a:p>
                  </a:txBody>
                  <a:tcPr/>
                </a:tc>
                <a:tc>
                  <a:txBody>
                    <a:bodyPr/>
                    <a:lstStyle/>
                    <a:p>
                      <a:r>
                        <a:rPr lang="uk-UA" sz="1600" dirty="0" smtClean="0"/>
                        <a:t>Регіональні представництва центральних органів </a:t>
                      </a:r>
                      <a:endParaRPr lang="uk-UA" sz="1600" dirty="0"/>
                    </a:p>
                  </a:txBody>
                  <a:tcPr/>
                </a:tc>
                <a:tc>
                  <a:txBody>
                    <a:bodyPr/>
                    <a:lstStyle/>
                    <a:p>
                      <a:r>
                        <a:rPr lang="uk-UA" sz="1600" dirty="0" smtClean="0"/>
                        <a:t>Регіональні структури</a:t>
                      </a:r>
                      <a:endParaRPr lang="uk-UA" sz="1600" dirty="0"/>
                    </a:p>
                  </a:txBody>
                  <a:tcPr/>
                </a:tc>
              </a:tr>
              <a:tr h="810629">
                <a:tc>
                  <a:txBody>
                    <a:bodyPr/>
                    <a:lstStyle/>
                    <a:p>
                      <a:r>
                        <a:rPr lang="uk-UA" sz="1600" dirty="0" smtClean="0"/>
                        <a:t>Місцевий</a:t>
                      </a:r>
                      <a:endParaRPr lang="uk-UA" sz="1600" dirty="0"/>
                    </a:p>
                  </a:txBody>
                  <a:tcPr/>
                </a:tc>
                <a:tc>
                  <a:txBody>
                    <a:bodyPr/>
                    <a:lstStyle/>
                    <a:p>
                      <a:r>
                        <a:rPr lang="uk-UA" sz="1600" dirty="0" smtClean="0"/>
                        <a:t>Самоврядні інституції</a:t>
                      </a:r>
                      <a:endParaRPr lang="uk-UA" sz="1600" dirty="0"/>
                    </a:p>
                  </a:txBody>
                  <a:tcPr/>
                </a:tc>
                <a:tc>
                  <a:txBody>
                    <a:bodyPr/>
                    <a:lstStyle/>
                    <a:p>
                      <a:r>
                        <a:rPr lang="uk-UA" sz="1600" dirty="0" smtClean="0"/>
                        <a:t>Самоврядні представницькі органи влади</a:t>
                      </a:r>
                      <a:endParaRPr lang="uk-UA" sz="1600" dirty="0"/>
                    </a:p>
                  </a:txBody>
                  <a:tcPr/>
                </a:tc>
                <a:tc>
                  <a:txBody>
                    <a:bodyPr/>
                    <a:lstStyle/>
                    <a:p>
                      <a:r>
                        <a:rPr lang="uk-UA" sz="1600" dirty="0" smtClean="0"/>
                        <a:t>Громадськість, особистість</a:t>
                      </a:r>
                      <a:endParaRPr lang="uk-UA" sz="1600" dirty="0"/>
                    </a:p>
                  </a:txBody>
                  <a:tcPr/>
                </a:tc>
              </a:tr>
            </a:tbl>
          </a:graphicData>
        </a:graphic>
      </p:graphicFrame>
      <p:sp>
        <p:nvSpPr>
          <p:cNvPr id="3" name="Овал 2"/>
          <p:cNvSpPr/>
          <p:nvPr/>
        </p:nvSpPr>
        <p:spPr>
          <a:xfrm>
            <a:off x="323528" y="4077072"/>
            <a:ext cx="1440160" cy="12241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smtClean="0">
              <a:solidFill>
                <a:srgbClr val="FF0000"/>
              </a:solidFill>
            </a:endParaRPr>
          </a:p>
          <a:p>
            <a:pPr algn="ctr"/>
            <a:r>
              <a:rPr lang="uk-UA" sz="1600" dirty="0" smtClean="0">
                <a:solidFill>
                  <a:srgbClr val="FF0000"/>
                </a:solidFill>
              </a:rPr>
              <a:t>Держава</a:t>
            </a:r>
          </a:p>
          <a:p>
            <a:pPr algn="ctr"/>
            <a:endParaRPr lang="uk-UA" sz="1600" dirty="0">
              <a:solidFill>
                <a:srgbClr val="FF0000"/>
              </a:solidFill>
            </a:endParaRPr>
          </a:p>
          <a:p>
            <a:pPr algn="ctr"/>
            <a:endParaRPr lang="uk-UA" sz="1600" dirty="0" smtClean="0">
              <a:solidFill>
                <a:srgbClr val="FF0000"/>
              </a:solidFill>
            </a:endParaRPr>
          </a:p>
          <a:p>
            <a:pPr algn="ctr"/>
            <a:endParaRPr lang="uk-UA" sz="1600" dirty="0">
              <a:solidFill>
                <a:srgbClr val="FF0000"/>
              </a:solidFill>
            </a:endParaRPr>
          </a:p>
        </p:txBody>
      </p:sp>
      <p:sp>
        <p:nvSpPr>
          <p:cNvPr id="5" name="Овал 4"/>
          <p:cNvSpPr/>
          <p:nvPr/>
        </p:nvSpPr>
        <p:spPr>
          <a:xfrm>
            <a:off x="683568" y="4689140"/>
            <a:ext cx="1440160" cy="1224136"/>
          </a:xfrm>
          <a:prstGeom prst="ellipse">
            <a:avLst/>
          </a:prstGeom>
          <a:solidFill>
            <a:schemeClr val="accent6">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00" dirty="0">
              <a:solidFill>
                <a:srgbClr val="FF0000"/>
              </a:solidFill>
            </a:endParaRPr>
          </a:p>
          <a:p>
            <a:pPr algn="ctr"/>
            <a:r>
              <a:rPr lang="uk-UA" sz="1300" dirty="0" smtClean="0">
                <a:solidFill>
                  <a:srgbClr val="FF0000"/>
                </a:solidFill>
              </a:rPr>
              <a:t>Особистість</a:t>
            </a:r>
            <a:endParaRPr lang="uk-UA" sz="1300" dirty="0">
              <a:solidFill>
                <a:srgbClr val="FF0000"/>
              </a:solidFill>
            </a:endParaRPr>
          </a:p>
        </p:txBody>
      </p:sp>
      <p:sp>
        <p:nvSpPr>
          <p:cNvPr id="6" name="Овал 5"/>
          <p:cNvSpPr/>
          <p:nvPr/>
        </p:nvSpPr>
        <p:spPr>
          <a:xfrm>
            <a:off x="1187624" y="4077072"/>
            <a:ext cx="1440160" cy="122413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00" dirty="0" smtClean="0">
                <a:solidFill>
                  <a:srgbClr val="FF0000"/>
                </a:solidFill>
              </a:rPr>
              <a:t>Суспільство</a:t>
            </a:r>
            <a:endParaRPr lang="uk-UA" sz="1300" dirty="0">
              <a:solidFill>
                <a:srgbClr val="FF0000"/>
              </a:solidFill>
            </a:endParaRPr>
          </a:p>
        </p:txBody>
      </p:sp>
      <p:sp>
        <p:nvSpPr>
          <p:cNvPr id="4" name="Волна 3"/>
          <p:cNvSpPr/>
          <p:nvPr/>
        </p:nvSpPr>
        <p:spPr>
          <a:xfrm>
            <a:off x="3275856" y="4005064"/>
            <a:ext cx="5400600"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Державоцентриська</a:t>
            </a:r>
            <a:r>
              <a:rPr lang="uk-UA" dirty="0" smtClean="0"/>
              <a:t> модель ДУ+ДП</a:t>
            </a:r>
            <a:endParaRPr lang="uk-UA" dirty="0"/>
          </a:p>
        </p:txBody>
      </p:sp>
      <p:sp>
        <p:nvSpPr>
          <p:cNvPr id="8" name="Волна 7"/>
          <p:cNvSpPr/>
          <p:nvPr/>
        </p:nvSpPr>
        <p:spPr>
          <a:xfrm>
            <a:off x="4450935" y="4977172"/>
            <a:ext cx="422552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Менеджеріальна</a:t>
            </a:r>
            <a:r>
              <a:rPr lang="uk-UA" dirty="0" smtClean="0"/>
              <a:t> модель ДУ+ДП</a:t>
            </a:r>
            <a:endParaRPr lang="uk-UA" dirty="0"/>
          </a:p>
        </p:txBody>
      </p:sp>
      <p:sp>
        <p:nvSpPr>
          <p:cNvPr id="9" name="Волна 8"/>
          <p:cNvSpPr/>
          <p:nvPr/>
        </p:nvSpPr>
        <p:spPr>
          <a:xfrm>
            <a:off x="5531055" y="5913276"/>
            <a:ext cx="314540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Соціально-орієнтована модель ДУ+ДП</a:t>
            </a:r>
            <a:endParaRPr lang="uk-UA" dirty="0"/>
          </a:p>
        </p:txBody>
      </p:sp>
    </p:spTree>
    <p:extLst>
      <p:ext uri="{BB962C8B-B14F-4D97-AF65-F5344CB8AC3E}">
        <p14:creationId xmlns:p14="http://schemas.microsoft.com/office/powerpoint/2010/main" val="113316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326" y="0"/>
            <a:ext cx="8424936" cy="2862322"/>
          </a:xfrm>
          <a:prstGeom prst="rect">
            <a:avLst/>
          </a:prstGeom>
        </p:spPr>
        <p:txBody>
          <a:bodyPr wrap="square">
            <a:spAutoFit/>
          </a:bodyPr>
          <a:lstStyle/>
          <a:p>
            <a:pPr algn="ctr"/>
            <a:r>
              <a:rPr lang="uk-UA" sz="6000" dirty="0" smtClean="0"/>
              <a:t>Кінцева мета правової політики - побудова правової держави</a:t>
            </a:r>
            <a:endParaRPr lang="uk-UA" sz="6000" dirty="0"/>
          </a:p>
        </p:txBody>
      </p:sp>
      <p:sp>
        <p:nvSpPr>
          <p:cNvPr id="3" name="Прямоугольник 2"/>
          <p:cNvSpPr/>
          <p:nvPr/>
        </p:nvSpPr>
        <p:spPr>
          <a:xfrm>
            <a:off x="162298" y="3429000"/>
            <a:ext cx="8731758" cy="2862322"/>
          </a:xfrm>
          <a:prstGeom prst="rect">
            <a:avLst/>
          </a:prstGeom>
        </p:spPr>
        <p:txBody>
          <a:bodyPr wrap="square">
            <a:spAutoFit/>
          </a:bodyPr>
          <a:lstStyle/>
          <a:p>
            <a:pPr algn="ctr"/>
            <a:r>
              <a:rPr lang="uk-UA" sz="3600" dirty="0" smtClean="0"/>
              <a:t>Головне завдання української правової політики - правове забезпечення проведених реформ, демократизація суспільного життя, стабільність і правопорядок у країні. </a:t>
            </a:r>
            <a:endParaRPr lang="uk-UA" sz="3600" dirty="0"/>
          </a:p>
        </p:txBody>
      </p:sp>
    </p:spTree>
    <p:extLst>
      <p:ext uri="{BB962C8B-B14F-4D97-AF65-F5344CB8AC3E}">
        <p14:creationId xmlns:p14="http://schemas.microsoft.com/office/powerpoint/2010/main" val="377555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306" y="332656"/>
            <a:ext cx="8793182" cy="5693866"/>
          </a:xfrm>
          <a:prstGeom prst="rect">
            <a:avLst/>
          </a:prstGeom>
        </p:spPr>
        <p:txBody>
          <a:bodyPr wrap="square">
            <a:spAutoFit/>
          </a:bodyPr>
          <a:lstStyle/>
          <a:p>
            <a:pPr algn="just"/>
            <a:r>
              <a:rPr lang="uk-UA" sz="2800" dirty="0" smtClean="0">
                <a:latin typeface="Times New Roman" panose="02020603050405020304" pitchFamily="18" charset="0"/>
                <a:cs typeface="Times New Roman" panose="02020603050405020304" pitchFamily="18" charset="0"/>
              </a:rPr>
              <a:t>Правова політика - особливий різновид державної політики, яка, у свою чергу, є одним із видів політики взагалі як родового інтеграційного поняття. Демократичні перетворення в Україні, зокрема в правовій сфері (визнання прав людини і громадянина, формування правової держави; судово-правова реформа; удосконалення законодавства; усвідомлення нової, гуманістичної ролі права; пошук мирних конституційних шляхів вирішення конфліктів), поставили на порядок денний питання про вироблення єдиної загальнонаціональної довгострокової правової політики держави та визначення її основних пріоритетів.</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05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779697"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5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60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7126"/>
            <a:ext cx="8712968" cy="638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8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4831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25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6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sus\Desktop\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836712"/>
            <a:ext cx="9069387"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8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478688" cy="3108543"/>
          </a:xfrm>
          <a:prstGeom prst="rect">
            <a:avLst/>
          </a:prstGeom>
        </p:spPr>
        <p:txBody>
          <a:bodyPr wrap="square">
            <a:spAutoFit/>
          </a:bodyPr>
          <a:lstStyle/>
          <a:p>
            <a:r>
              <a:rPr lang="uk-UA" sz="2800" dirty="0" smtClean="0">
                <a:solidFill>
                  <a:srgbClr val="FF0000"/>
                </a:solidFill>
                <a:latin typeface="Times New Roman" panose="02020603050405020304" pitchFamily="18" charset="0"/>
                <a:cs typeface="Times New Roman" panose="02020603050405020304" pitchFamily="18" charset="0"/>
              </a:rPr>
              <a:t>Політика</a:t>
            </a:r>
            <a:r>
              <a:rPr lang="uk-UA" sz="2800" dirty="0" smtClean="0">
                <a:solidFill>
                  <a:srgbClr val="002060"/>
                </a:solidFill>
                <a:latin typeface="Times New Roman" panose="02020603050405020304" pitchFamily="18" charset="0"/>
                <a:cs typeface="Times New Roman" panose="02020603050405020304" pitchFamily="18" charset="0"/>
              </a:rPr>
              <a:t> в традиційному розумінні інтерпретується як середовище взаємодії між різними соціальними групами, партіями, націями, народами, державами, владою і населенням, а також громадянами та їх об'єднаннями. Це найважливіший і найскладніший пласт суспільного життя, "самостійний світ політичних цінностей"</a:t>
            </a:r>
            <a:endParaRPr lang="uk-UA" sz="2800" dirty="0">
              <a:solidFill>
                <a:srgbClr val="00206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403648" y="3573016"/>
            <a:ext cx="7542584" cy="3108543"/>
          </a:xfrm>
          <a:prstGeom prst="rect">
            <a:avLst/>
          </a:prstGeom>
        </p:spPr>
        <p:txBody>
          <a:bodyPr wrap="square">
            <a:spAutoFit/>
          </a:bodyPr>
          <a:lstStyle/>
          <a:p>
            <a:r>
              <a:rPr lang="uk-UA" sz="2800" dirty="0" smtClean="0">
                <a:solidFill>
                  <a:srgbClr val="FF0000"/>
                </a:solidFill>
                <a:latin typeface="Times New Roman" panose="02020603050405020304" pitchFamily="18" charset="0"/>
                <a:cs typeface="Times New Roman" panose="02020603050405020304" pitchFamily="18" charset="0"/>
              </a:rPr>
              <a:t>Під </a:t>
            </a:r>
            <a:r>
              <a:rPr lang="uk-UA" sz="2800" dirty="0" smtClean="0">
                <a:solidFill>
                  <a:srgbClr val="002060"/>
                </a:solidFill>
                <a:latin typeface="Times New Roman" panose="02020603050405020304" pitchFamily="18" charset="0"/>
                <a:cs typeface="Times New Roman" panose="02020603050405020304" pitchFamily="18" charset="0"/>
              </a:rPr>
              <a:t>державною політикою </a:t>
            </a:r>
            <a:r>
              <a:rPr lang="uk-UA" sz="2800" dirty="0" smtClean="0">
                <a:solidFill>
                  <a:srgbClr val="FF0000"/>
                </a:solidFill>
                <a:latin typeface="Times New Roman" panose="02020603050405020304" pitchFamily="18" charset="0"/>
                <a:cs typeface="Times New Roman" panose="02020603050405020304" pitchFamily="18" charset="0"/>
              </a:rPr>
              <a:t>слід розуміти сукупність ціннісних цілей, державно-управлінських заходів, рішень і дій, порядок реалізації державно-політичних рішень (поставлених державною владою цілей) і системи державного управління розвитком країни. </a:t>
            </a:r>
            <a:endParaRPr lang="uk-UA"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6553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444668"/>
            <a:ext cx="50292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sus\Desktop\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50292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6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1081088"/>
            <a:ext cx="6640513"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01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604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33600"/>
            <a:ext cx="9144000" cy="2585323"/>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ПОЛІТИКА ТА УПРАВЛІННЯ У СФЕРАХ СУСПІЛЬНОГО ЖИТТЯ</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70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2266491"/>
            <a:ext cx="9144000" cy="2246769"/>
          </a:xfrm>
          <a:prstGeom prst="rect">
            <a:avLst/>
          </a:prstGeom>
          <a:noFill/>
          <a:effectLst>
            <a:innerShdw blurRad="63500" dist="50800">
              <a:prstClr val="black">
                <a:alpha val="50000"/>
              </a:prstClr>
            </a:innerShdw>
          </a:effectLst>
        </p:spPr>
        <p:txBody>
          <a:bodyPr wrap="square" lIns="91440" tIns="45720" rIns="91440" bIns="45720">
            <a:prstTxWarp prst="textArchDown">
              <a:avLst/>
            </a:prstTxWarp>
            <a:spAutoFit/>
          </a:bodyPr>
          <a:lstStyle/>
          <a:p>
            <a:pPr algn="ctr"/>
            <a:r>
              <a:rPr lang="uk-UA" sz="1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суспільство</a:t>
            </a:r>
            <a:endParaRPr lang="uk-UA" sz="1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Прямоугольник 1"/>
          <p:cNvSpPr/>
          <p:nvPr/>
        </p:nvSpPr>
        <p:spPr>
          <a:xfrm>
            <a:off x="-62537" y="-19178"/>
            <a:ext cx="417928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endParaRPr lang="uk-UA"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1264996" y="2348880"/>
            <a:ext cx="20537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solidFill>
                  <a:srgbClr val="0070C0"/>
                </a:solidFill>
                <a:effectLst>
                  <a:outerShdw blurRad="76200" dist="50800" dir="5400000" algn="tl" rotWithShape="0">
                    <a:srgbClr val="000000">
                      <a:alpha val="65000"/>
                    </a:srgbClr>
                  </a:outerShdw>
                </a:effectLst>
              </a:rPr>
              <a:t>Влада</a:t>
            </a:r>
            <a:endParaRPr lang="ru-RU" sz="5400" b="1" cap="none" spc="50" dirty="0">
              <a:ln w="11430"/>
              <a:solidFill>
                <a:srgbClr val="0070C0"/>
              </a:solidFill>
              <a:effectLst>
                <a:outerShdw blurRad="76200" dist="50800" dir="5400000" algn="tl" rotWithShape="0">
                  <a:srgbClr val="000000">
                    <a:alpha val="65000"/>
                  </a:srgbClr>
                </a:outerShdw>
              </a:effectLst>
            </a:endParaRPr>
          </a:p>
        </p:txBody>
      </p:sp>
      <p:sp>
        <p:nvSpPr>
          <p:cNvPr id="4" name="Прямоугольник 3"/>
          <p:cNvSpPr/>
          <p:nvPr/>
        </p:nvSpPr>
        <p:spPr>
          <a:xfrm>
            <a:off x="5541347" y="0"/>
            <a:ext cx="3570593"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Державне </a:t>
            </a:r>
          </a:p>
          <a:p>
            <a:pPr algn="ctr"/>
            <a:r>
              <a:rPr lang="uk-U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управління</a:t>
            </a:r>
            <a:endPar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Стрелка вниз 4"/>
          <p:cNvSpPr/>
          <p:nvPr/>
        </p:nvSpPr>
        <p:spPr>
          <a:xfrm rot="19806730">
            <a:off x="1761134" y="1054471"/>
            <a:ext cx="531944" cy="139970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6" name="Стрелка вниз 5"/>
          <p:cNvSpPr/>
          <p:nvPr/>
        </p:nvSpPr>
        <p:spPr>
          <a:xfrm rot="19806730">
            <a:off x="3322835" y="3474400"/>
            <a:ext cx="531944" cy="18569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7" name="Прямоугольник 6"/>
          <p:cNvSpPr/>
          <p:nvPr/>
        </p:nvSpPr>
        <p:spPr>
          <a:xfrm>
            <a:off x="0" y="5445224"/>
            <a:ext cx="914400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cap="none" spc="50" dirty="0" smtClean="0">
                <a:ln w="11430"/>
                <a:solidFill>
                  <a:srgbClr val="FFFF00"/>
                </a:solidFill>
                <a:effectLst>
                  <a:outerShdw blurRad="76200" dist="50800" dir="5400000" algn="tl" rotWithShape="0">
                    <a:srgbClr val="000000">
                      <a:alpha val="65000"/>
                    </a:srgbClr>
                  </a:outerShdw>
                </a:effectLst>
              </a:rPr>
              <a:t>РЕСУРСИ</a:t>
            </a:r>
            <a:endParaRPr lang="uk-UA" sz="9600" b="1" cap="none" spc="50" dirty="0">
              <a:ln w="11430"/>
              <a:solidFill>
                <a:srgbClr val="FFFF00"/>
              </a:solidFill>
              <a:effectLst>
                <a:outerShdw blurRad="76200" dist="50800" dir="5400000" algn="tl" rotWithShape="0">
                  <a:srgbClr val="000000">
                    <a:alpha val="65000"/>
                  </a:srgbClr>
                </a:outerShdw>
              </a:effectLst>
            </a:endParaRPr>
          </a:p>
        </p:txBody>
      </p:sp>
      <p:sp>
        <p:nvSpPr>
          <p:cNvPr id="8" name="Стрелка вниз 7"/>
          <p:cNvSpPr/>
          <p:nvPr/>
        </p:nvSpPr>
        <p:spPr>
          <a:xfrm rot="1870819">
            <a:off x="6134976" y="1460753"/>
            <a:ext cx="531944" cy="43332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uk-UA" b="1" dirty="0" smtClean="0">
                <a:solidFill>
                  <a:srgbClr val="FF0000"/>
                </a:solidFill>
              </a:rPr>
              <a:t>адміністрування</a:t>
            </a:r>
            <a:endParaRPr lang="uk-UA" b="1" dirty="0">
              <a:solidFill>
                <a:srgbClr val="FF0000"/>
              </a:solidFill>
            </a:endParaRPr>
          </a:p>
        </p:txBody>
      </p:sp>
      <p:sp>
        <p:nvSpPr>
          <p:cNvPr id="10" name="Стрелка вниз 9"/>
          <p:cNvSpPr/>
          <p:nvPr/>
        </p:nvSpPr>
        <p:spPr>
          <a:xfrm rot="3484308">
            <a:off x="4269739" y="1205338"/>
            <a:ext cx="406282" cy="2287087"/>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
        <p:nvSpPr>
          <p:cNvPr id="11" name="Стрелка вниз 10"/>
          <p:cNvSpPr/>
          <p:nvPr/>
        </p:nvSpPr>
        <p:spPr>
          <a:xfrm rot="14330766">
            <a:off x="3933215" y="632352"/>
            <a:ext cx="406282" cy="228708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solidFill>
                <a:srgbClr val="FF0000"/>
              </a:solidFill>
            </a:endParaRPr>
          </a:p>
        </p:txBody>
      </p:sp>
    </p:spTree>
    <p:extLst>
      <p:ext uri="{BB962C8B-B14F-4D97-AF65-F5344CB8AC3E}">
        <p14:creationId xmlns:p14="http://schemas.microsoft.com/office/powerpoint/2010/main" val="2688643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01"/>
            <a:ext cx="3707904" cy="261610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Державна</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Створення</a:t>
            </a: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стратегії</a:t>
            </a: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діяльності</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4542447" y="-3301"/>
            <a:ext cx="4601553" cy="249299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Державне управління</a:t>
            </a:r>
          </a:p>
          <a:p>
            <a:pPr algn="ctr"/>
            <a:r>
              <a:rPr lang="uk-UA"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Реалізація стратегії та напрямків діяльності </a:t>
            </a:r>
            <a:endPar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Прямоугольник 3"/>
          <p:cNvSpPr/>
          <p:nvPr/>
        </p:nvSpPr>
        <p:spPr>
          <a:xfrm>
            <a:off x="611560" y="4293096"/>
            <a:ext cx="777686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Галузь господарювання </a:t>
            </a:r>
            <a:endPar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Стрелка вправо 4"/>
          <p:cNvSpPr/>
          <p:nvPr/>
        </p:nvSpPr>
        <p:spPr>
          <a:xfrm>
            <a:off x="3709657" y="1124743"/>
            <a:ext cx="1296144" cy="648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елка вниз 5"/>
          <p:cNvSpPr/>
          <p:nvPr/>
        </p:nvSpPr>
        <p:spPr>
          <a:xfrm>
            <a:off x="6195151" y="2632645"/>
            <a:ext cx="648072" cy="1464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938891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7464" y="73135"/>
            <a:ext cx="8699241" cy="646331"/>
          </a:xfrm>
          <a:prstGeom prst="rect">
            <a:avLst/>
          </a:prstGeom>
        </p:spPr>
        <p:txBody>
          <a:bodyPr wrap="none">
            <a:spAutoFit/>
          </a:bodyPr>
          <a:lstStyle/>
          <a:p>
            <a:r>
              <a:rPr lang="uk-UA" sz="3600" dirty="0" smtClean="0">
                <a:solidFill>
                  <a:srgbClr val="FF0000"/>
                </a:solidFill>
                <a:latin typeface="Times New Roman" panose="02020603050405020304" pitchFamily="18" charset="0"/>
                <a:cs typeface="Times New Roman" panose="02020603050405020304" pitchFamily="18" charset="0"/>
              </a:rPr>
              <a:t>Економічні функції суспільства та держави</a:t>
            </a:r>
            <a:endParaRPr lang="uk-UA" sz="3600"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53685" y="1866138"/>
            <a:ext cx="4394921" cy="707886"/>
          </a:xfrm>
          <a:prstGeom prst="rect">
            <a:avLst/>
          </a:prstGeom>
        </p:spPr>
        <p:txBody>
          <a:bodyPr wrap="none">
            <a:spAutoFit/>
          </a:bodyPr>
          <a:lstStyle/>
          <a:p>
            <a:r>
              <a:rPr lang="uk-UA" sz="4000" dirty="0" smtClean="0">
                <a:solidFill>
                  <a:srgbClr val="FF0000"/>
                </a:solidFill>
              </a:rPr>
              <a:t>Бюджетна політика</a:t>
            </a:r>
            <a:endParaRPr lang="uk-UA" sz="4000" dirty="0">
              <a:solidFill>
                <a:srgbClr val="FF0000"/>
              </a:solidFill>
            </a:endParaRPr>
          </a:p>
        </p:txBody>
      </p:sp>
      <p:sp>
        <p:nvSpPr>
          <p:cNvPr id="5" name="Прямоугольник 4"/>
          <p:cNvSpPr/>
          <p:nvPr/>
        </p:nvSpPr>
        <p:spPr>
          <a:xfrm>
            <a:off x="4823544" y="1896914"/>
            <a:ext cx="4404411" cy="707886"/>
          </a:xfrm>
          <a:prstGeom prst="rect">
            <a:avLst/>
          </a:prstGeom>
        </p:spPr>
        <p:txBody>
          <a:bodyPr wrap="none">
            <a:spAutoFit/>
          </a:bodyPr>
          <a:lstStyle/>
          <a:p>
            <a:r>
              <a:rPr lang="uk-UA" sz="4000" dirty="0" smtClean="0">
                <a:solidFill>
                  <a:srgbClr val="FF0000"/>
                </a:solidFill>
              </a:rPr>
              <a:t>Фінансова політика</a:t>
            </a:r>
            <a:endParaRPr lang="uk-UA" sz="40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4" y="4005064"/>
            <a:ext cx="9144000"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низ 5"/>
          <p:cNvSpPr/>
          <p:nvPr/>
        </p:nvSpPr>
        <p:spPr>
          <a:xfrm rot="2957407">
            <a:off x="2949740" y="119131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елка вниз 8"/>
          <p:cNvSpPr/>
          <p:nvPr/>
        </p:nvSpPr>
        <p:spPr>
          <a:xfrm rot="18483388">
            <a:off x="6369828" y="12017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3088968" y="3140968"/>
            <a:ext cx="2635160" cy="831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1374394" y="650575"/>
            <a:ext cx="6847003" cy="584775"/>
          </a:xfrm>
          <a:prstGeom prst="rect">
            <a:avLst/>
          </a:prstGeom>
          <a:noFill/>
        </p:spPr>
        <p:txBody>
          <a:bodyPr wrap="none" rtlCol="0">
            <a:spAutoFit/>
          </a:bodyPr>
          <a:lstStyle/>
          <a:p>
            <a:r>
              <a:rPr lang="uk-UA" sz="3200" dirty="0" smtClean="0">
                <a:latin typeface="Times New Roman" panose="02020603050405020304" pitchFamily="18" charset="0"/>
                <a:cs typeface="Times New Roman" panose="02020603050405020304" pitchFamily="18" charset="0"/>
              </a:rPr>
              <a:t>Ринкова та планова економічні моделі</a:t>
            </a:r>
            <a:endParaRPr lang="uk-UA" sz="3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494006" y="2543245"/>
            <a:ext cx="4455130" cy="707886"/>
          </a:xfrm>
          <a:prstGeom prst="rect">
            <a:avLst/>
          </a:prstGeom>
        </p:spPr>
        <p:txBody>
          <a:bodyPr wrap="none">
            <a:spAutoFit/>
          </a:bodyPr>
          <a:lstStyle/>
          <a:p>
            <a:r>
              <a:rPr lang="uk-UA" sz="4000" dirty="0" smtClean="0">
                <a:solidFill>
                  <a:srgbClr val="FF0000"/>
                </a:solidFill>
              </a:rPr>
              <a:t>Податкова політика</a:t>
            </a:r>
            <a:endParaRPr lang="uk-UA" sz="4000" dirty="0">
              <a:solidFill>
                <a:srgbClr val="FF0000"/>
              </a:solidFill>
            </a:endParaRPr>
          </a:p>
        </p:txBody>
      </p:sp>
    </p:spTree>
    <p:extLst>
      <p:ext uri="{BB962C8B-B14F-4D97-AF65-F5344CB8AC3E}">
        <p14:creationId xmlns:p14="http://schemas.microsoft.com/office/powerpoint/2010/main" val="1900360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17" y="-25292"/>
            <a:ext cx="9168618" cy="646331"/>
          </a:xfrm>
          <a:prstGeom prst="rect">
            <a:avLst/>
          </a:prstGeom>
        </p:spPr>
        <p:txBody>
          <a:bodyPr wrap="square">
            <a:spAutoFit/>
          </a:bodyPr>
          <a:lstStyle/>
          <a:p>
            <a:r>
              <a:rPr lang="uk-UA" sz="3600" dirty="0" smtClean="0">
                <a:solidFill>
                  <a:srgbClr val="FF0000"/>
                </a:solidFill>
                <a:latin typeface="Times New Roman" panose="02020603050405020304" pitchFamily="18" charset="0"/>
                <a:cs typeface="Times New Roman" panose="02020603050405020304" pitchFamily="18" charset="0"/>
              </a:rPr>
              <a:t>Державне управління природокористуванням</a:t>
            </a:r>
            <a:endParaRPr lang="uk-UA" sz="3600"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7710" y="621039"/>
            <a:ext cx="9144000" cy="2554545"/>
          </a:xfrm>
          <a:prstGeom prst="rect">
            <a:avLst/>
          </a:prstGeom>
        </p:spPr>
        <p:txBody>
          <a:bodyPr wrap="square">
            <a:spAutoFit/>
          </a:bodyPr>
          <a:lstStyle/>
          <a:p>
            <a:pPr algn="just"/>
            <a:r>
              <a:rPr lang="uk-UA" sz="2000" dirty="0" smtClean="0">
                <a:latin typeface="Times New Roman" panose="02020603050405020304" pitchFamily="18" charset="0"/>
                <a:cs typeface="Times New Roman" panose="02020603050405020304" pitchFamily="18" charset="0"/>
              </a:rPr>
              <a:t>Державне управління у сфері природокористування будемо розглядати як управління охороною навколишнього природного середовища, природокористуванням та екологічною безпекою. Це система управління, яка забезпечує формування та сприяє реалізації екологічної політики та міжнародних екологічних зобов'язань із застосуванням законодавчо визначених державних функцій, економічних, правових, організаційних механізмів і важелів, що забезпечують </a:t>
            </a:r>
            <a:r>
              <a:rPr lang="uk-UA" sz="2000" b="1" dirty="0" smtClean="0">
                <a:solidFill>
                  <a:srgbClr val="FF0000"/>
                </a:solidFill>
                <a:latin typeface="Times New Roman" panose="02020603050405020304" pitchFamily="18" charset="0"/>
                <a:cs typeface="Times New Roman" panose="02020603050405020304" pitchFamily="18" charset="0"/>
              </a:rPr>
              <a:t>гармонізацію відносин природи і суспільства</a:t>
            </a:r>
            <a:r>
              <a:rPr lang="uk-UA" sz="2000" dirty="0" smtClean="0">
                <a:latin typeface="Times New Roman" panose="02020603050405020304" pitchFamily="18" charset="0"/>
                <a:cs typeface="Times New Roman" panose="02020603050405020304" pitchFamily="18" charset="0"/>
              </a:rPr>
              <a:t>, збалансованого розвитку еколого-госпо</a:t>
            </a:r>
            <a:r>
              <a:rPr lang="uk-UA" sz="2000" dirty="0">
                <a:latin typeface="Times New Roman" panose="02020603050405020304" pitchFamily="18" charset="0"/>
                <a:cs typeface="Times New Roman" panose="02020603050405020304" pitchFamily="18" charset="0"/>
              </a:rPr>
              <a:t>д</a:t>
            </a:r>
            <a:r>
              <a:rPr lang="uk-UA" sz="2000" dirty="0" smtClean="0">
                <a:latin typeface="Times New Roman" panose="02020603050405020304" pitchFamily="18" charset="0"/>
                <a:cs typeface="Times New Roman" panose="02020603050405020304" pitchFamily="18" charset="0"/>
              </a:rPr>
              <a:t>арських, </a:t>
            </a:r>
            <a:r>
              <a:rPr lang="uk-UA" sz="2000" dirty="0" err="1" smtClean="0">
                <a:latin typeface="Times New Roman" panose="02020603050405020304" pitchFamily="18" charset="0"/>
                <a:cs typeface="Times New Roman" panose="02020603050405020304" pitchFamily="18" charset="0"/>
              </a:rPr>
              <a:t>етноландшафтних</a:t>
            </a:r>
            <a:r>
              <a:rPr lang="uk-UA" sz="2000" dirty="0" smtClean="0">
                <a:latin typeface="Times New Roman" panose="02020603050405020304" pitchFamily="18" charset="0"/>
                <a:cs typeface="Times New Roman" panose="02020603050405020304" pitchFamily="18" charset="0"/>
              </a:rPr>
              <a:t> і </a:t>
            </a:r>
            <a:r>
              <a:rPr lang="uk-UA" sz="2000" dirty="0" err="1" smtClean="0">
                <a:latin typeface="Times New Roman" panose="02020603050405020304" pitchFamily="18" charset="0"/>
                <a:cs typeface="Times New Roman" panose="02020603050405020304" pitchFamily="18" charset="0"/>
              </a:rPr>
              <a:t>природоресурсних</a:t>
            </a:r>
            <a:r>
              <a:rPr lang="uk-UA" sz="2000" dirty="0" smtClean="0">
                <a:latin typeface="Times New Roman" panose="02020603050405020304" pitchFamily="18" charset="0"/>
                <a:cs typeface="Times New Roman" panose="02020603050405020304" pitchFamily="18" charset="0"/>
              </a:rPr>
              <a:t> систем.</a:t>
            </a:r>
            <a:endParaRPr lang="uk-UA" sz="20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7710" y="3175583"/>
            <a:ext cx="2953950" cy="461665"/>
          </a:xfrm>
          <a:prstGeom prst="rect">
            <a:avLst/>
          </a:prstGeom>
        </p:spPr>
        <p:txBody>
          <a:bodyPr wrap="none">
            <a:spAutoFit/>
          </a:bodyPr>
          <a:lstStyle/>
          <a:p>
            <a:r>
              <a:rPr lang="uk-UA" sz="2400" dirty="0" smtClean="0">
                <a:solidFill>
                  <a:srgbClr val="FF0000"/>
                </a:solidFill>
              </a:rPr>
              <a:t>Стимулююча функція</a:t>
            </a:r>
            <a:endParaRPr lang="uk-UA" sz="2400" dirty="0">
              <a:solidFill>
                <a:srgbClr val="FF0000"/>
              </a:solidFill>
            </a:endParaRPr>
          </a:p>
        </p:txBody>
      </p:sp>
      <p:sp>
        <p:nvSpPr>
          <p:cNvPr id="5" name="Прямоугольник 4"/>
          <p:cNvSpPr/>
          <p:nvPr/>
        </p:nvSpPr>
        <p:spPr>
          <a:xfrm>
            <a:off x="1804080" y="4136882"/>
            <a:ext cx="3095078" cy="461665"/>
          </a:xfrm>
          <a:prstGeom prst="rect">
            <a:avLst/>
          </a:prstGeom>
        </p:spPr>
        <p:txBody>
          <a:bodyPr wrap="none">
            <a:spAutoFit/>
          </a:bodyPr>
          <a:lstStyle/>
          <a:p>
            <a:r>
              <a:rPr lang="uk-UA" sz="2400" dirty="0" smtClean="0">
                <a:solidFill>
                  <a:srgbClr val="FF0000"/>
                </a:solidFill>
              </a:rPr>
              <a:t>Контролююча функція</a:t>
            </a:r>
            <a:endParaRPr lang="uk-UA" sz="2400" dirty="0">
              <a:solidFill>
                <a:srgbClr val="FF0000"/>
              </a:solidFill>
            </a:endParaRPr>
          </a:p>
        </p:txBody>
      </p:sp>
      <p:sp>
        <p:nvSpPr>
          <p:cNvPr id="6" name="Прямоугольник 5"/>
          <p:cNvSpPr/>
          <p:nvPr/>
        </p:nvSpPr>
        <p:spPr>
          <a:xfrm>
            <a:off x="683567" y="3637248"/>
            <a:ext cx="3280963" cy="461665"/>
          </a:xfrm>
          <a:prstGeom prst="rect">
            <a:avLst/>
          </a:prstGeom>
        </p:spPr>
        <p:txBody>
          <a:bodyPr wrap="none">
            <a:spAutoFit/>
          </a:bodyPr>
          <a:lstStyle/>
          <a:p>
            <a:r>
              <a:rPr lang="uk-UA" sz="2400" dirty="0" smtClean="0">
                <a:solidFill>
                  <a:srgbClr val="FF0000"/>
                </a:solidFill>
              </a:rPr>
              <a:t>Регламентуюча функція</a:t>
            </a:r>
            <a:endParaRPr lang="uk-UA" sz="2400" dirty="0">
              <a:solidFill>
                <a:srgbClr val="FF0000"/>
              </a:solidFill>
            </a:endParaRPr>
          </a:p>
        </p:txBody>
      </p:sp>
      <p:sp>
        <p:nvSpPr>
          <p:cNvPr id="7" name="Прямоугольник 6"/>
          <p:cNvSpPr/>
          <p:nvPr/>
        </p:nvSpPr>
        <p:spPr>
          <a:xfrm>
            <a:off x="3491880" y="5046147"/>
            <a:ext cx="3421258" cy="461665"/>
          </a:xfrm>
          <a:prstGeom prst="rect">
            <a:avLst/>
          </a:prstGeom>
        </p:spPr>
        <p:txBody>
          <a:bodyPr wrap="none">
            <a:spAutoFit/>
          </a:bodyPr>
          <a:lstStyle/>
          <a:p>
            <a:r>
              <a:rPr lang="uk-UA" sz="2400" dirty="0" err="1" smtClean="0">
                <a:solidFill>
                  <a:srgbClr val="FF0000"/>
                </a:solidFill>
              </a:rPr>
              <a:t>Цілепокладення</a:t>
            </a:r>
            <a:r>
              <a:rPr lang="uk-UA" sz="2400" dirty="0" smtClean="0">
                <a:solidFill>
                  <a:srgbClr val="FF0000"/>
                </a:solidFill>
              </a:rPr>
              <a:t> функція</a:t>
            </a:r>
            <a:endParaRPr lang="uk-UA" sz="2400" dirty="0">
              <a:solidFill>
                <a:srgbClr val="FF0000"/>
              </a:solidFill>
            </a:endParaRPr>
          </a:p>
        </p:txBody>
      </p:sp>
      <p:sp>
        <p:nvSpPr>
          <p:cNvPr id="8" name="Прямоугольник 7"/>
          <p:cNvSpPr/>
          <p:nvPr/>
        </p:nvSpPr>
        <p:spPr>
          <a:xfrm>
            <a:off x="2926240" y="4584482"/>
            <a:ext cx="2910284" cy="461665"/>
          </a:xfrm>
          <a:prstGeom prst="rect">
            <a:avLst/>
          </a:prstGeom>
        </p:spPr>
        <p:txBody>
          <a:bodyPr wrap="none">
            <a:spAutoFit/>
          </a:bodyPr>
          <a:lstStyle/>
          <a:p>
            <a:r>
              <a:rPr lang="uk-UA" sz="2400" dirty="0" smtClean="0">
                <a:solidFill>
                  <a:srgbClr val="FF0000"/>
                </a:solidFill>
              </a:rPr>
              <a:t>Організуюча функція</a:t>
            </a:r>
            <a:endParaRPr lang="uk-UA" sz="2400" dirty="0">
              <a:solidFill>
                <a:srgbClr val="FF0000"/>
              </a:solidFill>
            </a:endParaRPr>
          </a:p>
        </p:txBody>
      </p:sp>
    </p:spTree>
    <p:extLst>
      <p:ext uri="{BB962C8B-B14F-4D97-AF65-F5344CB8AC3E}">
        <p14:creationId xmlns:p14="http://schemas.microsoft.com/office/powerpoint/2010/main" val="2067572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494085"/>
          </a:xfrm>
          <a:prstGeom prst="rect">
            <a:avLst/>
          </a:prstGeom>
        </p:spPr>
        <p:txBody>
          <a:bodyPr wrap="square">
            <a:spAutoFit/>
          </a:bodyPr>
          <a:lstStyle/>
          <a:p>
            <a:pPr algn="just"/>
            <a:r>
              <a:rPr lang="uk-UA" sz="3200" dirty="0" smtClean="0">
                <a:solidFill>
                  <a:srgbClr val="7030A0"/>
                </a:solidFill>
                <a:latin typeface="Times New Roman" panose="02020603050405020304" pitchFamily="18" charset="0"/>
                <a:cs typeface="Times New Roman" panose="02020603050405020304" pitchFamily="18" charset="0"/>
              </a:rPr>
              <a:t>глобальність та комплексність проблем природокористування, стратегічна мета державного управління у цій сфері полягає в максимальному збереженні природних ресурсів, їх раціональному використанні, запобіганні негативних наслідків використання, забезпеченні прав та свобод людини і громадянина, які стосуються збереження сприятливих умов життя в процесі природокористування та розвитку людини, відтворення навколишнього природного середовища для прийдешніх поколінь, формуванні у населення ощадливого ставлення до використання природних ресурсів</a:t>
            </a:r>
            <a:endParaRPr lang="uk-UA"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3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452" y="0"/>
            <a:ext cx="8413008"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УСПС </a:t>
            </a:r>
            <a:r>
              <a:rPr lang="uk-UA" sz="2800" dirty="0" smtClean="0">
                <a:solidFill>
                  <a:srgbClr val="FF0000"/>
                </a:solidFill>
              </a:rPr>
              <a:t>Управління </a:t>
            </a:r>
            <a:r>
              <a:rPr lang="uk-UA" sz="2800" dirty="0">
                <a:solidFill>
                  <a:srgbClr val="FF0000"/>
                </a:solidFill>
              </a:rPr>
              <a:t>соціальними процесами суспільства</a:t>
            </a:r>
            <a:endParaRPr lang="ru-RU" sz="2800" b="1" cap="none" spc="50" dirty="0">
              <a:ln w="11430"/>
              <a:solidFill>
                <a:srgbClr val="FF0000"/>
              </a:solidFill>
              <a:effectLst>
                <a:outerShdw blurRad="76200" dist="50800" dir="5400000" algn="tl" rotWithShape="0">
                  <a:srgbClr val="000000">
                    <a:alpha val="65000"/>
                  </a:srgbClr>
                </a:outerShdw>
              </a:effectLst>
            </a:endParaRPr>
          </a:p>
        </p:txBody>
      </p:sp>
      <p:sp>
        <p:nvSpPr>
          <p:cNvPr id="3" name="Прямоугольник 2"/>
          <p:cNvSpPr/>
          <p:nvPr/>
        </p:nvSpPr>
        <p:spPr>
          <a:xfrm>
            <a:off x="179512" y="1379708"/>
            <a:ext cx="308045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solidFill>
                  <a:schemeClr val="tx2"/>
                </a:solidFill>
                <a:effectLst>
                  <a:outerShdw blurRad="76200" dist="50800" dir="5400000" algn="tl" rotWithShape="0">
                    <a:srgbClr val="000000">
                      <a:alpha val="65000"/>
                    </a:srgbClr>
                  </a:outerShdw>
                </a:effectLst>
              </a:rPr>
              <a:t>Гуманітарна ПД</a:t>
            </a:r>
            <a:endParaRPr lang="uk-UA" sz="3200" b="1" cap="none" spc="50" dirty="0">
              <a:ln w="11430"/>
              <a:solidFill>
                <a:schemeClr val="tx2"/>
              </a:solidFill>
              <a:effectLst>
                <a:outerShdw blurRad="76200" dist="50800" dir="5400000" algn="tl" rotWithShape="0">
                  <a:srgbClr val="000000">
                    <a:alpha val="65000"/>
                  </a:srgbClr>
                </a:outerShdw>
              </a:effectLst>
            </a:endParaRPr>
          </a:p>
        </p:txBody>
      </p:sp>
      <p:sp>
        <p:nvSpPr>
          <p:cNvPr id="5" name="Прямоугольник 4"/>
          <p:cNvSpPr/>
          <p:nvPr/>
        </p:nvSpPr>
        <p:spPr>
          <a:xfrm>
            <a:off x="2853093" y="909767"/>
            <a:ext cx="297972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solidFill>
                  <a:schemeClr val="tx2"/>
                </a:solidFill>
                <a:effectLst>
                  <a:outerShdw blurRad="76200" dist="50800" dir="5400000" algn="tl" rotWithShape="0">
                    <a:srgbClr val="000000">
                      <a:alpha val="65000"/>
                    </a:srgbClr>
                  </a:outerShdw>
                </a:effectLst>
              </a:rPr>
              <a:t>Економічна ПД</a:t>
            </a:r>
            <a:endParaRPr lang="uk-UA" sz="3200" b="1" cap="none" spc="50" dirty="0">
              <a:ln w="11430"/>
              <a:solidFill>
                <a:schemeClr val="tx2"/>
              </a:solidFill>
              <a:effectLst>
                <a:outerShdw blurRad="76200" dist="50800" dir="5400000" algn="tl" rotWithShape="0">
                  <a:srgbClr val="000000">
                    <a:alpha val="65000"/>
                  </a:srgbClr>
                </a:outerShdw>
              </a:effectLst>
            </a:endParaRPr>
          </a:p>
        </p:txBody>
      </p:sp>
      <p:sp>
        <p:nvSpPr>
          <p:cNvPr id="6" name="Прямоугольник 5"/>
          <p:cNvSpPr/>
          <p:nvPr/>
        </p:nvSpPr>
        <p:spPr>
          <a:xfrm>
            <a:off x="4366504" y="1624991"/>
            <a:ext cx="480715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solidFill>
                  <a:schemeClr val="tx2"/>
                </a:solidFill>
                <a:effectLst>
                  <a:outerShdw blurRad="76200" dist="50800" dir="5400000" algn="tl" rotWithShape="0">
                    <a:srgbClr val="000000">
                      <a:alpha val="65000"/>
                    </a:srgbClr>
                  </a:outerShdw>
                </a:effectLst>
              </a:rPr>
              <a:t>ПД в політичних аспектів</a:t>
            </a:r>
            <a:endParaRPr lang="uk-UA" sz="3200" b="1" cap="none" spc="50" dirty="0">
              <a:ln w="11430"/>
              <a:solidFill>
                <a:schemeClr val="tx2"/>
              </a:solidFill>
              <a:effectLst>
                <a:outerShdw blurRad="76200" dist="50800" dir="5400000" algn="tl" rotWithShape="0">
                  <a:srgbClr val="000000">
                    <a:alpha val="65000"/>
                  </a:srgbClr>
                </a:outerShdw>
              </a:effectLst>
            </a:endParaRPr>
          </a:p>
        </p:txBody>
      </p:sp>
      <p:sp>
        <p:nvSpPr>
          <p:cNvPr id="7" name="Прямоугольник 6"/>
          <p:cNvSpPr/>
          <p:nvPr/>
        </p:nvSpPr>
        <p:spPr>
          <a:xfrm>
            <a:off x="26517" y="2881518"/>
            <a:ext cx="232307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Освітню ПД</a:t>
            </a:r>
            <a:endPar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Прямоугольник 7"/>
          <p:cNvSpPr/>
          <p:nvPr/>
        </p:nvSpPr>
        <p:spPr>
          <a:xfrm>
            <a:off x="-26478" y="3501008"/>
            <a:ext cx="442242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в охорони здоров'я</a:t>
            </a:r>
            <a:endPar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Прямоугольник 8"/>
          <p:cNvSpPr/>
          <p:nvPr/>
        </p:nvSpPr>
        <p:spPr>
          <a:xfrm>
            <a:off x="-64711" y="4085783"/>
            <a:ext cx="569700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соціального забезпечення</a:t>
            </a:r>
            <a:endPar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Стрелка вниз 9"/>
          <p:cNvSpPr/>
          <p:nvPr/>
        </p:nvSpPr>
        <p:spPr>
          <a:xfrm rot="10800000">
            <a:off x="1125568" y="196448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Стрелка вниз 3"/>
          <p:cNvSpPr/>
          <p:nvPr/>
        </p:nvSpPr>
        <p:spPr>
          <a:xfrm rot="2513148">
            <a:off x="1470651" y="586245"/>
            <a:ext cx="434204" cy="92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низ 10"/>
          <p:cNvSpPr/>
          <p:nvPr/>
        </p:nvSpPr>
        <p:spPr>
          <a:xfrm rot="20063995">
            <a:off x="6725018" y="561526"/>
            <a:ext cx="434204" cy="1154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низ 11"/>
          <p:cNvSpPr/>
          <p:nvPr/>
        </p:nvSpPr>
        <p:spPr>
          <a:xfrm>
            <a:off x="4058296" y="438093"/>
            <a:ext cx="434204" cy="5735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65991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Users\asus\Desktop\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4682"/>
            <a:ext cx="8208912" cy="678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877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652" y="7755"/>
            <a:ext cx="9165704" cy="461665"/>
          </a:xfrm>
          <a:prstGeom prst="rect">
            <a:avLst/>
          </a:prstGeom>
        </p:spPr>
        <p:txBody>
          <a:bodyPr wrap="square">
            <a:spAutoFit/>
          </a:bodyPr>
          <a:lstStyle/>
          <a:p>
            <a:r>
              <a:rPr lang="uk-UA" sz="2400" b="1" dirty="0" smtClean="0">
                <a:solidFill>
                  <a:srgbClr val="FF0000"/>
                </a:solidFill>
                <a:latin typeface="Times New Roman" panose="02020603050405020304" pitchFamily="18" charset="0"/>
                <a:cs typeface="Times New Roman" panose="02020603050405020304" pitchFamily="18" charset="0"/>
              </a:rPr>
              <a:t>Державне управління соціальними процесами суспільства</a:t>
            </a:r>
            <a:endParaRPr lang="uk-UA" sz="24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59652" y="524838"/>
            <a:ext cx="8640960" cy="1384995"/>
          </a:xfrm>
          <a:prstGeom prst="rect">
            <a:avLst/>
          </a:prstGeom>
        </p:spPr>
        <p:txBody>
          <a:bodyPr wrap="square">
            <a:spAutoFit/>
          </a:bodyPr>
          <a:lstStyle/>
          <a:p>
            <a:pPr algn="ctr"/>
            <a:r>
              <a:rPr lang="uk-UA" sz="2800" b="1" dirty="0" smtClean="0">
                <a:solidFill>
                  <a:srgbClr val="7030A0"/>
                </a:solidFill>
              </a:rPr>
              <a:t>"Декларації соціального прогресу і розвитку", проголошеній резолюцією 2542 (XXIV) Генеральної Асамблеї ООН ще в грудні 1969 р. </a:t>
            </a:r>
            <a:endParaRPr lang="uk-UA" sz="2800" b="1" dirty="0">
              <a:solidFill>
                <a:srgbClr val="7030A0"/>
              </a:solidFill>
            </a:endParaRPr>
          </a:p>
        </p:txBody>
      </p:sp>
    </p:spTree>
    <p:extLst>
      <p:ext uri="{BB962C8B-B14F-4D97-AF65-F5344CB8AC3E}">
        <p14:creationId xmlns:p14="http://schemas.microsoft.com/office/powerpoint/2010/main" val="2405866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25" y="188640"/>
            <a:ext cx="9144000" cy="2308324"/>
          </a:xfrm>
          <a:prstGeom prst="rect">
            <a:avLst/>
          </a:prstGeom>
        </p:spPr>
        <p:txBody>
          <a:bodyPr wrap="square">
            <a:spAutoFit/>
          </a:bodyPr>
          <a:lstStyle/>
          <a:p>
            <a:r>
              <a:rPr lang="ru-RU" sz="2400" dirty="0" err="1"/>
              <a:t>Соціальний</a:t>
            </a:r>
            <a:r>
              <a:rPr lang="ru-RU" sz="2400" dirty="0"/>
              <a:t> </a:t>
            </a:r>
            <a:r>
              <a:rPr lang="ru-RU" sz="2400" dirty="0" err="1"/>
              <a:t>процес</a:t>
            </a:r>
            <a:r>
              <a:rPr lang="ru-RU" sz="2400" dirty="0"/>
              <a:t> (англ. </a:t>
            </a:r>
            <a:r>
              <a:rPr lang="en-US" sz="2400" dirty="0"/>
              <a:t>social process) - </a:t>
            </a:r>
            <a:r>
              <a:rPr lang="ru-RU" sz="2400" dirty="0" err="1"/>
              <a:t>це</a:t>
            </a:r>
            <a:r>
              <a:rPr lang="ru-RU" sz="2400" dirty="0"/>
              <a:t> </a:t>
            </a:r>
            <a:r>
              <a:rPr lang="ru-RU" sz="2400" dirty="0" err="1"/>
              <a:t>сукупність</a:t>
            </a:r>
            <a:r>
              <a:rPr lang="ru-RU" sz="2400" dirty="0"/>
              <a:t> </a:t>
            </a:r>
            <a:r>
              <a:rPr lang="ru-RU" sz="2400" dirty="0" err="1"/>
              <a:t>соціальних</a:t>
            </a:r>
            <a:r>
              <a:rPr lang="ru-RU" sz="2400" dirty="0"/>
              <a:t> </a:t>
            </a:r>
            <a:r>
              <a:rPr lang="ru-RU" sz="2400" dirty="0" err="1"/>
              <a:t>подій</a:t>
            </a:r>
            <a:r>
              <a:rPr lang="ru-RU" sz="2400" dirty="0"/>
              <a:t>, </a:t>
            </a:r>
            <a:r>
              <a:rPr lang="ru-RU" sz="2400" dirty="0" err="1"/>
              <a:t>станів</a:t>
            </a:r>
            <a:r>
              <a:rPr lang="ru-RU" sz="2400" dirty="0"/>
              <a:t>, </a:t>
            </a:r>
            <a:r>
              <a:rPr lang="ru-RU" sz="2400" dirty="0" err="1"/>
              <a:t>змін</a:t>
            </a:r>
            <a:r>
              <a:rPr lang="ru-RU" sz="2400" dirty="0"/>
              <a:t>, </a:t>
            </a:r>
            <a:r>
              <a:rPr lang="ru-RU" sz="2400" dirty="0" err="1"/>
              <a:t>відносин</a:t>
            </a:r>
            <a:r>
              <a:rPr lang="ru-RU" sz="2400" dirty="0"/>
              <a:t>, </a:t>
            </a:r>
            <a:r>
              <a:rPr lang="ru-RU" sz="2400" dirty="0" err="1"/>
              <a:t>які</a:t>
            </a:r>
            <a:r>
              <a:rPr lang="ru-RU" sz="2400" dirty="0"/>
              <a:t> </a:t>
            </a:r>
            <a:r>
              <a:rPr lang="ru-RU" sz="2400" dirty="0" err="1"/>
              <a:t>мають</a:t>
            </a:r>
            <a:r>
              <a:rPr lang="ru-RU" sz="2400" dirty="0"/>
              <a:t> </a:t>
            </a:r>
            <a:r>
              <a:rPr lang="ru-RU" sz="2400" dirty="0" err="1"/>
              <a:t>певну</a:t>
            </a:r>
            <a:r>
              <a:rPr lang="ru-RU" sz="2400" dirty="0"/>
              <a:t> </a:t>
            </a:r>
            <a:r>
              <a:rPr lang="ru-RU" sz="2400" dirty="0" err="1"/>
              <a:t>цілісність</a:t>
            </a:r>
            <a:r>
              <a:rPr lang="ru-RU" sz="2400" dirty="0"/>
              <a:t> і </a:t>
            </a:r>
            <a:r>
              <a:rPr lang="ru-RU" sz="2400" dirty="0" err="1"/>
              <a:t>спрямованість</a:t>
            </a:r>
            <a:r>
              <a:rPr lang="ru-RU" sz="2400" dirty="0"/>
              <a:t>. </a:t>
            </a:r>
            <a:r>
              <a:rPr lang="ru-RU" sz="2400" dirty="0" err="1"/>
              <a:t>Соціальний</a:t>
            </a:r>
            <a:r>
              <a:rPr lang="ru-RU" sz="2400" dirty="0"/>
              <a:t> </a:t>
            </a:r>
            <a:r>
              <a:rPr lang="ru-RU" sz="2400" dirty="0" err="1"/>
              <a:t>процес</a:t>
            </a:r>
            <a:r>
              <a:rPr lang="ru-RU" sz="2400" dirty="0"/>
              <a:t> </a:t>
            </a:r>
            <a:r>
              <a:rPr lang="ru-RU" sz="2400" dirty="0" err="1"/>
              <a:t>являє</a:t>
            </a:r>
            <a:r>
              <a:rPr lang="ru-RU" sz="2400" dirty="0"/>
              <a:t> собою </a:t>
            </a:r>
            <a:r>
              <a:rPr lang="ru-RU" sz="2400" dirty="0" err="1"/>
              <a:t>серію</a:t>
            </a:r>
            <a:r>
              <a:rPr lang="ru-RU" sz="2400" dirty="0"/>
              <a:t> </a:t>
            </a:r>
            <a:r>
              <a:rPr lang="ru-RU" sz="2400" dirty="0" err="1"/>
              <a:t>взаємообумовлених</a:t>
            </a:r>
            <a:r>
              <a:rPr lang="ru-RU" sz="2400" dirty="0"/>
              <a:t> </a:t>
            </a:r>
            <a:r>
              <a:rPr lang="ru-RU" sz="2400" dirty="0" err="1"/>
              <a:t>явищ</a:t>
            </a:r>
            <a:r>
              <a:rPr lang="ru-RU" sz="2400" dirty="0"/>
              <a:t> </a:t>
            </a:r>
            <a:r>
              <a:rPr lang="ru-RU" sz="2400" dirty="0" err="1"/>
              <a:t>чи</a:t>
            </a:r>
            <a:r>
              <a:rPr lang="ru-RU" sz="2400" dirty="0"/>
              <a:t> </a:t>
            </a:r>
            <a:r>
              <a:rPr lang="ru-RU" sz="2400" dirty="0" err="1"/>
              <a:t>взаємодій</a:t>
            </a:r>
            <a:r>
              <a:rPr lang="ru-RU" sz="2400" dirty="0"/>
              <a:t>, </a:t>
            </a:r>
            <a:r>
              <a:rPr lang="ru-RU" sz="2400" dirty="0" err="1"/>
              <a:t>які</a:t>
            </a:r>
            <a:r>
              <a:rPr lang="ru-RU" sz="2400" dirty="0"/>
              <a:t> </a:t>
            </a:r>
            <a:r>
              <a:rPr lang="ru-RU" sz="2400" dirty="0" err="1"/>
              <a:t>відбуваються</a:t>
            </a:r>
            <a:r>
              <a:rPr lang="ru-RU" sz="2400" dirty="0"/>
              <a:t> в </a:t>
            </a:r>
            <a:r>
              <a:rPr lang="ru-RU" sz="2400" dirty="0" err="1"/>
              <a:t>суспільстві</a:t>
            </a:r>
            <a:r>
              <a:rPr lang="ru-RU" sz="2400" dirty="0"/>
              <a:t>, </a:t>
            </a:r>
            <a:r>
              <a:rPr lang="ru-RU" sz="2400" dirty="0" err="1"/>
              <a:t>його</a:t>
            </a:r>
            <a:r>
              <a:rPr lang="ru-RU" sz="2400" dirty="0"/>
              <a:t> </a:t>
            </a:r>
            <a:r>
              <a:rPr lang="ru-RU" sz="2400" dirty="0" err="1"/>
              <a:t>соціальних</a:t>
            </a:r>
            <a:r>
              <a:rPr lang="ru-RU" sz="2400" dirty="0"/>
              <a:t> </a:t>
            </a:r>
            <a:r>
              <a:rPr lang="ru-RU" sz="2400" dirty="0" err="1"/>
              <a:t>групах</a:t>
            </a:r>
            <a:r>
              <a:rPr lang="ru-RU" sz="2400" dirty="0"/>
              <a:t>, </a:t>
            </a:r>
            <a:r>
              <a:rPr lang="ru-RU" sz="2400" dirty="0" err="1"/>
              <a:t>спільнотах</a:t>
            </a:r>
            <a:r>
              <a:rPr lang="ru-RU" sz="2400" dirty="0"/>
              <a:t>, </a:t>
            </a:r>
            <a:r>
              <a:rPr lang="ru-RU" sz="2400" dirty="0" err="1"/>
              <a:t>пов'язаних</a:t>
            </a:r>
            <a:r>
              <a:rPr lang="ru-RU" sz="2400" dirty="0"/>
              <a:t> </a:t>
            </a:r>
            <a:r>
              <a:rPr lang="ru-RU" sz="2400" dirty="0" err="1"/>
              <a:t>між</a:t>
            </a:r>
            <a:r>
              <a:rPr lang="ru-RU" sz="2400" dirty="0"/>
              <a:t> собою </a:t>
            </a:r>
            <a:r>
              <a:rPr lang="ru-RU" sz="2400" dirty="0" err="1"/>
              <a:t>причинними</a:t>
            </a:r>
            <a:r>
              <a:rPr lang="ru-RU" sz="2400" dirty="0"/>
              <a:t> </a:t>
            </a:r>
            <a:r>
              <a:rPr lang="ru-RU" sz="2400" dirty="0" err="1"/>
              <a:t>залежностями</a:t>
            </a:r>
            <a:endParaRPr lang="uk-UA" sz="2400" dirty="0"/>
          </a:p>
        </p:txBody>
      </p:sp>
    </p:spTree>
    <p:extLst>
      <p:ext uri="{BB962C8B-B14F-4D97-AF65-F5344CB8AC3E}">
        <p14:creationId xmlns:p14="http://schemas.microsoft.com/office/powerpoint/2010/main" val="3127359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9" y="116632"/>
            <a:ext cx="8970997"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27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876425"/>
            <a:ext cx="7802563"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914400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30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133"/>
            <a:ext cx="8640960" cy="677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15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856895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52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91524"/>
            <a:ext cx="7776864" cy="2677656"/>
          </a:xfrm>
          <a:prstGeom prst="rect">
            <a:avLst/>
          </a:prstGeom>
        </p:spPr>
        <p:txBody>
          <a:bodyPr wrap="square">
            <a:spAutoFit/>
          </a:bodyPr>
          <a:lstStyle/>
          <a:p>
            <a:pPr algn="just"/>
            <a:r>
              <a:rPr lang="uk-UA" sz="2800" b="1" dirty="0" smtClean="0">
                <a:solidFill>
                  <a:srgbClr val="FF0000"/>
                </a:solidFill>
                <a:latin typeface="Times New Roman" panose="02020603050405020304" pitchFamily="18" charset="0"/>
                <a:cs typeface="Times New Roman" panose="02020603050405020304" pitchFamily="18" charset="0"/>
              </a:rPr>
              <a:t>Суб'єкти державної політики </a:t>
            </a:r>
            <a:r>
              <a:rPr lang="uk-UA" sz="2000" dirty="0" smtClean="0">
                <a:latin typeface="Times New Roman" panose="02020603050405020304" pitchFamily="18" charset="0"/>
                <a:cs typeface="Times New Roman" panose="02020603050405020304" pitchFamily="18" charset="0"/>
              </a:rPr>
              <a:t>- це соціуми, а також створені ними установи, організації, активна практична діяльність яких спрямована на перетворення політичної та інших сфер життєдіяльності людини як відповідних об'єктів політики. Таким чином, суб'єкт політики передбачає: наявність самих соціумів та їх організацій, здатних до політичної діяльності і створених з цією метою; певні цілі їх діяльності; цілеспрямовану активність; виявлений інтерес; взаємозв'язок, взаємодію з об'єктом політики.</a:t>
            </a:r>
            <a:endParaRPr lang="uk-UA" sz="2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50954" y="3284984"/>
            <a:ext cx="8496944" cy="2985433"/>
          </a:xfrm>
          <a:prstGeom prst="rect">
            <a:avLst/>
          </a:prstGeom>
        </p:spPr>
        <p:txBody>
          <a:bodyPr wrap="square">
            <a:spAutoFit/>
          </a:bodyPr>
          <a:lstStyle/>
          <a:p>
            <a:pPr algn="just"/>
            <a:r>
              <a:rPr lang="uk-UA" sz="2800" b="1" dirty="0" smtClean="0">
                <a:solidFill>
                  <a:srgbClr val="FF0000"/>
                </a:solidFill>
                <a:latin typeface="Times New Roman" panose="02020603050405020304" pitchFamily="18" charset="0"/>
                <a:cs typeface="Times New Roman" panose="02020603050405020304" pitchFamily="18" charset="0"/>
              </a:rPr>
              <a:t>Об'єкти </a:t>
            </a:r>
            <a:r>
              <a:rPr lang="uk-UA" sz="2800" b="1" dirty="0">
                <a:solidFill>
                  <a:srgbClr val="FF0000"/>
                </a:solidFill>
                <a:latin typeface="Times New Roman" panose="02020603050405020304" pitchFamily="18" charset="0"/>
                <a:cs typeface="Times New Roman" panose="02020603050405020304" pitchFamily="18" charset="0"/>
              </a:rPr>
              <a:t> державної </a:t>
            </a:r>
            <a:r>
              <a:rPr lang="uk-UA" sz="2800" b="1" dirty="0" smtClean="0">
                <a:solidFill>
                  <a:srgbClr val="FF0000"/>
                </a:solidFill>
                <a:latin typeface="Times New Roman" panose="02020603050405020304" pitchFamily="18" charset="0"/>
                <a:cs typeface="Times New Roman" panose="02020603050405020304" pitchFamily="18" charset="0"/>
              </a:rPr>
              <a:t>політики </a:t>
            </a:r>
            <a:r>
              <a:rPr lang="uk-UA" sz="2000" dirty="0" smtClean="0">
                <a:latin typeface="Times New Roman" panose="02020603050405020304" pitchFamily="18" charset="0"/>
                <a:cs typeface="Times New Roman" panose="02020603050405020304" pitchFamily="18" charset="0"/>
              </a:rPr>
              <a:t>- явища політичної сфери в їх різноманітних проявах і зв'язках з усім громадянським суспільством. На них спрямована діяльність суб'єктів політики. Об'єкт політики дає уявлення про все те, на що суб'єкт політики спрямовує свою перетворювальну або руйнівну політичну діяльність. </a:t>
            </a:r>
            <a:r>
              <a:rPr lang="uk-UA" sz="2000" dirty="0" smtClean="0">
                <a:solidFill>
                  <a:srgbClr val="FF0000"/>
                </a:solidFill>
                <a:latin typeface="Times New Roman" panose="02020603050405020304" pitchFamily="18" charset="0"/>
                <a:cs typeface="Times New Roman" panose="02020603050405020304" pitchFamily="18" charset="0"/>
              </a:rPr>
              <a:t>Об'єкти політики </a:t>
            </a:r>
            <a:r>
              <a:rPr lang="uk-UA" sz="2000" dirty="0" smtClean="0">
                <a:latin typeface="Times New Roman" panose="02020603050405020304" pitchFamily="18" charset="0"/>
                <a:cs typeface="Times New Roman" panose="02020603050405020304" pitchFamily="18" charset="0"/>
              </a:rPr>
              <a:t>- це реальна політична дійсність, характерні для неї суспільні відносини, насамперед політичні, політична система суспільства в цілому, її елементи, форми політичного життя, сфера політичних інтересів, суперечності політичного процесу як у межах країни, так і в регіональному або світовому просторі.</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298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1148</TotalTime>
  <Words>1002</Words>
  <Application>Microsoft Office PowerPoint</Application>
  <PresentationFormat>Экран (4:3)</PresentationFormat>
  <Paragraphs>87</Paragraphs>
  <Slides>41</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Презентация PowerPoint</vt:lpstr>
      <vt:lpstr>     СУТНІСТЬ ДЕРЖАВНОЇ ПОЛІТИКИ 1. Державна політика як управлінська категорія 2. Державна політика як система 3. Суб'єкти формування державної політики  4. Механізм і моделі формування державної політики 5. Механізм реалізації та оцінювання державної політики 6. Політико-правові засади побудови правової держави. 7. Участь державних службовців у політичному процесі та реалізації ДП. 8. Вплив глобалізації на формування та реалізацію державної політики.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СУТНІСТЬ ДЕРЖАВНОЇ ПОЛІТИКИ 1. Державна політика як управлінська категорія 2. Державна політика як система..  3.Суб'єкти формування державної політики .  4.Політико-правові засади побудови правової держави</dc:title>
  <dc:creator>asus</dc:creator>
  <cp:lastModifiedBy>asus</cp:lastModifiedBy>
  <cp:revision>101</cp:revision>
  <dcterms:created xsi:type="dcterms:W3CDTF">2022-09-01T08:21:12Z</dcterms:created>
  <dcterms:modified xsi:type="dcterms:W3CDTF">2022-10-06T10:16:36Z</dcterms:modified>
</cp:coreProperties>
</file>