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1" autoAdjust="0"/>
    <p:restoredTop sz="94660"/>
  </p:normalViewPr>
  <p:slideViewPr>
    <p:cSldViewPr snapToGrid="0">
      <p:cViewPr>
        <p:scale>
          <a:sx n="84" d="100"/>
          <a:sy n="84" d="100"/>
        </p:scale>
        <p:origin x="-418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12.02.2025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1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97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7278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921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3444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1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860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80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16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6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67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19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16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97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30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66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21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6" y="415635"/>
            <a:ext cx="8783782" cy="2064329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uk-UA" sz="3200" b="1" i="1" dirty="0">
                <a:latin typeface="Cambria" panose="02040503050406030204" pitchFamily="18" charset="0"/>
              </a:rPr>
              <a:t>ДИСЦИПЛІНА ЗА ВИБОРОМ СТУДЕНТА:</a:t>
            </a:r>
            <a:br>
              <a:rPr lang="uk-UA" sz="3200" b="1" i="1" dirty="0">
                <a:latin typeface="Cambria" panose="02040503050406030204" pitchFamily="18" charset="0"/>
              </a:rPr>
            </a:br>
            <a:r>
              <a:rPr lang="uk-UA" sz="3200" b="1" i="1" dirty="0">
                <a:latin typeface="Cambria" panose="02040503050406030204" pitchFamily="18" charset="0"/>
              </a:rPr>
              <a:t/>
            </a:r>
            <a:br>
              <a:rPr lang="uk-UA" sz="3200" b="1" i="1" dirty="0">
                <a:latin typeface="Cambria" panose="02040503050406030204" pitchFamily="18" charset="0"/>
              </a:rPr>
            </a:b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ru-RU" sz="3200" b="1" i="1" dirty="0">
                <a:solidFill>
                  <a:srgbClr val="C00000"/>
                </a:solidFill>
                <a:latin typeface="Cambria" panose="02040503050406030204" pitchFamily="18" charset="0"/>
              </a:rPr>
              <a:t>ФІНАНСОВА СТАБІЛЬНІСТЬ В УМОВАХ ГЛОБАЛІЗАЦІЇ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7309" y="3034145"/>
            <a:ext cx="9477362" cy="336665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2400" b="1" i="1" dirty="0">
                <a:solidFill>
                  <a:schemeClr val="accent1"/>
                </a:solidFill>
              </a:rPr>
              <a:t>Викладач: </a:t>
            </a:r>
          </a:p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Cambria" pitchFamily="18" charset="0"/>
              </a:rPr>
              <a:t>ТКАЧЕНКО ЄЛИЗАВЕТА ЮРІІВНА</a:t>
            </a:r>
            <a:endParaRPr lang="ru-RU" sz="2400" b="1" i="1" dirty="0">
              <a:solidFill>
                <a:srgbClr val="C00000"/>
              </a:solidFill>
              <a:latin typeface="Cambria" pitchFamily="18" charset="0"/>
            </a:endParaRPr>
          </a:p>
          <a:p>
            <a:pPr algn="just">
              <a:spcBef>
                <a:spcPts val="0"/>
              </a:spcBef>
            </a:pPr>
            <a:endParaRPr lang="uk-UA" sz="2400" b="1" i="1" dirty="0">
              <a:solidFill>
                <a:schemeClr val="accent2">
                  <a:lumMod val="7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indent="-457200" algn="ctr"/>
            <a:r>
              <a:rPr lang="uk-UA" sz="2000" i="1" dirty="0" err="1">
                <a:solidFill>
                  <a:schemeClr val="tx1"/>
                </a:solidFill>
                <a:latin typeface="Cambria" pitchFamily="18" charset="0"/>
              </a:rPr>
              <a:t>к.е.н</a:t>
            </a:r>
            <a:r>
              <a:rPr lang="uk-UA" sz="2000" i="1" dirty="0">
                <a:solidFill>
                  <a:schemeClr val="tx1"/>
                </a:solidFill>
                <a:latin typeface="Cambria" pitchFamily="18" charset="0"/>
              </a:rPr>
              <a:t>., доцент, доцент кафедри інформаційної економіки, підприємництва   та фінансів</a:t>
            </a:r>
          </a:p>
          <a:p>
            <a:pPr marL="457200" indent="-457200" algn="ctr"/>
            <a:r>
              <a:rPr lang="uk-UA" sz="2000" i="1" dirty="0">
                <a:solidFill>
                  <a:schemeClr val="tx1"/>
                </a:solidFill>
                <a:latin typeface="Cambria" pitchFamily="18" charset="0"/>
              </a:rPr>
              <a:t>Інженерного навчально-наукового інституту ім. Ю.М. Потебні Запорізького національного університету</a:t>
            </a:r>
            <a:endParaRPr lang="ru-RU" sz="2000" i="1" dirty="0">
              <a:solidFill>
                <a:schemeClr val="tx1"/>
              </a:solidFill>
              <a:latin typeface="Cambria" pitchFamily="18" charset="0"/>
            </a:endParaRPr>
          </a:p>
          <a:p>
            <a:pPr algn="l">
              <a:spcBef>
                <a:spcPts val="0"/>
              </a:spcBef>
            </a:pPr>
            <a:endParaRPr lang="x-none" sz="2400" i="1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>
            <a:extLst>
              <a:ext uri="{FF2B5EF4-FFF2-40B4-BE49-F238E27FC236}">
                <a16:creationId xmlns="" xmlns:a16="http://schemas.microsoft.com/office/drawing/2014/main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10" y="609600"/>
            <a:ext cx="9615054" cy="5430981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buNone/>
              <a:defRPr/>
            </a:pPr>
            <a:endParaRPr lang="uk-UA" altLang="ru-RU" sz="2000" b="1" i="1" dirty="0">
              <a:solidFill>
                <a:srgbClr val="C00000"/>
              </a:solidFill>
            </a:endParaRPr>
          </a:p>
          <a:p>
            <a:pPr algn="ctr">
              <a:buNone/>
              <a:defRPr/>
            </a:pPr>
            <a:r>
              <a:rPr lang="uk-UA" altLang="ru-RU" sz="2000" b="1" i="1" dirty="0">
                <a:solidFill>
                  <a:srgbClr val="C00000"/>
                </a:solidFill>
              </a:rPr>
              <a:t> </a:t>
            </a:r>
            <a:r>
              <a:rPr lang="uk-UA" altLang="ru-RU" sz="2400" b="1" i="1" dirty="0">
                <a:solidFill>
                  <a:srgbClr val="C00000"/>
                </a:solidFill>
                <a:latin typeface="Cambria" pitchFamily="18" charset="0"/>
              </a:rPr>
              <a:t>ПРЕДМЕТ ВИВЧЕННЯ</a:t>
            </a:r>
          </a:p>
          <a:p>
            <a:pPr algn="just">
              <a:buNone/>
            </a:pPr>
            <a:r>
              <a:rPr lang="uk-UA" sz="2400" i="1" dirty="0">
                <a:solidFill>
                  <a:schemeClr val="tx1"/>
                </a:solidFill>
              </a:rPr>
              <a:t>    теоретичні, практичні та прикладні аспекти забезпечення фінансової стабілізації в умовах глобальних викликів.</a:t>
            </a:r>
            <a:endParaRPr lang="ru-RU" sz="2400" i="1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uk-UA" altLang="ru-RU" sz="2200" b="1" i="1" dirty="0">
                <a:solidFill>
                  <a:srgbClr val="C00000"/>
                </a:solidFill>
              </a:rPr>
              <a:t> </a:t>
            </a:r>
          </a:p>
          <a:p>
            <a:pPr algn="ctr">
              <a:buNone/>
            </a:pPr>
            <a:r>
              <a:rPr lang="uk-UA" altLang="ru-RU" sz="2400" b="1" i="1" dirty="0">
                <a:solidFill>
                  <a:srgbClr val="C00000"/>
                </a:solidFill>
                <a:latin typeface="Cambria" pitchFamily="18" charset="0"/>
              </a:rPr>
              <a:t>МЕТА КУРСУ</a:t>
            </a:r>
          </a:p>
          <a:p>
            <a:pPr algn="just">
              <a:buNone/>
            </a:pPr>
            <a:r>
              <a:rPr lang="uk-UA" altLang="ru-RU" sz="2200" b="1" i="1" dirty="0">
                <a:solidFill>
                  <a:schemeClr val="tx1"/>
                </a:solidFill>
              </a:rPr>
              <a:t>    </a:t>
            </a:r>
            <a:r>
              <a:rPr lang="ru-RU" sz="2400" i="1" dirty="0" err="1">
                <a:solidFill>
                  <a:schemeClr val="tx1"/>
                </a:solidFill>
              </a:rPr>
              <a:t>формування</a:t>
            </a:r>
            <a:r>
              <a:rPr lang="ru-RU" sz="2400" i="1" dirty="0">
                <a:solidFill>
                  <a:schemeClr val="tx1"/>
                </a:solidFill>
              </a:rPr>
              <a:t> у </a:t>
            </a:r>
            <a:r>
              <a:rPr lang="ru-RU" sz="2400" i="1" dirty="0" err="1">
                <a:solidFill>
                  <a:schemeClr val="tx1"/>
                </a:solidFill>
              </a:rPr>
              <a:t>здобувачів</a:t>
            </a:r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uk-UA" sz="2400" i="1" dirty="0">
                <a:solidFill>
                  <a:schemeClr val="tx1"/>
                </a:solidFill>
              </a:rPr>
              <a:t>системи фундаментальних знань і </a:t>
            </a:r>
            <a:r>
              <a:rPr lang="uk-UA" sz="2400" i="1" dirty="0" err="1">
                <a:solidFill>
                  <a:schemeClr val="tx1"/>
                </a:solidFill>
              </a:rPr>
              <a:t>компетентностей</a:t>
            </a:r>
            <a:r>
              <a:rPr lang="uk-UA" sz="2400" i="1" dirty="0">
                <a:solidFill>
                  <a:schemeClr val="tx1"/>
                </a:solidFill>
              </a:rPr>
              <a:t> щодо науково </a:t>
            </a:r>
            <a:r>
              <a:rPr lang="uk-UA" sz="2400" i="1" dirty="0" err="1">
                <a:solidFill>
                  <a:schemeClr val="tx1"/>
                </a:solidFill>
              </a:rPr>
              <a:t>обгрунтованого</a:t>
            </a:r>
            <a:r>
              <a:rPr lang="uk-UA" sz="2400" i="1" dirty="0">
                <a:solidFill>
                  <a:schemeClr val="tx1"/>
                </a:solidFill>
              </a:rPr>
              <a:t> застосування на практиці методів, моделей та засобів діагностики наявності кризових явищ, володіння інструментарієм виведення </a:t>
            </a:r>
            <a:r>
              <a:rPr lang="uk-UA" sz="2400" i="1" dirty="0" err="1">
                <a:solidFill>
                  <a:schemeClr val="tx1"/>
                </a:solidFill>
              </a:rPr>
              <a:t>суб</a:t>
            </a:r>
            <a:r>
              <a:rPr lang="en-US" sz="2400" i="1" dirty="0">
                <a:solidFill>
                  <a:schemeClr val="tx1"/>
                </a:solidFill>
              </a:rPr>
              <a:t>`</a:t>
            </a:r>
            <a:r>
              <a:rPr lang="uk-UA" sz="2400" i="1" dirty="0" err="1">
                <a:solidFill>
                  <a:schemeClr val="tx1"/>
                </a:solidFill>
              </a:rPr>
              <a:t>єктів</a:t>
            </a:r>
            <a:r>
              <a:rPr lang="uk-UA" sz="2400" i="1" dirty="0">
                <a:solidFill>
                  <a:schemeClr val="tx1"/>
                </a:solidFill>
              </a:rPr>
              <a:t> господарювання зі стану фінансової кризи та забезпечення їх стійкого функціонування в майбутньому</a:t>
            </a:r>
            <a:r>
              <a:rPr lang="uk-UA" sz="2400" i="1" dirty="0">
                <a:solidFill>
                  <a:schemeClr val="tx1"/>
                </a:solidFill>
                <a:latin typeface="Trebuchet MS" pitchFamily="34" charset="0"/>
              </a:rPr>
              <a:t>.</a:t>
            </a:r>
            <a:endParaRPr lang="ru-RU" sz="24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x-none" sz="2200" b="1" i="1" dirty="0">
              <a:solidFill>
                <a:srgbClr val="002060"/>
              </a:solidFill>
              <a:effectLst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200" i="1" dirty="0">
              <a:effectLst/>
              <a:latin typeface="Cambria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453" y="401782"/>
            <a:ext cx="9337965" cy="599901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i="1" dirty="0">
                <a:solidFill>
                  <a:srgbClr val="C00000"/>
                </a:solidFill>
                <a:latin typeface="Cambria" pitchFamily="18" charset="0"/>
              </a:rPr>
              <a:t>ОСНОВНІ ЗАВДАННЯ КУРСУ: </a:t>
            </a: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вивчення теоретичних засад забезпечення фінансової стабільності в умовах глобалізації; </a:t>
            </a:r>
            <a:endParaRPr lang="ru-RU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 визначення проблем забезпечення фінансової стабільності на макрорівні, у реальному й банківському секторах економіки; </a:t>
            </a:r>
            <a:endParaRPr lang="ru-RU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 оволодіння сучасними спеціальними і комплексними технологіями стосовно виявлення закономірностей руху фінансових потоків; </a:t>
            </a:r>
            <a:endParaRPr lang="ru-RU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навчання методикам підходів щодо раціоналізації фінансових потоків банку;</a:t>
            </a:r>
          </a:p>
          <a:p>
            <a:pPr algn="just"/>
            <a:r>
              <a:rPr lang="uk-UA" sz="2400" b="1" i="1" dirty="0">
                <a:solidFill>
                  <a:schemeClr val="tx1"/>
                </a:solidFill>
              </a:rPr>
              <a:t> формування навичок ухвалення управлінських рішень у сфері банківських фінансів. </a:t>
            </a:r>
            <a:endParaRPr lang="ru-RU" sz="2400" b="1" i="1" dirty="0">
              <a:solidFill>
                <a:schemeClr val="tx1"/>
              </a:solidFill>
            </a:endParaRPr>
          </a:p>
          <a:p>
            <a:pPr lvl="0" algn="just"/>
            <a:endParaRPr lang="ru-RU" sz="2200" b="1" i="1" dirty="0">
              <a:solidFill>
                <a:schemeClr val="tx1"/>
              </a:solidFill>
            </a:endParaRPr>
          </a:p>
          <a:p>
            <a:pPr lvl="0"/>
            <a:endParaRPr lang="ru-RU" sz="2400" b="1" i="1" dirty="0">
              <a:solidFill>
                <a:schemeClr val="tx1"/>
              </a:solidFill>
            </a:endParaRPr>
          </a:p>
          <a:p>
            <a:pPr algn="just"/>
            <a:endParaRPr lang="ru-RU" sz="2400" i="1" dirty="0">
              <a:solidFill>
                <a:srgbClr val="00206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145" y="1482436"/>
            <a:ext cx="9199419" cy="4918599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/>
            <a:r>
              <a:rPr lang="ru-RU" altLang="ru-RU" sz="1900" b="1" i="1" dirty="0" err="1">
                <a:solidFill>
                  <a:schemeClr val="tx1"/>
                </a:solidFill>
              </a:rPr>
              <a:t>Теоретичні</a:t>
            </a:r>
            <a:r>
              <a:rPr lang="ru-RU" altLang="ru-RU" sz="1900" b="1" i="1" dirty="0">
                <a:solidFill>
                  <a:schemeClr val="tx1"/>
                </a:solidFill>
              </a:rPr>
              <a:t> </a:t>
            </a:r>
            <a:r>
              <a:rPr lang="ru-RU" altLang="ru-RU" sz="1900" b="1" i="1" dirty="0" err="1">
                <a:solidFill>
                  <a:schemeClr val="tx1"/>
                </a:solidFill>
              </a:rPr>
              <a:t>аспекти</a:t>
            </a:r>
            <a:r>
              <a:rPr lang="ru-RU" altLang="ru-RU" sz="1900" b="1" i="1" dirty="0">
                <a:solidFill>
                  <a:schemeClr val="tx1"/>
                </a:solidFill>
              </a:rPr>
              <a:t> </a:t>
            </a:r>
            <a:r>
              <a:rPr lang="ru-RU" altLang="ru-RU" sz="1900" b="1" i="1" dirty="0" err="1">
                <a:solidFill>
                  <a:schemeClr val="tx1"/>
                </a:solidFill>
              </a:rPr>
              <a:t>патологічних</a:t>
            </a:r>
            <a:r>
              <a:rPr lang="ru-RU" altLang="ru-RU" sz="1900" b="1" i="1" dirty="0">
                <a:solidFill>
                  <a:schemeClr val="tx1"/>
                </a:solidFill>
              </a:rPr>
              <a:t> </a:t>
            </a:r>
            <a:r>
              <a:rPr lang="ru-RU" altLang="ru-RU" sz="1900" b="1" i="1" dirty="0" err="1">
                <a:solidFill>
                  <a:schemeClr val="tx1"/>
                </a:solidFill>
              </a:rPr>
              <a:t>кризових</a:t>
            </a:r>
            <a:r>
              <a:rPr lang="ru-RU" altLang="ru-RU" sz="1900" b="1" i="1" dirty="0">
                <a:solidFill>
                  <a:schemeClr val="tx1"/>
                </a:solidFill>
              </a:rPr>
              <a:t> </a:t>
            </a:r>
            <a:r>
              <a:rPr lang="ru-RU" altLang="ru-RU" sz="1900" b="1" i="1" dirty="0" err="1">
                <a:solidFill>
                  <a:schemeClr val="tx1"/>
                </a:solidFill>
              </a:rPr>
              <a:t>явищ</a:t>
            </a:r>
            <a:r>
              <a:rPr lang="ru-RU" altLang="ru-RU" sz="1900" b="1" i="1" dirty="0">
                <a:solidFill>
                  <a:schemeClr val="tx1"/>
                </a:solidFill>
              </a:rPr>
              <a:t> у реальному </a:t>
            </a:r>
            <a:r>
              <a:rPr lang="ru-RU" altLang="ru-RU" sz="1900" b="1" i="1" dirty="0" err="1">
                <a:solidFill>
                  <a:schemeClr val="tx1"/>
                </a:solidFill>
              </a:rPr>
              <a:t>секторі</a:t>
            </a:r>
            <a:r>
              <a:rPr lang="ru-RU" altLang="ru-RU" sz="1900" b="1" i="1" dirty="0">
                <a:solidFill>
                  <a:schemeClr val="tx1"/>
                </a:solidFill>
              </a:rPr>
              <a:t> </a:t>
            </a:r>
            <a:r>
              <a:rPr lang="ru-RU" altLang="ru-RU" sz="1900" b="1" i="1" dirty="0" err="1">
                <a:solidFill>
                  <a:schemeClr val="tx1"/>
                </a:solidFill>
              </a:rPr>
              <a:t>економіки</a:t>
            </a:r>
            <a:r>
              <a:rPr lang="uk-UA" sz="1900" b="1" i="1" dirty="0">
                <a:solidFill>
                  <a:schemeClr val="tx1"/>
                </a:solidFill>
              </a:rPr>
              <a:t>.</a:t>
            </a:r>
            <a:endParaRPr lang="ru-RU" sz="1900" b="1" i="1" dirty="0">
              <a:solidFill>
                <a:schemeClr val="tx1"/>
              </a:solidFill>
            </a:endParaRPr>
          </a:p>
          <a:p>
            <a:pPr algn="just"/>
            <a:r>
              <a:rPr lang="uk-UA" sz="1900" b="1" i="1" dirty="0">
                <a:solidFill>
                  <a:schemeClr val="tx1"/>
                </a:solidFill>
              </a:rPr>
              <a:t>Підходи до раннього розпізнавання зародження і розвитку кризових процесів у економіці в умовах глобалізації.</a:t>
            </a:r>
          </a:p>
          <a:p>
            <a:pPr lvl="0" algn="just"/>
            <a:r>
              <a:rPr lang="uk-UA" sz="1900" b="1" i="1" dirty="0">
                <a:solidFill>
                  <a:schemeClr val="tx1"/>
                </a:solidFill>
              </a:rPr>
              <a:t>Моделювання сценаріїв розвитку патологічних кризових процесів.</a:t>
            </a:r>
            <a:endParaRPr lang="ru-RU" sz="1900" b="1" i="1" dirty="0">
              <a:solidFill>
                <a:schemeClr val="tx1"/>
              </a:solidFill>
            </a:endParaRPr>
          </a:p>
          <a:p>
            <a:pPr algn="just"/>
            <a:r>
              <a:rPr lang="uk-UA" sz="1900" b="1" i="1" dirty="0">
                <a:solidFill>
                  <a:schemeClr val="tx1"/>
                </a:solidFill>
              </a:rPr>
              <a:t>Санація як інструмент антикризового управління підприємствами.</a:t>
            </a:r>
          </a:p>
          <a:p>
            <a:pPr algn="just"/>
            <a:r>
              <a:rPr lang="uk-UA" altLang="ru-RU" sz="1900" b="1" i="1" dirty="0">
                <a:solidFill>
                  <a:schemeClr val="tx1"/>
                </a:solidFill>
              </a:rPr>
              <a:t>Технологія санаційного </a:t>
            </a:r>
            <a:r>
              <a:rPr lang="uk-UA" altLang="ru-RU" sz="1900" b="1" i="1" dirty="0" err="1">
                <a:solidFill>
                  <a:schemeClr val="tx1"/>
                </a:solidFill>
              </a:rPr>
              <a:t>контролінгу</a:t>
            </a:r>
            <a:r>
              <a:rPr lang="uk-UA" altLang="ru-RU" sz="1900" b="1" i="1" dirty="0">
                <a:solidFill>
                  <a:schemeClr val="tx1"/>
                </a:solidFill>
              </a:rPr>
              <a:t> та аудиту.</a:t>
            </a:r>
          </a:p>
          <a:p>
            <a:pPr algn="just"/>
            <a:r>
              <a:rPr lang="uk-UA" sz="1900" b="1" i="1" dirty="0">
                <a:solidFill>
                  <a:schemeClr val="tx1"/>
                </a:solidFill>
              </a:rPr>
              <a:t>Методичне забезпечення діагностики кризового стану підприємства.</a:t>
            </a:r>
          </a:p>
          <a:p>
            <a:pPr algn="just"/>
            <a:r>
              <a:rPr lang="uk-UA" altLang="ru-RU" sz="1900" b="1" i="1" dirty="0">
                <a:solidFill>
                  <a:schemeClr val="tx1"/>
                </a:solidFill>
              </a:rPr>
              <a:t>Методичні підходи до розроблення сценаріїв реалізації санаційної стратегії підприємства.</a:t>
            </a:r>
          </a:p>
          <a:p>
            <a:pPr algn="just"/>
            <a:r>
              <a:rPr lang="uk-UA" sz="1900" b="1" i="1" dirty="0">
                <a:solidFill>
                  <a:schemeClr val="tx1"/>
                </a:solidFill>
              </a:rPr>
              <a:t>Методичні засади формування фінансового інструментарію оздоровлення функціонування підприємства</a:t>
            </a:r>
            <a:r>
              <a:rPr lang="uk-UA" altLang="ru-RU" sz="1900" b="1" i="1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uk-UA" sz="1900" b="1" i="1" dirty="0">
                <a:solidFill>
                  <a:schemeClr val="tx1"/>
                </a:solidFill>
              </a:rPr>
              <a:t>Сучасні технології управління фінансами банку в умовах глобалізації.</a:t>
            </a:r>
          </a:p>
          <a:p>
            <a:pPr algn="just">
              <a:spcBef>
                <a:spcPts val="0"/>
              </a:spcBef>
              <a:buNone/>
            </a:pPr>
            <a:endParaRPr lang="uk-UA" sz="2000" i="1" dirty="0">
              <a:solidFill>
                <a:schemeClr val="tx1"/>
              </a:solidFill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000" i="1" dirty="0">
              <a:solidFill>
                <a:schemeClr val="tx1"/>
              </a:solidFill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x-none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672" y="228599"/>
            <a:ext cx="8936183" cy="10044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ЗМІСТ ДИСЦИПЛІНИ:</a:t>
            </a:r>
            <a: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x-none" sz="28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45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745" y="1454727"/>
            <a:ext cx="9421091" cy="4780054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/>
          </a:bodyPr>
          <a:lstStyle/>
          <a:p>
            <a:pPr lvl="1" algn="just"/>
            <a:r>
              <a:rPr lang="uk-UA" sz="2400" b="1" i="1" dirty="0">
                <a:solidFill>
                  <a:schemeClr val="tx1"/>
                </a:solidFill>
                <a:latin typeface="Cambria" pitchFamily="18" charset="0"/>
              </a:rPr>
              <a:t>Кодекс України з процедур банкрутства №2597- </a:t>
            </a:r>
            <a:r>
              <a:rPr lang="en-US" sz="2400" b="1" i="1" dirty="0">
                <a:solidFill>
                  <a:schemeClr val="tx1"/>
                </a:solidFill>
                <a:latin typeface="Cambria" pitchFamily="18" charset="0"/>
              </a:rPr>
              <a:t>VIII</a:t>
            </a:r>
            <a:r>
              <a:rPr lang="uk-UA" sz="2400" b="1" i="1" dirty="0">
                <a:solidFill>
                  <a:schemeClr val="tx1"/>
                </a:solidFill>
                <a:latin typeface="Cambria" pitchFamily="18" charset="0"/>
              </a:rPr>
              <a:t> від 18.10.2018р.             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URL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: http://</a:t>
            </a:r>
            <a:r>
              <a:rPr lang="en-US" sz="2400" b="1" i="1" dirty="0" err="1">
                <a:solidFill>
                  <a:schemeClr val="accent1"/>
                </a:solidFill>
                <a:latin typeface="Cambria" pitchFamily="18" charset="0"/>
              </a:rPr>
              <a:t>zakon.rada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.</a:t>
            </a:r>
            <a:r>
              <a:rPr lang="uk-UA" sz="2400" b="1" i="1" dirty="0" err="1">
                <a:solidFill>
                  <a:schemeClr val="accent1"/>
                </a:solidFill>
                <a:latin typeface="Cambria" pitchFamily="18" charset="0"/>
              </a:rPr>
              <a:t>gov.ua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/</a:t>
            </a:r>
            <a:endParaRPr lang="ru-RU" sz="2400" b="1" i="1" dirty="0">
              <a:solidFill>
                <a:schemeClr val="accent1"/>
              </a:solidFill>
              <a:latin typeface="Cambria" pitchFamily="18" charset="0"/>
            </a:endParaRPr>
          </a:p>
          <a:p>
            <a:pPr lvl="1" algn="just"/>
            <a:r>
              <a:rPr lang="uk-UA" sz="2400" b="1" i="1" dirty="0">
                <a:solidFill>
                  <a:schemeClr val="tx1"/>
                </a:solidFill>
                <a:latin typeface="Cambria" pitchFamily="18" charset="0"/>
              </a:rPr>
              <a:t>Офіційний сайт Агентства з розвитку інфраструктури фондового ринку України. 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URL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: http:// 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www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.</a:t>
            </a:r>
            <a:r>
              <a:rPr lang="en-US" sz="2400" b="1" i="1" dirty="0" err="1">
                <a:solidFill>
                  <a:schemeClr val="accent1"/>
                </a:solidFill>
                <a:latin typeface="Cambria" pitchFamily="18" charset="0"/>
              </a:rPr>
              <a:t>smida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.</a:t>
            </a:r>
            <a:r>
              <a:rPr lang="uk-UA" sz="2400" b="1" i="1" dirty="0" err="1">
                <a:solidFill>
                  <a:schemeClr val="accent1"/>
                </a:solidFill>
                <a:latin typeface="Cambria" pitchFamily="18" charset="0"/>
              </a:rPr>
              <a:t>gov.ua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/</a:t>
            </a:r>
            <a:endParaRPr lang="ru-RU" sz="2400" b="1" i="1" dirty="0">
              <a:solidFill>
                <a:schemeClr val="accent1"/>
              </a:solidFill>
              <a:latin typeface="Cambria" pitchFamily="18" charset="0"/>
            </a:endParaRPr>
          </a:p>
          <a:p>
            <a:pPr lvl="1" algn="just"/>
            <a:r>
              <a:rPr lang="en-US" sz="2400" b="1" i="1" dirty="0">
                <a:solidFill>
                  <a:schemeClr val="tx1"/>
                </a:solidFill>
                <a:latin typeface="Cambria" pitchFamily="18" charset="0"/>
              </a:rPr>
              <a:t>Bank regulation , property prices and early warning systems for banking crises in OECD  countries 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URL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: http:// 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www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.</a:t>
            </a:r>
            <a:r>
              <a:rPr lang="en-US" sz="2400" b="1" i="1">
                <a:solidFill>
                  <a:schemeClr val="accent1"/>
                </a:solidFill>
                <a:latin typeface="Cambria" pitchFamily="18" charset="0"/>
              </a:rPr>
              <a:t>niesr.ac.uk</a:t>
            </a:r>
            <a:r>
              <a:rPr lang="uk-UA" sz="2400" b="1" i="1">
                <a:solidFill>
                  <a:schemeClr val="accent1"/>
                </a:solidFill>
                <a:latin typeface="Cambria" pitchFamily="18" charset="0"/>
              </a:rPr>
              <a:t>/</a:t>
            </a:r>
            <a:endParaRPr lang="ru-RU" sz="2400" b="1" i="1" dirty="0">
              <a:solidFill>
                <a:schemeClr val="tx1"/>
              </a:solidFill>
              <a:latin typeface="Cambria" pitchFamily="18" charset="0"/>
            </a:endParaRPr>
          </a:p>
          <a:p>
            <a:pPr lvl="1" algn="just"/>
            <a:r>
              <a:rPr lang="en-US" sz="2400" b="1" i="1" dirty="0">
                <a:solidFill>
                  <a:schemeClr val="tx1"/>
                </a:solidFill>
                <a:latin typeface="Cambria" pitchFamily="18" charset="0"/>
              </a:rPr>
              <a:t>Kaoru Yamaguchi. Workings of A Public Money  System of Open </a:t>
            </a:r>
            <a:r>
              <a:rPr lang="en-US" sz="2400" b="1" i="1" dirty="0" err="1">
                <a:solidFill>
                  <a:schemeClr val="tx1"/>
                </a:solidFill>
                <a:latin typeface="Cambria" pitchFamily="18" charset="0"/>
              </a:rPr>
              <a:t>Macroeconomies</a:t>
            </a:r>
            <a:r>
              <a:rPr lang="uk-UA" sz="2400" b="1" i="1" dirty="0">
                <a:solidFill>
                  <a:schemeClr val="tx1"/>
                </a:solidFill>
                <a:latin typeface="Cambria" pitchFamily="18" charset="0"/>
              </a:rPr>
              <a:t>:</a:t>
            </a:r>
            <a:r>
              <a:rPr lang="en-US" sz="2400" b="1" i="1" dirty="0">
                <a:solidFill>
                  <a:schemeClr val="tx1"/>
                </a:solidFill>
                <a:latin typeface="Cambria" pitchFamily="18" charset="0"/>
              </a:rPr>
              <a:t> Modeling the American Monetary Act Completed  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URL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: http:// 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www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.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muratopia.org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/</a:t>
            </a:r>
            <a:endParaRPr lang="ru-RU" sz="2400" b="1" i="1" dirty="0">
              <a:solidFill>
                <a:schemeClr val="tx1"/>
              </a:solidFill>
              <a:latin typeface="Cambria" pitchFamily="18" charset="0"/>
            </a:endParaRPr>
          </a:p>
          <a:p>
            <a:pPr lvl="1" algn="just"/>
            <a:r>
              <a:rPr lang="en-US" sz="2400" b="1" i="1" dirty="0">
                <a:solidFill>
                  <a:schemeClr val="tx1"/>
                </a:solidFill>
                <a:latin typeface="Cambria" pitchFamily="18" charset="0"/>
              </a:rPr>
              <a:t>Smith H. The third wave</a:t>
            </a:r>
            <a:r>
              <a:rPr lang="uk-UA" sz="2400" b="1" i="1" dirty="0">
                <a:solidFill>
                  <a:schemeClr val="tx1"/>
                </a:solidFill>
                <a:latin typeface="Cambria" pitchFamily="18" charset="0"/>
              </a:rPr>
              <a:t>:</a:t>
            </a:r>
            <a:r>
              <a:rPr lang="en-US" sz="2400" b="1" i="1" dirty="0">
                <a:solidFill>
                  <a:schemeClr val="tx1"/>
                </a:solidFill>
                <a:latin typeface="Cambria" pitchFamily="18" charset="0"/>
              </a:rPr>
              <a:t> Process management  maturity  models 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URL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: http:// 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www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.</a:t>
            </a:r>
            <a:r>
              <a:rPr lang="en-US" sz="2400" b="1" i="1" dirty="0">
                <a:solidFill>
                  <a:schemeClr val="accent1"/>
                </a:solidFill>
                <a:latin typeface="Cambria" pitchFamily="18" charset="0"/>
              </a:rPr>
              <a:t>bptrends.com</a:t>
            </a:r>
            <a:r>
              <a:rPr lang="uk-UA" sz="2400" b="1" i="1" dirty="0">
                <a:solidFill>
                  <a:schemeClr val="accent1"/>
                </a:solidFill>
                <a:latin typeface="Cambria" pitchFamily="18" charset="0"/>
              </a:rPr>
              <a:t>/</a:t>
            </a:r>
            <a:endParaRPr lang="ru-RU" sz="2400" b="1" i="1" dirty="0">
              <a:solidFill>
                <a:schemeClr val="tx1"/>
              </a:solidFill>
              <a:latin typeface="Cambria" pitchFamily="18" charset="0"/>
            </a:endParaRPr>
          </a:p>
          <a:p>
            <a:pPr lvl="1" algn="just">
              <a:buNone/>
            </a:pPr>
            <a:r>
              <a:rPr lang="uk-UA" sz="2400" b="1" i="1" dirty="0">
                <a:solidFill>
                  <a:schemeClr val="tx1"/>
                </a:solidFill>
                <a:latin typeface="Cambria" pitchFamily="18" charset="0"/>
              </a:rPr>
              <a:t>     </a:t>
            </a:r>
            <a:endParaRPr lang="ru-RU" sz="2400" b="1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x-none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364" y="228600"/>
            <a:ext cx="8839200" cy="10044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БАЗОВІ ІНФОРМАЦІЙНІ РЕСУРСИ:</a:t>
            </a:r>
            <a: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x-none" sz="28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1994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2406</TotalTime>
  <Words>349</Words>
  <Application>Microsoft Office PowerPoint</Application>
  <PresentationFormat>Произвольный</PresentationFormat>
  <Paragraphs>43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ДИСЦИПЛІНА ЗА ВИБОРОМ СТУДЕНТА:   ФІНАНСОВА СТАБІЛЬНІСТЬ В УМОВАХ ГЛОБАЛІЗАЦІЇ</vt:lpstr>
      <vt:lpstr>Презентация PowerPoint</vt:lpstr>
      <vt:lpstr>Презентация PowerPoint</vt:lpstr>
      <vt:lpstr> ЗМІСТ ДИСЦИПЛІНИ: </vt:lpstr>
      <vt:lpstr> БАЗОВІ ІНФОРМАЦІЙНІ РЕСУРСИ: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Семен</cp:lastModifiedBy>
  <cp:revision>173</cp:revision>
  <dcterms:created xsi:type="dcterms:W3CDTF">2019-11-02T14:16:53Z</dcterms:created>
  <dcterms:modified xsi:type="dcterms:W3CDTF">2025-02-12T14:41:13Z</dcterms:modified>
</cp:coreProperties>
</file>