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83" r:id="rId2"/>
    <p:sldId id="280" r:id="rId3"/>
    <p:sldId id="281" r:id="rId4"/>
    <p:sldId id="263" r:id="rId5"/>
    <p:sldId id="260" r:id="rId6"/>
    <p:sldId id="266" r:id="rId7"/>
    <p:sldId id="261" r:id="rId8"/>
    <p:sldId id="265" r:id="rId9"/>
    <p:sldId id="264" r:id="rId10"/>
    <p:sldId id="268" r:id="rId11"/>
    <p:sldId id="262" r:id="rId12"/>
    <p:sldId id="273" r:id="rId13"/>
    <p:sldId id="256" r:id="rId14"/>
    <p:sldId id="274" r:id="rId15"/>
    <p:sldId id="272" r:id="rId16"/>
    <p:sldId id="275" r:id="rId17"/>
    <p:sldId id="284" r:id="rId18"/>
    <p:sldId id="285" r:id="rId19"/>
    <p:sldId id="267" r:id="rId20"/>
    <p:sldId id="276" r:id="rId21"/>
    <p:sldId id="269" r:id="rId22"/>
    <p:sldId id="271" r:id="rId23"/>
    <p:sldId id="277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9D8F9839-BCA6-48ED-B84E-6C27FC373678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EEC2C3D-BDCA-42BB-B238-0A3DF8A8125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280190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48FE42-F822-4B68-AAA1-F49B8D668B43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277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46FF206-50D4-4183-92BF-CB9B5778B8BD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4E8BEA-7C71-498C-8C37-3221548F3260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AF745-7B3D-46B3-A814-B22DF1C469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F3702-0776-4E1D-B7BE-F9816ADD1C0E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FE9CB-4F40-406D-B6FB-B008F74536E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AD404-686B-4F89-A940-A49B4B34DF10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DCC73-70A2-418B-8983-FA10208FCFB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6CF63-0056-4B2F-8E63-2E2B0B985BD5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098A4-2A26-4130-B054-D0ECD94F686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FEAA8-D635-45E7-8E29-73283EFC0FE0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4FA4E-7B15-4DDA-95A9-339BAA216A3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9B098-00D0-48B4-AA50-65079B29A03D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1C1910-2BF2-4BA8-AEC9-47BCB95B684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2EC95-1F72-456F-993A-2CA31699F2D0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E043B-902F-464E-9AF6-2C61B225F49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7D01D-E989-471E-B814-C8838876B0DF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96231-3F84-4290-86AD-3115F248DE6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C0AA7-4F06-487E-AB11-2EA6BD9C1AB3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D2C11-D094-49A7-ADFD-068421A1D96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2009-798F-4F5C-9BE7-5D48437E8570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41DB6C-63D4-478C-8362-6D934A2F69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FF3A85-78B9-474C-9D1E-5E3FD01DA327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22719-E158-4099-A9B8-F96DD659319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3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1E870F6-EC6D-4A37-877F-74CD1153C8D7}" type="datetimeFigureOut">
              <a:rPr lang="ru-RU"/>
              <a:pPr>
                <a:defRPr/>
              </a:pPr>
              <a:t>04.03.2021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6A6FF3F-FB41-4971-B37F-6F7BEEFE77E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1" r:id="rId2"/>
    <p:sldLayoutId id="2147483673" r:id="rId3"/>
    <p:sldLayoutId id="2147483670" r:id="rId4"/>
    <p:sldLayoutId id="2147483669" r:id="rId5"/>
    <p:sldLayoutId id="2147483668" r:id="rId6"/>
    <p:sldLayoutId id="2147483667" r:id="rId7"/>
    <p:sldLayoutId id="2147483666" r:id="rId8"/>
    <p:sldLayoutId id="2147483674" r:id="rId9"/>
    <p:sldLayoutId id="2147483665" r:id="rId10"/>
    <p:sldLayoutId id="2147483664" r:id="rId11"/>
  </p:sldLayoutIdLst>
  <p:timing>
    <p:tnLst>
      <p:par>
        <p:cTn id="1" dur="indefinite" restart="never" nodeType="tmRoot"/>
      </p:par>
    </p:tnLst>
  </p:timing>
  <p:txStyles>
    <p:titleStyle>
      <a:lvl1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fontAlgn="base">
        <a:spcBef>
          <a:spcPct val="0"/>
        </a:spcBef>
        <a:spcAft>
          <a:spcPct val="0"/>
        </a:spcAft>
        <a:buClr>
          <a:srgbClr val="786F51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ct val="20000"/>
        </a:spcBef>
        <a:spcAft>
          <a:spcPts val="300"/>
        </a:spcAft>
        <a:buClr>
          <a:srgbClr val="786F51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jpe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27584" y="260648"/>
            <a:ext cx="7175351" cy="3521359"/>
          </a:xfrm>
        </p:spPr>
        <p:txBody>
          <a:bodyPr/>
          <a:lstStyle/>
          <a:p>
            <a:pPr marL="18288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None/>
              <a:defRPr/>
            </a:pPr>
            <a:r>
              <a:rPr lang="en-US" sz="4800" dirty="0" smtClean="0"/>
              <a:t/>
            </a:r>
            <a:br>
              <a:rPr lang="en-US" sz="4800" dirty="0" smtClean="0"/>
            </a:br>
            <a:r>
              <a:rPr lang="uk-UA" sz="4800" dirty="0" smtClean="0">
                <a:effectLst/>
              </a:rPr>
              <a:t> Клас </a:t>
            </a:r>
            <a:r>
              <a:rPr lang="uk-UA" sz="4800" dirty="0">
                <a:effectLst/>
              </a:rPr>
              <a:t>Плазуни. Особливості будови і </a:t>
            </a:r>
            <a:r>
              <a:rPr lang="uk-UA" sz="4800" dirty="0" smtClean="0">
                <a:effectLst/>
              </a:rPr>
              <a:t>життєдіяльності</a:t>
            </a:r>
            <a:r>
              <a:rPr lang="ru-RU" sz="4800" dirty="0">
                <a:effectLst/>
              </a:rPr>
              <a:t/>
            </a:r>
            <a:br>
              <a:rPr lang="ru-RU" sz="4800" dirty="0">
                <a:effectLst/>
              </a:rPr>
            </a:br>
            <a:endParaRPr lang="ru-RU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0038" y="4365104"/>
            <a:ext cx="5659031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Живлення:</a:t>
            </a:r>
            <a:br>
              <a:rPr lang="uk-UA" dirty="0" smtClean="0"/>
            </a:br>
            <a:r>
              <a:rPr lang="uk-UA" sz="3200" dirty="0" smtClean="0"/>
              <a:t>а. хижаки</a:t>
            </a:r>
            <a:br>
              <a:rPr lang="uk-UA" sz="3200" dirty="0" smtClean="0"/>
            </a:br>
            <a:r>
              <a:rPr lang="uk-UA" sz="3200" dirty="0" smtClean="0"/>
              <a:t>б. рослиноїдні</a:t>
            </a:r>
            <a:endParaRPr lang="ru-RU" sz="32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4800" y="188913"/>
            <a:ext cx="3435350" cy="2589212"/>
          </a:xfrm>
        </p:spPr>
      </p:pic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288" y="3860800"/>
            <a:ext cx="3565525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8613" y="1341438"/>
            <a:ext cx="5032375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5517232"/>
            <a:ext cx="5616624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Дихальна система </a:t>
            </a:r>
            <a:endParaRPr lang="ru-RU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549275"/>
            <a:ext cx="8051800" cy="4872038"/>
          </a:xfrm>
        </p:spPr>
      </p:pic>
      <p:sp>
        <p:nvSpPr>
          <p:cNvPr id="26627" name="TextBox 3"/>
          <p:cNvSpPr txBox="1">
            <a:spLocks noChangeArrowheads="1"/>
          </p:cNvSpPr>
          <p:nvPr/>
        </p:nvSpPr>
        <p:spPr bwMode="auto">
          <a:xfrm>
            <a:off x="323850" y="1484313"/>
            <a:ext cx="10747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ніздрі</a:t>
            </a:r>
            <a:endParaRPr lang="ru-RU" sz="2400" b="1">
              <a:latin typeface="Trebuchet MS" pitchFamily="34" charset="0"/>
            </a:endParaRPr>
          </a:p>
        </p:txBody>
      </p:sp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2843213" y="338138"/>
            <a:ext cx="1143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Trebuchet MS" pitchFamily="34" charset="0"/>
              </a:rPr>
              <a:t>трахея</a:t>
            </a:r>
            <a:endParaRPr lang="ru-RU" sz="2400">
              <a:latin typeface="Trebuchet MS" pitchFamily="34" charset="0"/>
            </a:endParaRPr>
          </a:p>
        </p:txBody>
      </p:sp>
      <p:sp>
        <p:nvSpPr>
          <p:cNvPr id="26629" name="TextBox 5"/>
          <p:cNvSpPr txBox="1">
            <a:spLocks noChangeArrowheads="1"/>
          </p:cNvSpPr>
          <p:nvPr/>
        </p:nvSpPr>
        <p:spPr bwMode="auto">
          <a:xfrm>
            <a:off x="1403350" y="3068638"/>
            <a:ext cx="12588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бронхи</a:t>
            </a:r>
            <a:endParaRPr lang="ru-RU" sz="2400" b="1">
              <a:latin typeface="Trebuchet MS" pitchFamily="34" charset="0"/>
            </a:endParaRPr>
          </a:p>
        </p:txBody>
      </p:sp>
      <p:sp>
        <p:nvSpPr>
          <p:cNvPr id="26630" name="TextBox 6"/>
          <p:cNvSpPr txBox="1">
            <a:spLocks noChangeArrowheads="1"/>
          </p:cNvSpPr>
          <p:nvPr/>
        </p:nvSpPr>
        <p:spPr bwMode="auto">
          <a:xfrm>
            <a:off x="2684463" y="3933825"/>
            <a:ext cx="25352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b="1">
                <a:latin typeface="Trebuchet MS" pitchFamily="34" charset="0"/>
              </a:rPr>
              <a:t>Легені (тонкостінні, </a:t>
            </a:r>
          </a:p>
          <a:p>
            <a:r>
              <a:rPr lang="uk-UA" sz="2400" b="1">
                <a:latin typeface="Trebuchet MS" pitchFamily="34" charset="0"/>
              </a:rPr>
              <a:t>комірчасті)</a:t>
            </a:r>
            <a:endParaRPr lang="ru-RU" sz="2400" b="1">
              <a:latin typeface="Trebuchet MS" pitchFamily="34" charset="0"/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V="1">
            <a:off x="1042988" y="1108075"/>
            <a:ext cx="206375" cy="376238"/>
          </a:xfrm>
          <a:prstGeom prst="straightConnector1">
            <a:avLst/>
          </a:prstGeom>
          <a:ln w="63500">
            <a:solidFill>
              <a:srgbClr val="C0000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 flipV="1">
            <a:off x="3203575" y="2349500"/>
            <a:ext cx="139700" cy="1584325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195513" y="1989138"/>
            <a:ext cx="288925" cy="1079500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2195513" y="738188"/>
            <a:ext cx="1008062" cy="7889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58112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Видільна система </a:t>
            </a:r>
            <a:r>
              <a:rPr lang="uk-UA" sz="3200" dirty="0" smtClean="0"/>
              <a:t>така сама як і в земноводних, але виділяється менше води</a:t>
            </a:r>
            <a:endParaRPr lang="ru-RU" sz="3200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476250"/>
            <a:ext cx="54737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563" y="765175"/>
            <a:ext cx="86455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51723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Нервова система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563" y="696913"/>
            <a:ext cx="1946275" cy="9223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передній мозок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(вкритий сірою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речовиною)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826000" y="327025"/>
            <a:ext cx="19304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середній мозок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811963" y="1285875"/>
            <a:ext cx="1252537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можочок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372225" y="4549775"/>
            <a:ext cx="2132013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довгастий мозок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2363" y="4559300"/>
            <a:ext cx="2222500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проміжний мозок </a:t>
            </a:r>
          </a:p>
        </p:txBody>
      </p:sp>
      <p:sp>
        <p:nvSpPr>
          <p:cNvPr id="28680" name="Line 11"/>
          <p:cNvSpPr>
            <a:spLocks noChangeShapeType="1"/>
          </p:cNvSpPr>
          <p:nvPr/>
        </p:nvSpPr>
        <p:spPr bwMode="auto">
          <a:xfrm>
            <a:off x="1979613" y="1471613"/>
            <a:ext cx="1079500" cy="4953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1" name="Line 11"/>
          <p:cNvSpPr>
            <a:spLocks noChangeShapeType="1"/>
          </p:cNvSpPr>
          <p:nvPr/>
        </p:nvSpPr>
        <p:spPr bwMode="auto">
          <a:xfrm flipH="1">
            <a:off x="5076825" y="765175"/>
            <a:ext cx="431800" cy="8540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2" name="Line 11"/>
          <p:cNvSpPr>
            <a:spLocks noChangeShapeType="1"/>
          </p:cNvSpPr>
          <p:nvPr/>
        </p:nvSpPr>
        <p:spPr bwMode="auto">
          <a:xfrm flipH="1">
            <a:off x="6516688" y="1706563"/>
            <a:ext cx="511175" cy="2603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 flipV="1">
            <a:off x="2233613" y="4216400"/>
            <a:ext cx="1546225" cy="333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286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02488" y="3579813"/>
            <a:ext cx="584200" cy="96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551723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Органи чуття</a:t>
            </a:r>
            <a:endParaRPr lang="ru-RU" dirty="0"/>
          </a:p>
        </p:txBody>
      </p:sp>
      <p:pic>
        <p:nvPicPr>
          <p:cNvPr id="29698" name="Picture 15" descr="snake tong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88913"/>
            <a:ext cx="2376488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325" y="2997200"/>
            <a:ext cx="2776538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2138" y="476250"/>
            <a:ext cx="294005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55675" y="3716338"/>
            <a:ext cx="3273425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0484" y="5445224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Розмноження</a:t>
            </a:r>
            <a:endParaRPr lang="ru-RU" dirty="0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238" y="280988"/>
            <a:ext cx="35179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11" descr="img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49238"/>
            <a:ext cx="3957638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Прямоугольник 2"/>
          <p:cNvSpPr>
            <a:spLocks noChangeArrowheads="1"/>
          </p:cNvSpPr>
          <p:nvPr/>
        </p:nvSpPr>
        <p:spPr bwMode="auto">
          <a:xfrm>
            <a:off x="630238" y="3141663"/>
            <a:ext cx="83153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2800">
                <a:latin typeface="Trebuchet MS" pitchFamily="34" charset="0"/>
              </a:rPr>
              <a:t>У плазунів  вперше зародок розвивається в середині </a:t>
            </a:r>
            <a:r>
              <a:rPr lang="uk-UA" sz="3600">
                <a:solidFill>
                  <a:srgbClr val="C00000"/>
                </a:solidFill>
                <a:latin typeface="Trebuchet MS" pitchFamily="34" charset="0"/>
              </a:rPr>
              <a:t>яйця</a:t>
            </a:r>
            <a:r>
              <a:rPr lang="uk-UA" sz="2800">
                <a:latin typeface="Trebuchet MS" pitchFamily="34" charset="0"/>
              </a:rPr>
              <a:t> </a:t>
            </a:r>
            <a:r>
              <a:rPr lang="ru-RU" sz="2800">
                <a:latin typeface="Trebuchet MS" pitchFamily="34" charset="0"/>
              </a:rPr>
              <a:t> і забезпечений всім необхідним на перший час: і захистом , і живленням </a:t>
            </a:r>
            <a:r>
              <a:rPr lang="ru-RU">
                <a:latin typeface="Trebuchet MS" pitchFamily="34" charset="0"/>
              </a:rPr>
              <a:t>.</a:t>
            </a:r>
          </a:p>
        </p:txBody>
      </p:sp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825" y="4708525"/>
            <a:ext cx="1441450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9" descr="768750fca57at"/>
          <p:cNvPicPr>
            <a:picLocks noChangeAspect="1" noChangeArrowheads="1"/>
          </p:cNvPicPr>
          <p:nvPr/>
        </p:nvPicPr>
        <p:blipFill>
          <a:blip r:embed="rId6" cstate="print"/>
          <a:srcRect b="10370"/>
          <a:stretch>
            <a:fillRect/>
          </a:stretch>
        </p:blipFill>
        <p:spPr bwMode="auto">
          <a:xfrm>
            <a:off x="2586038" y="5013325"/>
            <a:ext cx="22113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75913" y="5445224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Значення </a:t>
            </a:r>
            <a:endParaRPr lang="ru-RU" dirty="0"/>
          </a:p>
        </p:txBody>
      </p:sp>
      <p:sp>
        <p:nvSpPr>
          <p:cNvPr id="33794" name="Прямоугольник 2"/>
          <p:cNvSpPr>
            <a:spLocks noChangeArrowheads="1"/>
          </p:cNvSpPr>
          <p:nvPr/>
        </p:nvSpPr>
        <p:spPr bwMode="auto">
          <a:xfrm>
            <a:off x="250825" y="404813"/>
            <a:ext cx="813752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>
                <a:latin typeface="Trebuchet MS" pitchFamily="34" charset="0"/>
              </a:rPr>
              <a:t>1. Скорочують чисельність шкідників сільского господарства;</a:t>
            </a:r>
          </a:p>
          <a:p>
            <a:r>
              <a:rPr lang="ru-RU" sz="3200" b="1">
                <a:latin typeface="Trebuchet MS" pitchFamily="34" charset="0"/>
              </a:rPr>
              <a:t>2. Зміїний яд використовують у медицині;</a:t>
            </a:r>
          </a:p>
          <a:p>
            <a:r>
              <a:rPr lang="ru-RU" sz="3200" b="1">
                <a:latin typeface="Trebuchet MS" pitchFamily="34" charset="0"/>
              </a:rPr>
              <a:t>3. Використовують у їжу (черепахи, змії);</a:t>
            </a:r>
          </a:p>
          <a:p>
            <a:r>
              <a:rPr lang="ru-RU" sz="3200" b="1">
                <a:latin typeface="Trebuchet MS" pitchFamily="34" charset="0"/>
              </a:rPr>
              <a:t>4. Шкіру і панцирі використовують для виготовлення сумок, взуття, гудзиків, прикрас тощо;</a:t>
            </a:r>
          </a:p>
          <a:p>
            <a:r>
              <a:rPr lang="ru-RU" sz="3200" b="1">
                <a:latin typeface="Trebuchet MS" pitchFamily="34" charset="0"/>
              </a:rPr>
              <a:t>5. Приносять шкоду для людини  (укуси)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sz="3200" dirty="0" smtClean="0"/>
              <a:t>Плазуни виникли 240 млн. років потому. Вони зайняли землю, повітря і воду</a:t>
            </a:r>
            <a:endParaRPr lang="ru-RU" sz="32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500042"/>
            <a:ext cx="4962530" cy="3721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Box 2"/>
          <p:cNvSpPr txBox="1">
            <a:spLocks noChangeArrowheads="1"/>
          </p:cNvSpPr>
          <p:nvPr/>
        </p:nvSpPr>
        <p:spPr bwMode="auto">
          <a:xfrm>
            <a:off x="179388" y="342900"/>
            <a:ext cx="8812212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sz="4000" b="1">
                <a:latin typeface="Trebuchet MS" pitchFamily="34" charset="0"/>
              </a:rPr>
              <a:t>Ознаки прогресивного розвитку класу Плазуни :</a:t>
            </a:r>
            <a:endParaRPr lang="ru-RU" sz="4000" b="1">
              <a:latin typeface="Trebuchet MS" pitchFamily="34" charset="0"/>
            </a:endParaRPr>
          </a:p>
        </p:txBody>
      </p:sp>
      <p:sp>
        <p:nvSpPr>
          <p:cNvPr id="35842" name="Прямоугольник 4"/>
          <p:cNvSpPr>
            <a:spLocks noChangeArrowheads="1"/>
          </p:cNvSpPr>
          <p:nvPr/>
        </p:nvSpPr>
        <p:spPr bwMode="auto">
          <a:xfrm>
            <a:off x="19050" y="1989138"/>
            <a:ext cx="9124950" cy="427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ru-RU">
                <a:latin typeface="Trebuchet MS" pitchFamily="34" charset="0"/>
              </a:rPr>
              <a:t> </a:t>
            </a:r>
            <a:r>
              <a:rPr lang="ru-RU" sz="2800" b="1">
                <a:latin typeface="Trebuchet MS" pitchFamily="34" charset="0"/>
              </a:rPr>
              <a:t>Ми з´ясували  наступні  факти :</a:t>
            </a:r>
            <a:r>
              <a:rPr lang="ru-RU" sz="2800">
                <a:latin typeface="Trebuchet MS" pitchFamily="34" charset="0"/>
              </a:rPr>
              <a:t>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Кінцівки плазунів пристосовані до руху наземлі (немає перетинок, є кігті).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Довгий хвіст допомагає  бігати.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Шкіра суха ( без залоз), вкрита лусочками 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Очі мають повіки (є третя повіка).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Легені плазунів мають складну будову.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Шлуночок серця розділений неповною перегородкою, змішування венозної та артеріальної крові знижується.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Розвинений передній мозок допомагає виробляти умовні рефлекси.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r>
              <a:rPr lang="ru-RU" sz="2000">
                <a:latin typeface="Trebuchet MS" pitchFamily="34" charset="0"/>
              </a:rPr>
              <a:t> Сильно розвинений можочок  краще контролює тіло тварини в повітряному середовищі. </a:t>
            </a:r>
          </a:p>
          <a:p>
            <a:pPr>
              <a:lnSpc>
                <a:spcPct val="90000"/>
              </a:lnSpc>
              <a:buFontTx/>
              <a:buAutoNum type="arabicPeriod"/>
            </a:pPr>
            <a:endParaRPr lang="uk-UA"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endParaRPr lang="ru-RU">
              <a:latin typeface="Trebuchet MS" pitchFamily="34" charset="0"/>
            </a:endParaRPr>
          </a:p>
          <a:p>
            <a:pPr>
              <a:lnSpc>
                <a:spcPct val="90000"/>
              </a:lnSpc>
            </a:pPr>
            <a:r>
              <a:rPr lang="ru-RU" b="1" i="1" u="sng">
                <a:latin typeface="Trebuchet MS" pitchFamily="34" charset="0"/>
              </a:rPr>
              <a:t> Яке середовище існування для плазунів є «рідною домівкою?»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04627" y="4372168"/>
            <a:ext cx="2401173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Лускаті</a:t>
            </a:r>
            <a:endParaRPr lang="ru-RU" dirty="0"/>
          </a:p>
        </p:txBody>
      </p:sp>
      <p:pic>
        <p:nvPicPr>
          <p:cNvPr id="3686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5463" y="40481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3730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0481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778928">
            <a:off x="3397250" y="2471738"/>
            <a:ext cx="2633663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6850" y="260667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25" y="2420938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8313" y="472122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2663" y="47053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285720" y="1214422"/>
            <a:ext cx="8569325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i="1" dirty="0">
                <a:latin typeface="Trebuchet MS" pitchFamily="34" charset="0"/>
              </a:rPr>
              <a:t/>
            </a:r>
            <a:br>
              <a:rPr lang="ru-RU" sz="3200" i="1" dirty="0">
                <a:latin typeface="Trebuchet MS" pitchFamily="34" charset="0"/>
              </a:rPr>
            </a:br>
            <a:r>
              <a:rPr lang="ru-RU" sz="3200" dirty="0">
                <a:latin typeface="Trebuchet MS" pitchFamily="34" charset="0"/>
              </a:rPr>
              <a:t>1. </a:t>
            </a:r>
            <a:r>
              <a:rPr lang="ru-RU" sz="3200" dirty="0" smtClean="0">
                <a:latin typeface="Trebuchet MS" pitchFamily="34" charset="0"/>
              </a:rPr>
              <a:t>О</a:t>
            </a:r>
            <a:r>
              <a:rPr lang="uk-UA" sz="3200" dirty="0" err="1" smtClean="0">
                <a:latin typeface="Trebuchet MS" pitchFamily="34" charset="0"/>
              </a:rPr>
              <a:t>собливості</a:t>
            </a:r>
            <a:r>
              <a:rPr lang="uk-UA" sz="3200" dirty="0" smtClean="0">
                <a:latin typeface="Trebuchet MS" pitchFamily="34" charset="0"/>
              </a:rPr>
              <a:t> </a:t>
            </a:r>
            <a:r>
              <a:rPr lang="uk-UA" sz="3200" dirty="0">
                <a:latin typeface="Trebuchet MS" pitchFamily="34" charset="0"/>
              </a:rPr>
              <a:t>будови,розмноження і </a:t>
            </a:r>
            <a:r>
              <a:rPr lang="uk-UA" sz="3200" dirty="0" smtClean="0">
                <a:latin typeface="Trebuchet MS" pitchFamily="34" charset="0"/>
              </a:rPr>
              <a:t>поведінка</a:t>
            </a:r>
            <a:r>
              <a:rPr lang="uk-UA" sz="3200" dirty="0">
                <a:latin typeface="Trebuchet MS" pitchFamily="34" charset="0"/>
              </a:rPr>
              <a:t/>
            </a:r>
            <a:br>
              <a:rPr lang="uk-UA" sz="3200" dirty="0">
                <a:latin typeface="Trebuchet MS" pitchFamily="34" charset="0"/>
              </a:rPr>
            </a:br>
            <a:r>
              <a:rPr lang="uk-UA" sz="3200" dirty="0">
                <a:latin typeface="Trebuchet MS" pitchFamily="34" charset="0"/>
              </a:rPr>
              <a:t>2. </a:t>
            </a:r>
            <a:r>
              <a:rPr lang="uk-UA" sz="3200" dirty="0" smtClean="0">
                <a:latin typeface="Trebuchet MS" pitchFamily="34" charset="0"/>
              </a:rPr>
              <a:t>Плазуни  </a:t>
            </a:r>
            <a:r>
              <a:rPr lang="uk-UA" sz="3200" dirty="0" err="1" smtClean="0">
                <a:latin typeface="Trebuchet MS" pitchFamily="34" charset="0"/>
              </a:rPr>
              <a:t>перши</a:t>
            </a:r>
            <a:r>
              <a:rPr lang="uk-UA" sz="3200" dirty="0" smtClean="0">
                <a:latin typeface="Trebuchet MS" pitchFamily="34" charset="0"/>
              </a:rPr>
              <a:t> наземні тварини </a:t>
            </a:r>
            <a:r>
              <a:rPr lang="uk-UA" sz="3200" dirty="0">
                <a:latin typeface="Trebuchet MS" pitchFamily="34" charset="0"/>
              </a:rPr>
              <a:t/>
            </a:r>
            <a:br>
              <a:rPr lang="uk-UA" sz="3200" dirty="0">
                <a:latin typeface="Trebuchet MS" pitchFamily="34" charset="0"/>
              </a:rPr>
            </a:br>
            <a:r>
              <a:rPr lang="uk-UA" sz="3200" dirty="0">
                <a:latin typeface="Trebuchet MS" pitchFamily="34" charset="0"/>
              </a:rPr>
              <a:t>3. </a:t>
            </a:r>
            <a:r>
              <a:rPr lang="uk-UA" sz="3200" dirty="0" smtClean="0">
                <a:latin typeface="Trebuchet MS" pitchFamily="34" charset="0"/>
              </a:rPr>
              <a:t>Значення </a:t>
            </a:r>
            <a:r>
              <a:rPr lang="uk-UA" sz="3200" dirty="0">
                <a:latin typeface="Trebuchet MS" pitchFamily="34" charset="0"/>
              </a:rPr>
              <a:t>плазунів у природі та житті людини. </a:t>
            </a:r>
            <a:r>
              <a:rPr lang="ru-RU" dirty="0">
                <a:solidFill>
                  <a:srgbClr val="0000FF"/>
                </a:solidFill>
                <a:latin typeface="Trebuchet MS" pitchFamily="34" charset="0"/>
              </a:rPr>
              <a:t/>
            </a:r>
            <a:br>
              <a:rPr lang="ru-RU" dirty="0">
                <a:solidFill>
                  <a:srgbClr val="0000FF"/>
                </a:solidFill>
                <a:latin typeface="Trebuchet MS" pitchFamily="34" charset="0"/>
              </a:rPr>
            </a:br>
            <a:endParaRPr lang="ru-RU" dirty="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188" y="476250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9288" y="104775"/>
            <a:ext cx="3378200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2751138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8400" y="2924175"/>
            <a:ext cx="2584450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48688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38900" y="4541838"/>
            <a:ext cx="2584450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81375" y="5000625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6900" y="5889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23928" y="5121002"/>
            <a:ext cx="47123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Крокодили</a:t>
            </a:r>
            <a:endParaRPr lang="ru-RU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333375"/>
            <a:ext cx="2668588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1338" y="1196975"/>
            <a:ext cx="2681287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5025" y="153988"/>
            <a:ext cx="2905125" cy="218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708275"/>
            <a:ext cx="267017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15025" y="2698750"/>
            <a:ext cx="2952750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85913" y="4919663"/>
            <a:ext cx="249396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13593" y="5445224"/>
            <a:ext cx="4165848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Черепахи</a:t>
            </a:r>
            <a:endParaRPr lang="ru-RU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113" y="2598738"/>
            <a:ext cx="3127375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3188" y="30163"/>
            <a:ext cx="2033587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825" y="188913"/>
            <a:ext cx="2697163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563" y="1701800"/>
            <a:ext cx="1773237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97625" y="223838"/>
            <a:ext cx="2627313" cy="197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563" y="3135313"/>
            <a:ext cx="263842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4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19863" y="2520950"/>
            <a:ext cx="2570162" cy="193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5" name="Picture 11" descr="0605040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8763" y="5445125"/>
            <a:ext cx="38862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5685478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Ряд </a:t>
            </a:r>
            <a:r>
              <a:rPr lang="uk-UA" dirty="0" err="1" smtClean="0"/>
              <a:t>Першоящури</a:t>
            </a:r>
            <a:endParaRPr lang="ru-RU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113" y="1125538"/>
            <a:ext cx="3713162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3" y="1773238"/>
            <a:ext cx="42545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Box 2"/>
          <p:cNvSpPr txBox="1">
            <a:spLocks noChangeArrowheads="1"/>
          </p:cNvSpPr>
          <p:nvPr/>
        </p:nvSpPr>
        <p:spPr bwMode="auto">
          <a:xfrm>
            <a:off x="971550" y="4797425"/>
            <a:ext cx="12319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400">
                <a:latin typeface="Trebuchet MS" pitchFamily="34" charset="0"/>
              </a:rPr>
              <a:t>Гатерія</a:t>
            </a:r>
            <a:endParaRPr lang="ru-RU" sz="2400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3532" y="2768534"/>
            <a:ext cx="7982272" cy="1143000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>
                <a:solidFill>
                  <a:schemeClr val="bg2">
                    <a:lumMod val="50000"/>
                  </a:schemeClr>
                </a:solidFill>
              </a:rPr>
              <a:t>КЛАС ПЛАЗУНИ- </a:t>
            </a:r>
            <a:br>
              <a:rPr lang="uk-UA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uk-UA" sz="3200" dirty="0" smtClean="0">
                <a:solidFill>
                  <a:schemeClr val="bg2">
                    <a:lumMod val="50000"/>
                  </a:schemeClr>
                </a:solidFill>
              </a:rPr>
              <a:t>перші наземні хордові тварини</a:t>
            </a:r>
            <a:endParaRPr lang="ru-RU" sz="32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9388" y="234950"/>
            <a:ext cx="3024187" cy="2139950"/>
          </a:xfrm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7763" y="260350"/>
            <a:ext cx="2760662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1725" y="4327525"/>
            <a:ext cx="26574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97675" y="4460875"/>
            <a:ext cx="20351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6425" y="4868863"/>
            <a:ext cx="238125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336" y="188640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Сучасних плазунів поділяють на 4 ряди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6041476" y="4872519"/>
            <a:ext cx="1694443" cy="192504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2614136" y="5185127"/>
            <a:ext cx="1264960" cy="159436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18928" y="3295600"/>
            <a:ext cx="1967202" cy="1208972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933251" y="2891340"/>
            <a:ext cx="1474709" cy="9434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/>
          </a:blip>
          <a:srcRect/>
          <a:stretch>
            <a:fillRect/>
          </a:stretch>
        </p:blipFill>
        <p:spPr bwMode="auto">
          <a:xfrm>
            <a:off x="608180" y="4725032"/>
            <a:ext cx="1188697" cy="1584400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sp>
        <p:nvSpPr>
          <p:cNvPr id="4" name="TextBox 3"/>
          <p:cNvSpPr txBox="1"/>
          <p:nvPr/>
        </p:nvSpPr>
        <p:spPr>
          <a:xfrm>
            <a:off x="219075" y="2382838"/>
            <a:ext cx="2395538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Лускаті</a:t>
            </a:r>
            <a:endParaRPr lang="ru-RU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39975" y="4432300"/>
            <a:ext cx="2735263" cy="585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</a:t>
            </a:r>
            <a:r>
              <a:rPr lang="uk-UA" dirty="0">
                <a:latin typeface="+mn-lt"/>
              </a:rPr>
              <a:t> </a:t>
            </a:r>
            <a:r>
              <a:rPr lang="uk-UA" sz="3200" dirty="0">
                <a:latin typeface="+mn-lt"/>
              </a:rPr>
              <a:t>Черепахи</a:t>
            </a:r>
            <a:endParaRPr lang="ru-RU" sz="3200" dirty="0"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59450" y="2089150"/>
            <a:ext cx="3060700" cy="5857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Крокодили</a:t>
            </a:r>
            <a:endParaRPr lang="ru-RU" sz="3200" dirty="0"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0063" y="4140200"/>
            <a:ext cx="3455987" cy="5842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3200" dirty="0">
                <a:latin typeface="+mn-lt"/>
              </a:rPr>
              <a:t>Ряд Першоящери</a:t>
            </a:r>
            <a:endParaRPr lang="ru-RU" sz="3200" dirty="0">
              <a:latin typeface="+mn-lt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1201738" y="1700213"/>
            <a:ext cx="984250" cy="682625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3271838" y="1833563"/>
            <a:ext cx="0" cy="2459037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4572000" y="1916113"/>
            <a:ext cx="1368425" cy="2089150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6245225" y="1700213"/>
            <a:ext cx="487363" cy="292100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713" y="5301208"/>
            <a:ext cx="4896544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Середовище існування</a:t>
            </a:r>
            <a:endParaRPr lang="ru-RU" dirty="0"/>
          </a:p>
        </p:txBody>
      </p:sp>
      <p:sp>
        <p:nvSpPr>
          <p:cNvPr id="20482" name="Объект 2"/>
          <p:cNvSpPr>
            <a:spLocks noGrp="1"/>
          </p:cNvSpPr>
          <p:nvPr>
            <p:ph sz="quarter" idx="13"/>
          </p:nvPr>
        </p:nvSpPr>
        <p:spPr>
          <a:xfrm>
            <a:off x="395288" y="731838"/>
            <a:ext cx="5832475" cy="4210050"/>
          </a:xfrm>
        </p:spPr>
        <p:txBody>
          <a:bodyPr/>
          <a:lstStyle/>
          <a:p>
            <a:pPr marL="501650" indent="-457200">
              <a:buFont typeface="Georgia" pitchFamily="18" charset="0"/>
              <a:buAutoNum type="arabicPeriod"/>
            </a:pPr>
            <a:r>
              <a:rPr lang="uk-UA" sz="2800" b="1" smtClean="0"/>
              <a:t>Більшість живе на суші </a:t>
            </a:r>
            <a:r>
              <a:rPr lang="uk-UA" sz="2800" smtClean="0"/>
              <a:t>(ящірки, хамелеони, гекони, варани, сцинки, змії, черепахи)</a:t>
            </a:r>
          </a:p>
          <a:p>
            <a:pPr marL="501650" indent="-457200">
              <a:buFont typeface="Georgia" pitchFamily="18" charset="0"/>
              <a:buAutoNum type="arabicPeriod"/>
            </a:pPr>
            <a:r>
              <a:rPr lang="uk-UA" sz="2800" b="1" smtClean="0"/>
              <a:t>Вторинноводні </a:t>
            </a:r>
            <a:r>
              <a:rPr lang="uk-UA" sz="2800" smtClean="0"/>
              <a:t>(крокодили, водні змії, черепахи)</a:t>
            </a:r>
            <a:endParaRPr lang="ru-RU" sz="2800" smtClean="0"/>
          </a:p>
        </p:txBody>
      </p:sp>
      <p:pic>
        <p:nvPicPr>
          <p:cNvPr id="5" name="Picture 8" descr="20"/>
          <p:cNvPicPr>
            <a:picLocks noChangeAspect="1" noChangeArrowheads="1"/>
          </p:cNvPicPr>
          <p:nvPr/>
        </p:nvPicPr>
        <p:blipFill>
          <a:blip r:embed="rId2" cstate="print">
            <a:lum contrast="24000"/>
            <a:extLst/>
          </a:blip>
          <a:srcRect/>
          <a:stretch>
            <a:fillRect/>
          </a:stretch>
        </p:blipFill>
        <p:spPr bwMode="auto">
          <a:xfrm>
            <a:off x="107504" y="4365105"/>
            <a:ext cx="2430304" cy="22097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6" name="Picture 6" descr="varanus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>
          <a:xfrm>
            <a:off x="6140646" y="116632"/>
            <a:ext cx="2895280" cy="280831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7080768" y="3140968"/>
            <a:ext cx="1901825" cy="2663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81225" y="5897008"/>
            <a:ext cx="5832648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Зовнішня будова</a:t>
            </a:r>
            <a:endParaRPr lang="ru-RU" dirty="0"/>
          </a:p>
        </p:txBody>
      </p:sp>
      <p:pic>
        <p:nvPicPr>
          <p:cNvPr id="4" name="Picture 6" descr="DSC00015_r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6000" contrast="30000"/>
            <a:extLst/>
          </a:blip>
          <a:srcRect/>
          <a:stretch>
            <a:fillRect/>
          </a:stretch>
        </p:blipFill>
        <p:spPr>
          <a:xfrm>
            <a:off x="179512" y="188640"/>
            <a:ext cx="2606277" cy="3475037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7" name="Прямоугольник 4"/>
          <p:cNvSpPr>
            <a:spLocks noChangeArrowheads="1"/>
          </p:cNvSpPr>
          <p:nvPr/>
        </p:nvSpPr>
        <p:spPr bwMode="auto">
          <a:xfrm>
            <a:off x="2916238" y="333375"/>
            <a:ext cx="6227762" cy="1814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200" b="1" dirty="0">
                <a:latin typeface="Trebuchet MS" pitchFamily="34" charset="0"/>
              </a:rPr>
              <a:t>Голова, </a:t>
            </a:r>
            <a:r>
              <a:rPr lang="ru-RU" sz="3200" b="1" u="sng" dirty="0">
                <a:latin typeface="Trebuchet MS" pitchFamily="34" charset="0"/>
              </a:rPr>
              <a:t>шия</a:t>
            </a:r>
            <a:r>
              <a:rPr lang="ru-RU" sz="3200" b="1" dirty="0">
                <a:latin typeface="Trebuchet MS" pitchFamily="34" charset="0"/>
              </a:rPr>
              <a:t>, </a:t>
            </a:r>
            <a:r>
              <a:rPr lang="ru-RU" sz="3200" b="1" dirty="0" err="1">
                <a:latin typeface="Trebuchet MS" pitchFamily="34" charset="0"/>
              </a:rPr>
              <a:t>тулуб</a:t>
            </a:r>
            <a:r>
              <a:rPr lang="ru-RU" sz="3200" b="1" dirty="0">
                <a:latin typeface="Trebuchet MS" pitchFamily="34" charset="0"/>
              </a:rPr>
              <a:t>, </a:t>
            </a:r>
            <a:r>
              <a:rPr lang="ru-RU" sz="3200" b="1" dirty="0" err="1">
                <a:latin typeface="Trebuchet MS" pitchFamily="34" charset="0"/>
              </a:rPr>
              <a:t>хвіст</a:t>
            </a:r>
            <a:r>
              <a:rPr lang="ru-RU" sz="3200" b="1" dirty="0">
                <a:latin typeface="Trebuchet MS" pitchFamily="34" charset="0"/>
              </a:rPr>
              <a:t>, 2 пари </a:t>
            </a:r>
            <a:r>
              <a:rPr lang="ru-RU" sz="3200" b="1" dirty="0" err="1">
                <a:latin typeface="Trebuchet MS" pitchFamily="34" charset="0"/>
              </a:rPr>
              <a:t>концівок</a:t>
            </a:r>
            <a:r>
              <a:rPr lang="ru-RU" sz="3200" b="1" dirty="0">
                <a:latin typeface="Trebuchet MS" pitchFamily="34" charset="0"/>
              </a:rPr>
              <a:t> </a:t>
            </a:r>
            <a:r>
              <a:rPr lang="ru-RU" sz="3200" b="1" dirty="0" err="1">
                <a:latin typeface="Trebuchet MS" pitchFamily="34" charset="0"/>
              </a:rPr>
              <a:t>з</a:t>
            </a:r>
            <a:r>
              <a:rPr lang="ru-RU" sz="3200" b="1" dirty="0">
                <a:latin typeface="Trebuchet MS" pitchFamily="34" charset="0"/>
              </a:rPr>
              <a:t> </a:t>
            </a:r>
            <a:r>
              <a:rPr lang="ru-RU" sz="3200" b="1" u="sng" dirty="0" err="1">
                <a:latin typeface="Trebuchet MS" pitchFamily="34" charset="0"/>
              </a:rPr>
              <a:t>кігтями</a:t>
            </a:r>
            <a:r>
              <a:rPr lang="ru-RU" sz="3200" b="1" u="sng" dirty="0">
                <a:latin typeface="Trebuchet MS" pitchFamily="34" charset="0"/>
              </a:rPr>
              <a:t> </a:t>
            </a:r>
            <a:r>
              <a:rPr lang="ru-RU" sz="2400" b="1" dirty="0">
                <a:latin typeface="Trebuchet MS" pitchFamily="34" charset="0"/>
              </a:rPr>
              <a:t>(</a:t>
            </a:r>
            <a:r>
              <a:rPr lang="ru-RU" sz="2400" b="1" dirty="0" err="1">
                <a:latin typeface="Trebuchet MS" pitchFamily="34" charset="0"/>
              </a:rPr>
              <a:t>або</a:t>
            </a:r>
            <a:r>
              <a:rPr lang="ru-RU" sz="2400" b="1" dirty="0">
                <a:latin typeface="Trebuchet MS" pitchFamily="34" charset="0"/>
              </a:rPr>
              <a:t> </a:t>
            </a:r>
            <a:r>
              <a:rPr lang="ru-RU" sz="2400" b="1" dirty="0" err="1">
                <a:latin typeface="Trebuchet MS" pitchFamily="34" charset="0"/>
              </a:rPr>
              <a:t>редуковані</a:t>
            </a:r>
            <a:r>
              <a:rPr lang="ru-RU" sz="2400" b="1" dirty="0">
                <a:latin typeface="Trebuchet MS" pitchFamily="34" charset="0"/>
              </a:rPr>
              <a:t> ). У черепах </a:t>
            </a:r>
            <a:r>
              <a:rPr lang="ru-RU" sz="2400" b="1" dirty="0" err="1">
                <a:latin typeface="Trebuchet MS" pitchFamily="34" charset="0"/>
              </a:rPr>
              <a:t>розвивається</a:t>
            </a:r>
            <a:r>
              <a:rPr lang="ru-RU" sz="2400" b="1" dirty="0">
                <a:latin typeface="Trebuchet MS" pitchFamily="34" charset="0"/>
              </a:rPr>
              <a:t> </a:t>
            </a:r>
            <a:r>
              <a:rPr lang="ru-RU" sz="2400" b="1" dirty="0" err="1">
                <a:latin typeface="Trebuchet MS" pitchFamily="34" charset="0"/>
              </a:rPr>
              <a:t>зовнішній</a:t>
            </a:r>
            <a:r>
              <a:rPr lang="ru-RU" sz="2400" b="1" dirty="0">
                <a:latin typeface="Trebuchet MS" pitchFamily="34" charset="0"/>
              </a:rPr>
              <a:t> </a:t>
            </a:r>
            <a:r>
              <a:rPr lang="ru-RU" sz="2400" b="1" dirty="0" err="1">
                <a:latin typeface="Trebuchet MS" pitchFamily="34" charset="0"/>
              </a:rPr>
              <a:t>скелет-панцир</a:t>
            </a:r>
            <a:endParaRPr lang="ru-RU" sz="2400" b="1" dirty="0">
              <a:latin typeface="Trebuchet MS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634724" y="2492894"/>
            <a:ext cx="2463669" cy="15290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sp>
        <p:nvSpPr>
          <p:cNvPr id="21509" name="Прямоугольник 5"/>
          <p:cNvSpPr>
            <a:spLocks noChangeArrowheads="1"/>
          </p:cNvSpPr>
          <p:nvPr/>
        </p:nvSpPr>
        <p:spPr bwMode="auto">
          <a:xfrm>
            <a:off x="3132138" y="2636838"/>
            <a:ext cx="3687762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latin typeface="Trebuchet MS" pitchFamily="34" charset="0"/>
              </a:rPr>
              <a:t>Шкіра суха, без залоз , вкрита роговими лусками</a:t>
            </a:r>
          </a:p>
        </p:txBody>
      </p:sp>
      <p:sp>
        <p:nvSpPr>
          <p:cNvPr id="21510" name="TextBox 6"/>
          <p:cNvSpPr txBox="1">
            <a:spLocks noChangeArrowheads="1"/>
          </p:cNvSpPr>
          <p:nvPr/>
        </p:nvSpPr>
        <p:spPr bwMode="auto">
          <a:xfrm>
            <a:off x="4632325" y="4649788"/>
            <a:ext cx="2403475" cy="101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uk-UA" sz="2800">
                <a:latin typeface="Trebuchet MS" pitchFamily="34" charset="0"/>
              </a:rPr>
              <a:t>Ящірки і змії </a:t>
            </a:r>
          </a:p>
          <a:p>
            <a:pPr algn="ctr"/>
            <a:r>
              <a:rPr lang="uk-UA" sz="3200" b="1">
                <a:solidFill>
                  <a:srgbClr val="C00000"/>
                </a:solidFill>
                <a:latin typeface="Trebuchet MS" pitchFamily="34" charset="0"/>
              </a:rPr>
              <a:t>линяють</a:t>
            </a:r>
            <a:endParaRPr lang="ru-RU" sz="3200" b="1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243240" y="4648995"/>
            <a:ext cx="3639026" cy="18195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44076" y="5517232"/>
            <a:ext cx="2673575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Скелет</a:t>
            </a:r>
            <a:endParaRPr lang="ru-RU" dirty="0"/>
          </a:p>
        </p:txBody>
      </p:sp>
      <p:pic>
        <p:nvPicPr>
          <p:cNvPr id="22530" name="Picture 3" descr="0000304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8463" y="476250"/>
            <a:ext cx="8428037" cy="392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Прямоугольник 6"/>
          <p:cNvSpPr>
            <a:spLocks noChangeArrowheads="1"/>
          </p:cNvSpPr>
          <p:nvPr/>
        </p:nvSpPr>
        <p:spPr bwMode="auto">
          <a:xfrm>
            <a:off x="0" y="4564063"/>
            <a:ext cx="6143625" cy="186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33400" indent="-533400">
              <a:lnSpc>
                <a:spcPct val="80000"/>
              </a:lnSpc>
            </a:pPr>
            <a:r>
              <a:rPr lang="ru-RU" sz="2400" b="1">
                <a:latin typeface="Trebuchet MS" pitchFamily="34" charset="0"/>
              </a:rPr>
              <a:t>У скелеті плазунів виділяють відділи</a:t>
            </a:r>
            <a:r>
              <a:rPr lang="ru-RU" sz="2400">
                <a:latin typeface="Trebuchet MS" pitchFamily="34" charset="0"/>
              </a:rPr>
              <a:t>: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Череп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Хребет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Ребра</a:t>
            </a:r>
          </a:p>
          <a:p>
            <a:pPr marL="533400" indent="-533400">
              <a:lnSpc>
                <a:spcPct val="80000"/>
              </a:lnSpc>
              <a:buFont typeface="Wingdings" pitchFamily="2" charset="2"/>
              <a:buAutoNum type="arabicPeriod"/>
            </a:pPr>
            <a:r>
              <a:rPr lang="ru-RU" sz="2400">
                <a:latin typeface="Trebuchet MS" pitchFamily="34" charset="0"/>
              </a:rPr>
              <a:t>Кінцівки (с</a:t>
            </a:r>
            <a:r>
              <a:rPr lang="uk-UA" sz="2400">
                <a:latin typeface="Trebuchet MS" pitchFamily="34" charset="0"/>
              </a:rPr>
              <a:t>келети передніх і задніх кінцівок (крім змій)</a:t>
            </a:r>
            <a:endParaRPr lang="ru-RU" sz="2400">
              <a:latin typeface="Trebuchet MS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60338" y="3244850"/>
            <a:ext cx="185261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Шийний відділ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53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5088" y="1482725"/>
            <a:ext cx="92710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1125" y="1879600"/>
            <a:ext cx="1474788" cy="112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056063" y="3244850"/>
            <a:ext cx="1719262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грудна клітка</a:t>
            </a:r>
          </a:p>
        </p:txBody>
      </p:sp>
      <p:sp>
        <p:nvSpPr>
          <p:cNvPr id="22536" name="Line 24"/>
          <p:cNvSpPr>
            <a:spLocks noChangeShapeType="1"/>
          </p:cNvSpPr>
          <p:nvPr/>
        </p:nvSpPr>
        <p:spPr bwMode="auto">
          <a:xfrm flipH="1" flipV="1">
            <a:off x="3959225" y="2884488"/>
            <a:ext cx="431800" cy="36036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86450" y="4664075"/>
            <a:ext cx="2940050" cy="4000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sz="20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Хвостовий відділ</a:t>
            </a:r>
            <a:endParaRPr lang="ru-RU" sz="2000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 flipH="1" flipV="1">
            <a:off x="4970463" y="4149725"/>
            <a:ext cx="1173162" cy="7143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7" name="AutoShape 9"/>
          <p:cNvSpPr>
            <a:spLocks/>
          </p:cNvSpPr>
          <p:nvPr/>
        </p:nvSpPr>
        <p:spPr bwMode="auto">
          <a:xfrm rot="5400000">
            <a:off x="3093244" y="1077119"/>
            <a:ext cx="360363" cy="720725"/>
          </a:xfrm>
          <a:prstGeom prst="leftBrace">
            <a:avLst>
              <a:gd name="adj1" fmla="val 16667"/>
              <a:gd name="adj2" fmla="val 50000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>
            <a:off x="2460625" y="836613"/>
            <a:ext cx="736600" cy="3460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kern="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01663" y="466725"/>
            <a:ext cx="1889125" cy="3698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uk-UA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Грудний відділ</a:t>
            </a:r>
            <a:endParaRPr lang="ru-RU" b="1" dirty="0"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pic>
        <p:nvPicPr>
          <p:cNvPr id="2254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25863" y="1098550"/>
            <a:ext cx="279082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3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49775" y="550863"/>
            <a:ext cx="841375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2397125" y="98425"/>
            <a:ext cx="2474913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поперековий  відділ</a:t>
            </a:r>
          </a:p>
        </p:txBody>
      </p:sp>
      <p:pic>
        <p:nvPicPr>
          <p:cNvPr id="2254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24663" y="415925"/>
            <a:ext cx="774700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25617">
            <a:off x="6738938" y="363538"/>
            <a:ext cx="774700" cy="118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>
          <a:xfrm>
            <a:off x="6842125" y="46038"/>
            <a:ext cx="1919288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крижовй відділ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157192"/>
            <a:ext cx="6512511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Кровоносна система</a:t>
            </a:r>
            <a:endParaRPr lang="ru-RU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58888" y="692150"/>
            <a:ext cx="7561262" cy="3744913"/>
          </a:xfrm>
        </p:spPr>
      </p:pic>
      <p:sp useBgFill="1">
        <p:nvSpPr>
          <p:cNvPr id="23555" name="TextBox 3"/>
          <p:cNvSpPr txBox="1">
            <a:spLocks noChangeArrowheads="1"/>
          </p:cNvSpPr>
          <p:nvPr/>
        </p:nvSpPr>
        <p:spPr bwMode="auto">
          <a:xfrm>
            <a:off x="3132138" y="3500438"/>
            <a:ext cx="1584325" cy="1477962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>
                <a:latin typeface="Trebuchet MS" pitchFamily="34" charset="0"/>
              </a:rPr>
              <a:t>Серце трикамерне є неповна перегородка в шлуночку</a:t>
            </a:r>
            <a:endParaRPr lang="ru-RU">
              <a:latin typeface="Trebuchet MS" pitchFamily="34" charset="0"/>
            </a:endParaRPr>
          </a:p>
        </p:txBody>
      </p:sp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4356100" y="1325563"/>
            <a:ext cx="2506663" cy="36830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rebuchet MS" pitchFamily="34" charset="0"/>
              </a:rPr>
              <a:t>Мале коло кровообігу</a:t>
            </a:r>
            <a:endParaRPr lang="ru-RU">
              <a:latin typeface="Trebuchet MS" pitchFamily="34" charset="0"/>
            </a:endParaRPr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971550" y="1130300"/>
            <a:ext cx="2725738" cy="36988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>
                <a:latin typeface="Trebuchet MS" pitchFamily="34" charset="0"/>
              </a:rPr>
              <a:t>Велике коло кровообігу</a:t>
            </a:r>
            <a:endParaRPr lang="ru-RU">
              <a:latin typeface="Trebuchet MS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5445224"/>
            <a:ext cx="5576407" cy="1143000"/>
          </a:xfrm>
        </p:spPr>
        <p:txBody>
          <a:bodyPr/>
          <a:lstStyle/>
          <a:p>
            <a:pPr marL="0" indent="0" fontAlgn="auto">
              <a:spcAft>
                <a:spcPts val="0"/>
              </a:spcAft>
              <a:buClr>
                <a:schemeClr val="accent6">
                  <a:lumMod val="75000"/>
                </a:schemeClr>
              </a:buClr>
              <a:buFont typeface="Georgia" pitchFamily="18" charset="0"/>
              <a:buNone/>
              <a:defRPr/>
            </a:pPr>
            <a:r>
              <a:rPr lang="uk-UA" dirty="0" smtClean="0"/>
              <a:t>Травна система</a:t>
            </a:r>
            <a:endParaRPr lang="ru-RU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52500" y="465138"/>
            <a:ext cx="7929563" cy="4649787"/>
          </a:xfrm>
        </p:spPr>
      </p:pic>
      <p:sp>
        <p:nvSpPr>
          <p:cNvPr id="24579" name="TextBox 5"/>
          <p:cNvSpPr txBox="1">
            <a:spLocks noChangeArrowheads="1"/>
          </p:cNvSpPr>
          <p:nvPr/>
        </p:nvSpPr>
        <p:spPr bwMode="auto">
          <a:xfrm>
            <a:off x="31750" y="1343025"/>
            <a:ext cx="1169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Ротовий </a:t>
            </a:r>
          </a:p>
          <a:p>
            <a:r>
              <a:rPr lang="uk-UA" b="1">
                <a:latin typeface="Trebuchet MS" pitchFamily="34" charset="0"/>
              </a:rPr>
              <a:t>отвір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2987675" y="3284538"/>
            <a:ext cx="1728788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uk-UA" b="1">
                <a:latin typeface="Trebuchet MS" pitchFamily="34" charset="0"/>
              </a:rPr>
              <a:t>Підшлункова залоза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1" name="Прямоугольник 8"/>
          <p:cNvSpPr>
            <a:spLocks noChangeArrowheads="1"/>
          </p:cNvSpPr>
          <p:nvPr/>
        </p:nvSpPr>
        <p:spPr bwMode="auto">
          <a:xfrm>
            <a:off x="2351088" y="2828925"/>
            <a:ext cx="10398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печінка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2" name="Прямоугольник 9"/>
          <p:cNvSpPr>
            <a:spLocks noChangeArrowheads="1"/>
          </p:cNvSpPr>
          <p:nvPr/>
        </p:nvSpPr>
        <p:spPr bwMode="auto">
          <a:xfrm>
            <a:off x="3343275" y="835025"/>
            <a:ext cx="12731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стравохід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3" name="Прямоугольник 10"/>
          <p:cNvSpPr>
            <a:spLocks noChangeArrowheads="1"/>
          </p:cNvSpPr>
          <p:nvPr/>
        </p:nvSpPr>
        <p:spPr bwMode="auto">
          <a:xfrm>
            <a:off x="4716463" y="3930650"/>
            <a:ext cx="9540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клоака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4" name="Прямоугольник 11"/>
          <p:cNvSpPr>
            <a:spLocks noChangeArrowheads="1"/>
          </p:cNvSpPr>
          <p:nvPr/>
        </p:nvSpPr>
        <p:spPr bwMode="auto">
          <a:xfrm>
            <a:off x="4759325" y="1035050"/>
            <a:ext cx="10255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шлунок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5" name="Прямоугольник 13"/>
          <p:cNvSpPr>
            <a:spLocks noChangeArrowheads="1"/>
          </p:cNvSpPr>
          <p:nvPr/>
        </p:nvSpPr>
        <p:spPr bwMode="auto">
          <a:xfrm>
            <a:off x="6875463" y="1903413"/>
            <a:ext cx="1301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кишечник</a:t>
            </a:r>
            <a:endParaRPr lang="ru-RU" b="1">
              <a:latin typeface="Trebuchet MS" pitchFamily="34" charset="0"/>
            </a:endParaRPr>
          </a:p>
        </p:txBody>
      </p:sp>
      <p:sp>
        <p:nvSpPr>
          <p:cNvPr id="24586" name="TextBox 12"/>
          <p:cNvSpPr txBox="1">
            <a:spLocks noChangeArrowheads="1"/>
          </p:cNvSpPr>
          <p:nvPr/>
        </p:nvSpPr>
        <p:spPr bwMode="auto">
          <a:xfrm>
            <a:off x="2465388" y="280988"/>
            <a:ext cx="9239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b="1">
                <a:latin typeface="Trebuchet MS" pitchFamily="34" charset="0"/>
              </a:rPr>
              <a:t>глотка</a:t>
            </a:r>
            <a:endParaRPr lang="ru-RU" b="1">
              <a:latin typeface="Trebuchet MS" pitchFamily="34" charset="0"/>
            </a:endParaRPr>
          </a:p>
        </p:txBody>
      </p:sp>
      <p:cxnSp>
        <p:nvCxnSpPr>
          <p:cNvPr id="19" name="Прямая со стрелкой 18"/>
          <p:cNvCxnSpPr/>
          <p:nvPr/>
        </p:nvCxnSpPr>
        <p:spPr>
          <a:xfrm flipV="1">
            <a:off x="3300413" y="2357438"/>
            <a:ext cx="469900" cy="4714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755650" y="1073150"/>
            <a:ext cx="612775" cy="319088"/>
          </a:xfrm>
          <a:prstGeom prst="straightConnector1">
            <a:avLst/>
          </a:prstGeom>
          <a:ln w="63500" cmpd="sng">
            <a:solidFill>
              <a:srgbClr val="C00000">
                <a:alpha val="64000"/>
              </a:srgb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4284663" y="2708275"/>
            <a:ext cx="268287" cy="576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4586" idx="2"/>
          </p:cNvCxnSpPr>
          <p:nvPr/>
        </p:nvCxnSpPr>
        <p:spPr>
          <a:xfrm flipH="1">
            <a:off x="2268538" y="649288"/>
            <a:ext cx="658812" cy="369887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0" name="Прямая со стрелкой 5119"/>
          <p:cNvCxnSpPr/>
          <p:nvPr/>
        </p:nvCxnSpPr>
        <p:spPr>
          <a:xfrm flipH="1">
            <a:off x="3343275" y="1203325"/>
            <a:ext cx="427038" cy="646113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3" name="Прямая со стрелкой 5122"/>
          <p:cNvCxnSpPr/>
          <p:nvPr/>
        </p:nvCxnSpPr>
        <p:spPr>
          <a:xfrm flipH="1">
            <a:off x="4600575" y="1404938"/>
            <a:ext cx="315913" cy="49847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5" name="Прямая со стрелкой 5124"/>
          <p:cNvCxnSpPr/>
          <p:nvPr/>
        </p:nvCxnSpPr>
        <p:spPr>
          <a:xfrm flipH="1">
            <a:off x="5627688" y="2273300"/>
            <a:ext cx="1247775" cy="22701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7" name="Прямая со стрелкой 5126"/>
          <p:cNvCxnSpPr/>
          <p:nvPr/>
        </p:nvCxnSpPr>
        <p:spPr>
          <a:xfrm flipV="1">
            <a:off x="5172075" y="3013075"/>
            <a:ext cx="455613" cy="9175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700</TotalTime>
  <Words>396</Words>
  <Application>Microsoft Office PowerPoint</Application>
  <PresentationFormat>Экран (4:3)</PresentationFormat>
  <Paragraphs>88</Paragraphs>
  <Slides>23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Воздушный поток</vt:lpstr>
      <vt:lpstr>  Клас Плазуни. Особливості будови і життєдіяльності </vt:lpstr>
      <vt:lpstr>Слайд 2</vt:lpstr>
      <vt:lpstr>КЛАС ПЛАЗУНИ-  перші наземні хордові тварини</vt:lpstr>
      <vt:lpstr>Сучасних плазунів поділяють на 4 ряди</vt:lpstr>
      <vt:lpstr>Середовище існування</vt:lpstr>
      <vt:lpstr>Зовнішня будова</vt:lpstr>
      <vt:lpstr>Скелет</vt:lpstr>
      <vt:lpstr>Кровоносна система</vt:lpstr>
      <vt:lpstr>Травна система</vt:lpstr>
      <vt:lpstr>Живлення: а. хижаки б. рослиноїдні</vt:lpstr>
      <vt:lpstr>Дихальна система </vt:lpstr>
      <vt:lpstr>Видільна система така сама як і в земноводних, але виділяється менше води</vt:lpstr>
      <vt:lpstr>Нервова система</vt:lpstr>
      <vt:lpstr>Органи чуття</vt:lpstr>
      <vt:lpstr>Розмноження</vt:lpstr>
      <vt:lpstr>Значення </vt:lpstr>
      <vt:lpstr>Плазуни виникли 240 млн. років потому. Вони зайняли землю, повітря і воду</vt:lpstr>
      <vt:lpstr>Слайд 18</vt:lpstr>
      <vt:lpstr>Ряд Лускаті</vt:lpstr>
      <vt:lpstr>Слайд 20</vt:lpstr>
      <vt:lpstr>Ряд Крокодили</vt:lpstr>
      <vt:lpstr>Ряд Черепахи</vt:lpstr>
      <vt:lpstr>Ряд Першоящури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Нервова система</dc:title>
  <cp:lastModifiedBy>User</cp:lastModifiedBy>
  <cp:revision>49</cp:revision>
  <dcterms:modified xsi:type="dcterms:W3CDTF">2021-03-04T11:00:05Z</dcterms:modified>
</cp:coreProperties>
</file>