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63"/>
  </p:notesMasterIdLst>
  <p:sldIdLst>
    <p:sldId id="256" r:id="rId2"/>
    <p:sldId id="277" r:id="rId3"/>
    <p:sldId id="27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7" r:id="rId62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91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0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E705F54-D551-44B6-A852-67EC0327C961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882B2DC-0922-4E34-A56A-B218F35846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560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061A74E-7764-4100-AF50-1892655EF461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891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9FD86DF-EB93-4015-ADBD-331226D6694E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4403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D98DB94-8A88-4966-AF53-D1D99F253A5E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elestia-R1---OverlayTitleHD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88825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/>
          <a:lstStyle>
            <a:lvl1pPr algn="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863" y="5870575"/>
            <a:ext cx="1600200" cy="3778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08500-9ABC-4323-80D9-77490ADB17BC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5870575"/>
            <a:ext cx="4894263" cy="3778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9263" y="5870575"/>
            <a:ext cx="550862" cy="3778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21871-AB6E-4630-BB9B-675C4ABD73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elestia-R1---OverlayContentHD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88825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49BC5-F148-4C30-BF3D-BE4F946DEEF0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410DA-2604-4C43-9E2D-18F9DF7E75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elestia-R1---OverlayContentHD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88825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/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1C1BB-A8C8-4583-BE00-1DD01405EA54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FC5EC-A9DF-44D9-B953-F8BEBD38FF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Celestia-R1---OverlayContentHD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88825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12"/>
          <p:cNvSpPr txBox="1"/>
          <p:nvPr/>
        </p:nvSpPr>
        <p:spPr>
          <a:xfrm>
            <a:off x="10237788" y="27432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”</a:t>
            </a:r>
          </a:p>
        </p:txBody>
      </p:sp>
      <p:sp>
        <p:nvSpPr>
          <p:cNvPr id="7" name="TextBox 13"/>
          <p:cNvSpPr txBox="1"/>
          <p:nvPr/>
        </p:nvSpPr>
        <p:spPr>
          <a:xfrm>
            <a:off x="488950" y="823913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/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B5F17-0D37-48FC-BFD0-9F4774D3E01D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B1A11-6A86-455A-819F-E9B65A3FA3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elestia-R1---OverlayContentHD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88825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/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73B1C-C18E-4216-8E6C-783F11BE0568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F202F-0C53-413E-812F-7A7F9573CC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Celestia-R1---OverlayContentHD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88825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12"/>
          <p:cNvSpPr txBox="1"/>
          <p:nvPr/>
        </p:nvSpPr>
        <p:spPr>
          <a:xfrm>
            <a:off x="10237788" y="27432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”</a:t>
            </a:r>
          </a:p>
        </p:txBody>
      </p:sp>
      <p:sp>
        <p:nvSpPr>
          <p:cNvPr id="7" name="TextBox 13"/>
          <p:cNvSpPr txBox="1"/>
          <p:nvPr/>
        </p:nvSpPr>
        <p:spPr>
          <a:xfrm>
            <a:off x="488950" y="823913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/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81532-8292-4F8D-B287-125873B406F4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A6679-A7DD-4B7C-BDF7-94717032E4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elestia-R1---OverlayContentHD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88825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/>
          <a:lstStyle>
            <a:lvl1pPr>
              <a:defRPr lang="en-US" b="0" dirty="0"/>
            </a:lvl1pPr>
          </a:lstStyle>
          <a:p>
            <a:pPr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667BA-1D89-4FE2-B6B4-0ED021EAB70E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E6BF6-4D87-477B-8AA9-8E00DC5B2C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elestia-R1---OverlayContentHD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88825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CF9E9-B0E1-4BF0-AD1E-2B1F02593B4A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78346-905D-443A-9BD7-C941E3E181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elestia-R1---OverlayContentHD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88825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30949-79C7-48D0-97AC-095A3C1C64C9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7BF67-1661-42AB-B61E-3771B2AC71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elestia-R1---OverlayContentHD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88825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456E2-FC0D-4CAD-A4A2-268A221440BE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47D0E-69D4-4882-862E-5B5B810277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elestia-R1---OverlayContentHD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88825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B8AD1-50FD-4CA9-8E22-66B814CE3967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D5FEC-A9FD-4C3B-BED9-712AE78E66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elestia-R1---OverlayContentHD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88825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EFB76-B5E7-49BF-A23F-AA89C8E1AD50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FAEF4-EA83-4DB3-BCA5-EE4A0C23FB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1AF4E-182D-4521-A29C-6114A01BD506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ED351-23FD-4F2D-A7CD-B6A13BE98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Celestia-R1---OverlayContentHD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88825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3C05D-256C-43A6-B0CE-1365591569E9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3B215-B94F-4814-B4BF-363B99B789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elestia-R1---OverlayContentHD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88825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C0996-CC66-4FB6-AA92-CAE65A6323FA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4C164-5FF0-4160-A8E0-530CF0C6A1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elestia-R1---OverlayContentHD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88825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7F613-C5B9-4CD1-88F3-BD57CF7A9800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09C63-DCCB-4E15-B93A-51B2AE6DE9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elestia-R1---OverlayContentHD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88825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3493B-4331-43A3-8141-360684FAC554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9BA17-CC48-4E05-96C0-B27EF79B1D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10131425" cy="1455738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2141538"/>
            <a:ext cx="10131425" cy="364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963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0" i="0" smtClean="0">
                <a:solidFill>
                  <a:schemeClr val="tx1"/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779FC5AC-3360-40E6-9FDC-24AABDA219A8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963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tx1"/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363" y="5870575"/>
            <a:ext cx="550862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0" i="0" smtClean="0">
                <a:solidFill>
                  <a:schemeClr val="tx1"/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1CFCD39E-0B52-4352-BB89-F4DB1E77B7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1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  <p:sldLayoutId id="2147483892" r:id="rId12"/>
    <p:sldLayoutId id="2147483893" r:id="rId13"/>
    <p:sldLayoutId id="2147483894" r:id="rId14"/>
    <p:sldLayoutId id="2147483895" r:id="rId15"/>
    <p:sldLayoutId id="2147483896" r:id="rId16"/>
    <p:sldLayoutId id="2147483897" r:id="rId17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 cap="all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fontAlgn="base">
        <a:spcBef>
          <a:spcPct val="0"/>
        </a:spcBef>
        <a:spcAft>
          <a:spcPts val="1000"/>
        </a:spcAft>
        <a:buClr>
          <a:schemeClr val="tx1"/>
        </a:buClr>
        <a:buSzPct val="100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0"/>
        </a:spcBef>
        <a:spcAft>
          <a:spcPts val="1000"/>
        </a:spcAft>
        <a:buClr>
          <a:schemeClr val="tx1"/>
        </a:buClr>
        <a:buSzPct val="100000"/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85750" algn="l" defTabSz="457200" rtl="0" fontAlgn="base">
        <a:spcBef>
          <a:spcPct val="0"/>
        </a:spcBef>
        <a:spcAft>
          <a:spcPts val="1000"/>
        </a:spcAft>
        <a:buClr>
          <a:schemeClr val="tx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indent="-171450" algn="l" defTabSz="457200" rtl="0" fontAlgn="base">
        <a:spcBef>
          <a:spcPct val="0"/>
        </a:spcBef>
        <a:spcAft>
          <a:spcPts val="1000"/>
        </a:spcAft>
        <a:buClr>
          <a:schemeClr val="tx1"/>
        </a:buClr>
        <a:buSzPct val="100000"/>
        <a:buFont typeface="Arial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00250" indent="-171450" algn="l" defTabSz="457200" rtl="0" fontAlgn="base">
        <a:spcBef>
          <a:spcPct val="0"/>
        </a:spcBef>
        <a:spcAft>
          <a:spcPts val="1000"/>
        </a:spcAft>
        <a:buClr>
          <a:schemeClr val="tx1"/>
        </a:buClr>
        <a:buSzPct val="100000"/>
        <a:buFont typeface="Arial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3275" y="501650"/>
            <a:ext cx="10533063" cy="3330575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5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</a:t>
            </a:r>
            <a:r>
              <a:rPr lang="ru-RU" sz="5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характеристика </a:t>
            </a:r>
            <a:r>
              <a:rPr lang="ru-RU" sz="5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позовного</a:t>
            </a:r>
            <a:r>
              <a:rPr lang="ru-RU" sz="5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endParaRPr lang="ru-RU" sz="5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1" name="Группа 2"/>
          <p:cNvGrpSpPr>
            <a:grpSpLocks/>
          </p:cNvGrpSpPr>
          <p:nvPr/>
        </p:nvGrpSpPr>
        <p:grpSpPr bwMode="auto">
          <a:xfrm>
            <a:off x="1781175" y="1071563"/>
            <a:ext cx="8734425" cy="4471987"/>
            <a:chOff x="1403131" y="977462"/>
            <a:chExt cx="8734097" cy="4472154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3989072" y="977462"/>
              <a:ext cx="6148156" cy="81918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Класифікація позовів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403131" y="2049064"/>
              <a:ext cx="7961014" cy="1025563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предметом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позову 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403131" y="4425641"/>
              <a:ext cx="7961014" cy="102397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об’єктом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захисту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403131" y="3227033"/>
              <a:ext cx="7961014" cy="102397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характером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захищається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Стрелка вниз 1"/>
            <p:cNvSpPr/>
            <p:nvPr/>
          </p:nvSpPr>
          <p:spPr>
            <a:xfrm>
              <a:off x="8986334" y="1796643"/>
              <a:ext cx="693711" cy="3652973"/>
            </a:xfrm>
            <a:prstGeom prst="downArrow">
              <a:avLst>
                <a:gd name="adj1" fmla="val 50000"/>
                <a:gd name="adj2" fmla="val 19687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5" name="Группа 2"/>
          <p:cNvGrpSpPr>
            <a:grpSpLocks/>
          </p:cNvGrpSpPr>
          <p:nvPr/>
        </p:nvGrpSpPr>
        <p:grpSpPr bwMode="auto">
          <a:xfrm>
            <a:off x="725488" y="441325"/>
            <a:ext cx="11004550" cy="6008688"/>
            <a:chOff x="851339" y="457201"/>
            <a:chExt cx="11004331" cy="6007971"/>
          </a:xfrm>
        </p:grpSpPr>
        <p:sp>
          <p:nvSpPr>
            <p:cNvPr id="4" name="Овал 3"/>
            <p:cNvSpPr/>
            <p:nvPr/>
          </p:nvSpPr>
          <p:spPr>
            <a:xfrm>
              <a:off x="5707404" y="457201"/>
              <a:ext cx="6148266" cy="118254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предметом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позову, позови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класифікуються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на: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6661473" y="2144513"/>
              <a:ext cx="4240128" cy="97778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присудження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6661473" y="3625473"/>
              <a:ext cx="4240128" cy="97778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6661473" y="5188974"/>
              <a:ext cx="4240128" cy="97778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перетворювальні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851339" y="2144513"/>
              <a:ext cx="5533915" cy="977783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спрямований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підтвердженого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851339" y="5188974"/>
              <a:ext cx="5533915" cy="977783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позови,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спрямовані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припинення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існуючих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відповідачем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правовідносин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851339" y="3625473"/>
              <a:ext cx="5533915" cy="977783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спрямована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підтвердження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існування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певних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правовідносин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" name="Стрелка влево 1"/>
            <p:cNvSpPr/>
            <p:nvPr/>
          </p:nvSpPr>
          <p:spPr>
            <a:xfrm>
              <a:off x="6045536" y="2646103"/>
              <a:ext cx="954068" cy="787306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трелка влево 10"/>
            <p:cNvSpPr/>
            <p:nvPr/>
          </p:nvSpPr>
          <p:spPr>
            <a:xfrm>
              <a:off x="6045536" y="4127063"/>
              <a:ext cx="954068" cy="787306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трелка влево 11"/>
            <p:cNvSpPr/>
            <p:nvPr/>
          </p:nvSpPr>
          <p:spPr>
            <a:xfrm>
              <a:off x="6045536" y="5677866"/>
              <a:ext cx="954068" cy="787306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8" name="Прямая соединительная линия 27"/>
            <p:cNvCxnSpPr/>
            <p:nvPr/>
          </p:nvCxnSpPr>
          <p:spPr>
            <a:xfrm flipH="1">
              <a:off x="11358792" y="1403238"/>
              <a:ext cx="6350" cy="427462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31" name="Прямая со стрелкой 30"/>
            <p:cNvCxnSpPr/>
            <p:nvPr/>
          </p:nvCxnSpPr>
          <p:spPr>
            <a:xfrm flipH="1">
              <a:off x="10901601" y="2655627"/>
              <a:ext cx="45719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33" name="Прямая со стрелкой 32"/>
            <p:cNvCxnSpPr/>
            <p:nvPr/>
          </p:nvCxnSpPr>
          <p:spPr>
            <a:xfrm flipH="1">
              <a:off x="10907951" y="5677866"/>
              <a:ext cx="45719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34" name="Прямая со стрелкой 33"/>
            <p:cNvCxnSpPr/>
            <p:nvPr/>
          </p:nvCxnSpPr>
          <p:spPr>
            <a:xfrm flipH="1">
              <a:off x="10901601" y="4127063"/>
              <a:ext cx="45719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69" name="Группа 1"/>
          <p:cNvGrpSpPr>
            <a:grpSpLocks/>
          </p:cNvGrpSpPr>
          <p:nvPr/>
        </p:nvGrpSpPr>
        <p:grpSpPr bwMode="auto">
          <a:xfrm>
            <a:off x="423863" y="300038"/>
            <a:ext cx="11269662" cy="6161087"/>
            <a:chOff x="503182" y="253345"/>
            <a:chExt cx="11269350" cy="6159741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4587706" y="1434187"/>
              <a:ext cx="7126091" cy="1118942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спрямовані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захист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власних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коли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спірних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матеріальних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правовідносин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і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безпосередній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вигодонабувач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5119504" y="2994358"/>
              <a:ext cx="6653028" cy="116655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спрямовані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захист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здебільшого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майнових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суспільства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коли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неможливо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виокремити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конк-ретного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вигодонабувача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5705275" y="4684677"/>
              <a:ext cx="5911686" cy="124115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спрямовані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захист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самого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тих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коли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згідно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законом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уповноважений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їхніх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>
              <a:off x="819085" y="1299278"/>
              <a:ext cx="0" cy="39123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836548" y="2111901"/>
              <a:ext cx="25081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>
              <a:off x="820673" y="3865706"/>
              <a:ext cx="695306" cy="634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5" name="Прямая со стрелкой 24"/>
            <p:cNvCxnSpPr/>
            <p:nvPr/>
          </p:nvCxnSpPr>
          <p:spPr>
            <a:xfrm>
              <a:off x="819085" y="5211612"/>
              <a:ext cx="142553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sp>
          <p:nvSpPr>
            <p:cNvPr id="28" name="Выгнутая вниз стрелка 27"/>
            <p:cNvSpPr/>
            <p:nvPr/>
          </p:nvSpPr>
          <p:spPr>
            <a:xfrm rot="1785753">
              <a:off x="3822552" y="2091268"/>
              <a:ext cx="1058834" cy="864998"/>
            </a:xfrm>
            <a:prstGeom prst="curvedUpArrow">
              <a:avLst>
                <a:gd name="adj1" fmla="val 25000"/>
                <a:gd name="adj2" fmla="val 50000"/>
                <a:gd name="adj3" fmla="val 6022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Выгнутая вниз стрелка 30"/>
            <p:cNvSpPr/>
            <p:nvPr/>
          </p:nvSpPr>
          <p:spPr>
            <a:xfrm rot="1785753">
              <a:off x="4933771" y="5546500"/>
              <a:ext cx="1058834" cy="866586"/>
            </a:xfrm>
            <a:prstGeom prst="curvedUpArrow">
              <a:avLst>
                <a:gd name="adj1" fmla="val 25000"/>
                <a:gd name="adj2" fmla="val 50000"/>
                <a:gd name="adj3" fmla="val 6135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Выгнутая вниз стрелка 31"/>
            <p:cNvSpPr/>
            <p:nvPr/>
          </p:nvSpPr>
          <p:spPr>
            <a:xfrm rot="1655347">
              <a:off x="4292439" y="3805394"/>
              <a:ext cx="1119157" cy="864998"/>
            </a:xfrm>
            <a:prstGeom prst="curvedUpArrow">
              <a:avLst>
                <a:gd name="adj1" fmla="val 25000"/>
                <a:gd name="adj2" fmla="val 50000"/>
                <a:gd name="adj3" fmla="val 6310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087366" y="1732572"/>
              <a:ext cx="3263810" cy="79198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позови </a:t>
              </a: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1515979" y="3264174"/>
              <a:ext cx="3263810" cy="100784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захисту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публічних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2244621" y="4924336"/>
              <a:ext cx="3262223" cy="100942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захисту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1" name="Скругленный прямоугольник 20"/>
            <p:cNvSpPr/>
            <p:nvPr/>
          </p:nvSpPr>
          <p:spPr>
            <a:xfrm>
              <a:off x="503182" y="253345"/>
              <a:ext cx="7127678" cy="104593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характером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інтересу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захищається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позови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поділяються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на:</a:t>
              </a:r>
              <a:endPara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3" name="Группа 3"/>
          <p:cNvGrpSpPr>
            <a:grpSpLocks/>
          </p:cNvGrpSpPr>
          <p:nvPr/>
        </p:nvGrpSpPr>
        <p:grpSpPr bwMode="auto">
          <a:xfrm>
            <a:off x="393700" y="503238"/>
            <a:ext cx="11472863" cy="5551487"/>
            <a:chOff x="331076" y="549823"/>
            <a:chExt cx="11472041" cy="5551422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1088260" y="2443688"/>
              <a:ext cx="4571672" cy="866765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майновий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6442513" y="2443688"/>
              <a:ext cx="4571672" cy="866765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немайновий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31076" y="3546988"/>
              <a:ext cx="5139957" cy="113504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захист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об’єктом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є благо,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грошовій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оцінці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6663160" y="3531113"/>
              <a:ext cx="5139957" cy="115092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захист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об’єктом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є благо,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грошовій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оцінці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2499446" y="4918572"/>
              <a:ext cx="7346424" cy="118267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класифікація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практичне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розміру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збору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" name="Стрелка вниз 1"/>
            <p:cNvSpPr/>
            <p:nvPr/>
          </p:nvSpPr>
          <p:spPr>
            <a:xfrm>
              <a:off x="5748826" y="2143654"/>
              <a:ext cx="590508" cy="3003515"/>
            </a:xfrm>
            <a:prstGeom prst="downArrow">
              <a:avLst>
                <a:gd name="adj1" fmla="val 50000"/>
                <a:gd name="adj2" fmla="val 282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Выгнутая влево стрелка 2"/>
            <p:cNvSpPr/>
            <p:nvPr/>
          </p:nvSpPr>
          <p:spPr>
            <a:xfrm rot="2301698">
              <a:off x="1693053" y="1116553"/>
              <a:ext cx="1098471" cy="1406509"/>
            </a:xfrm>
            <a:prstGeom prst="curvedRightArrow">
              <a:avLst>
                <a:gd name="adj1" fmla="val 25000"/>
                <a:gd name="adj2" fmla="val 50000"/>
                <a:gd name="adj3" fmla="val 6123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Выгнутая вправо стрелка 8"/>
            <p:cNvSpPr/>
            <p:nvPr/>
          </p:nvSpPr>
          <p:spPr>
            <a:xfrm rot="19545365">
              <a:off x="9563314" y="1210215"/>
              <a:ext cx="966719" cy="1308085"/>
            </a:xfrm>
            <a:prstGeom prst="curvedLeftArrow">
              <a:avLst>
                <a:gd name="adj1" fmla="val 25000"/>
                <a:gd name="adj2" fmla="val 50000"/>
                <a:gd name="adj3" fmla="val 6528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2316897" y="549823"/>
              <a:ext cx="7709935" cy="1593831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Залежно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того,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є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об’єктом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порушеного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(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) благо,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піддається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грошовій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оцінці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позови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поділяються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на: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трелка вниз 11"/>
            <p:cNvSpPr/>
            <p:nvPr/>
          </p:nvSpPr>
          <p:spPr>
            <a:xfrm>
              <a:off x="732685" y="2908820"/>
              <a:ext cx="749246" cy="768341"/>
            </a:xfrm>
            <a:prstGeom prst="downArrow">
              <a:avLst>
                <a:gd name="adj1" fmla="val 50000"/>
                <a:gd name="adj2" fmla="val 7946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трелка вниз 12"/>
            <p:cNvSpPr/>
            <p:nvPr/>
          </p:nvSpPr>
          <p:spPr>
            <a:xfrm>
              <a:off x="10599878" y="2961207"/>
              <a:ext cx="747658" cy="769929"/>
            </a:xfrm>
            <a:prstGeom prst="downArrow">
              <a:avLst>
                <a:gd name="adj1" fmla="val 50000"/>
                <a:gd name="adj2" fmla="val 7735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7" name="Группа 1"/>
          <p:cNvGrpSpPr>
            <a:grpSpLocks/>
          </p:cNvGrpSpPr>
          <p:nvPr/>
        </p:nvGrpSpPr>
        <p:grpSpPr bwMode="auto">
          <a:xfrm>
            <a:off x="346075" y="360363"/>
            <a:ext cx="11577638" cy="6162675"/>
            <a:chOff x="346839" y="281956"/>
            <a:chExt cx="11577146" cy="6162852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346839" y="2525157"/>
              <a:ext cx="5028986" cy="86362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 подавати докази, брати участь у їх дослідженні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46839" y="3450697"/>
              <a:ext cx="5028986" cy="866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заявляти клопотання 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46839" y="4377824"/>
              <a:ext cx="5028986" cy="113192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</a:t>
              </a:r>
              <a:r>
                <a:rPr lang="uk-UA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одавати свої доводи та міркування щодо питань, які виникають під час судового розгляду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346839" y="5579595"/>
              <a:ext cx="5028986" cy="865213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</a:t>
              </a:r>
              <a:r>
                <a:rPr lang="uk-UA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скаржувати судові рішення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7372815" y="2525157"/>
              <a:ext cx="4551170" cy="86362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заперечення проти позову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7372815" y="3450697"/>
              <a:ext cx="4551170" cy="86362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зустрічний позов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7372815" y="4379411"/>
              <a:ext cx="4551170" cy="865213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" name="Прямая соединительная линия 2"/>
            <p:cNvCxnSpPr/>
            <p:nvPr/>
          </p:nvCxnSpPr>
          <p:spPr>
            <a:xfrm>
              <a:off x="6458454" y="1183682"/>
              <a:ext cx="0" cy="57151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 flipV="1">
              <a:off x="6237802" y="1755198"/>
              <a:ext cx="441306" cy="0"/>
            </a:xfrm>
            <a:prstGeom prst="straightConnector1">
              <a:avLst/>
            </a:prstGeom>
            <a:ln w="38100">
              <a:headEnd type="triangle"/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5928252" y="1969516"/>
              <a:ext cx="7938" cy="414825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6" name="Прямая со стрелкой 25"/>
            <p:cNvCxnSpPr/>
            <p:nvPr/>
          </p:nvCxnSpPr>
          <p:spPr>
            <a:xfrm flipH="1">
              <a:off x="5375825" y="2996659"/>
              <a:ext cx="55242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9" name="Прямая со стрелкой 28"/>
            <p:cNvCxnSpPr/>
            <p:nvPr/>
          </p:nvCxnSpPr>
          <p:spPr>
            <a:xfrm flipH="1">
              <a:off x="5369476" y="3906322"/>
              <a:ext cx="55084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30" name="Прямая со стрелкой 29"/>
            <p:cNvCxnSpPr/>
            <p:nvPr/>
          </p:nvCxnSpPr>
          <p:spPr>
            <a:xfrm flipH="1">
              <a:off x="5369476" y="5004904"/>
              <a:ext cx="55084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31" name="Прямая со стрелкой 30"/>
            <p:cNvCxnSpPr/>
            <p:nvPr/>
          </p:nvCxnSpPr>
          <p:spPr>
            <a:xfrm flipH="1">
              <a:off x="5375825" y="6117774"/>
              <a:ext cx="55242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flipH="1">
              <a:off x="7010881" y="1974280"/>
              <a:ext cx="6350" cy="283853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35" name="Прямая со стрелкой 34"/>
            <p:cNvCxnSpPr/>
            <p:nvPr/>
          </p:nvCxnSpPr>
          <p:spPr>
            <a:xfrm>
              <a:off x="7010881" y="2964908"/>
              <a:ext cx="36193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38" name="Прямая со стрелкой 37"/>
            <p:cNvCxnSpPr/>
            <p:nvPr/>
          </p:nvCxnSpPr>
          <p:spPr>
            <a:xfrm>
              <a:off x="7010881" y="3906322"/>
              <a:ext cx="36193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39" name="Прямая со стрелкой 38"/>
            <p:cNvCxnSpPr/>
            <p:nvPr/>
          </p:nvCxnSpPr>
          <p:spPr>
            <a:xfrm>
              <a:off x="7017231" y="4812811"/>
              <a:ext cx="36193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sp>
          <p:nvSpPr>
            <p:cNvPr id="27" name="Овал 26"/>
            <p:cNvSpPr/>
            <p:nvPr/>
          </p:nvSpPr>
          <p:spPr>
            <a:xfrm>
              <a:off x="6679108" y="1305922"/>
              <a:ext cx="4776584" cy="86838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спеціальні</a:t>
              </a:r>
              <a:endPara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Овал 27"/>
            <p:cNvSpPr/>
            <p:nvPr/>
          </p:nvSpPr>
          <p:spPr>
            <a:xfrm>
              <a:off x="1461217" y="1305922"/>
              <a:ext cx="4776585" cy="898551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загальні</a:t>
              </a:r>
              <a:endPara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Скругленный прямоугольник 32"/>
            <p:cNvSpPr/>
            <p:nvPr/>
          </p:nvSpPr>
          <p:spPr>
            <a:xfrm>
              <a:off x="2896256" y="281956"/>
              <a:ext cx="7125985" cy="865212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Способи захисту відповідача від заявленого позову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1" name="Группа 2"/>
          <p:cNvGrpSpPr>
            <a:grpSpLocks/>
          </p:cNvGrpSpPr>
          <p:nvPr/>
        </p:nvGrpSpPr>
        <p:grpSpPr bwMode="auto">
          <a:xfrm>
            <a:off x="835025" y="496888"/>
            <a:ext cx="10594975" cy="5783262"/>
            <a:chOff x="867103" y="481442"/>
            <a:chExt cx="10594431" cy="5783567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2643425" y="2569114"/>
              <a:ext cx="6559213" cy="86840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ідписується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відповідачем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представником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Выгнутая вниз стрелка 1"/>
            <p:cNvSpPr/>
            <p:nvPr/>
          </p:nvSpPr>
          <p:spPr>
            <a:xfrm rot="3743001">
              <a:off x="4291117" y="1364197"/>
              <a:ext cx="931911" cy="1122304"/>
            </a:xfrm>
            <a:prstGeom prst="curvedUpArrow">
              <a:avLst>
                <a:gd name="adj1" fmla="val 25000"/>
                <a:gd name="adj2" fmla="val 50000"/>
                <a:gd name="adj3" fmla="val 7211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867103" y="3801079"/>
              <a:ext cx="6352849" cy="11509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 в строк, встановлений судом</a:t>
              </a: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5032489" y="4656787"/>
              <a:ext cx="6368723" cy="1608222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 подання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заперечення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дозволить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отримати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заперечення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завчасно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початку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трелка вправо 14"/>
            <p:cNvSpPr/>
            <p:nvPr/>
          </p:nvSpPr>
          <p:spPr>
            <a:xfrm>
              <a:off x="4286402" y="4528192"/>
              <a:ext cx="941340" cy="1009703"/>
            </a:xfrm>
            <a:prstGeom prst="rightArrow">
              <a:avLst>
                <a:gd name="adj1" fmla="val 50000"/>
                <a:gd name="adj2" fmla="val 6841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 стрелкой 16"/>
            <p:cNvCxnSpPr/>
            <p:nvPr/>
          </p:nvCxnSpPr>
          <p:spPr>
            <a:xfrm>
              <a:off x="2122752" y="1268884"/>
              <a:ext cx="3175" cy="265920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1" name="Прямая со стрелкой 20"/>
            <p:cNvCxnSpPr/>
            <p:nvPr/>
          </p:nvCxnSpPr>
          <p:spPr>
            <a:xfrm>
              <a:off x="2122752" y="3004112"/>
              <a:ext cx="52067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sp>
          <p:nvSpPr>
            <p:cNvPr id="13" name="Овал 12"/>
            <p:cNvSpPr/>
            <p:nvPr/>
          </p:nvSpPr>
          <p:spPr>
            <a:xfrm>
              <a:off x="1371902" y="481442"/>
              <a:ext cx="5344839" cy="1063681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Заперечення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5345211" y="914852"/>
              <a:ext cx="6116323" cy="143517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викладає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пояснення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міркування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аргументи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наведених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позивачем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пояснень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міркувань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аргументів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мотиви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відхилення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5" name="Группа 1"/>
          <p:cNvGrpSpPr>
            <a:grpSpLocks/>
          </p:cNvGrpSpPr>
          <p:nvPr/>
        </p:nvGrpSpPr>
        <p:grpSpPr bwMode="auto">
          <a:xfrm>
            <a:off x="488950" y="315913"/>
            <a:ext cx="11461750" cy="6156325"/>
            <a:chOff x="457200" y="409903"/>
            <a:chExt cx="11461530" cy="6156433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457200" y="2270486"/>
              <a:ext cx="9789925" cy="1403375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приймається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спільного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первісним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обидва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взаємопов’язані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спільний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доцільним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зокрема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коли вони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виникають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одних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правовідносин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коли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зустрічного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виключити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повністю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частково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первісного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517735" y="3807213"/>
              <a:ext cx="8402477" cy="88266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зустрічним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об’єднуються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первісним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позовом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5486303" y="5258213"/>
              <a:ext cx="6432427" cy="130812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подання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зустрічного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правилами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спрощеного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провадження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457200" y="4824817"/>
              <a:ext cx="5391047" cy="1624041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перехід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правилами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загального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" name="Прямая со стрелкой 2"/>
            <p:cNvCxnSpPr/>
            <p:nvPr/>
          </p:nvCxnSpPr>
          <p:spPr>
            <a:xfrm>
              <a:off x="11298030" y="1276693"/>
              <a:ext cx="0" cy="398152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sp>
          <p:nvSpPr>
            <p:cNvPr id="13" name="Стрелка влево 12"/>
            <p:cNvSpPr/>
            <p:nvPr/>
          </p:nvSpPr>
          <p:spPr>
            <a:xfrm>
              <a:off x="4871953" y="4824817"/>
              <a:ext cx="976293" cy="1016018"/>
            </a:xfrm>
            <a:prstGeom prst="leftArrow">
              <a:avLst>
                <a:gd name="adj1" fmla="val 50000"/>
                <a:gd name="adj2" fmla="val 7419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5" name="Прямая со стрелкой 14"/>
            <p:cNvCxnSpPr/>
            <p:nvPr/>
          </p:nvCxnSpPr>
          <p:spPr>
            <a:xfrm flipH="1">
              <a:off x="10920212" y="4224732"/>
              <a:ext cx="377818" cy="793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 flipH="1">
              <a:off x="10247125" y="2972173"/>
              <a:ext cx="105090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sp>
          <p:nvSpPr>
            <p:cNvPr id="21" name="Выгнутая вправо стрелка 20"/>
            <p:cNvSpPr/>
            <p:nvPr/>
          </p:nvSpPr>
          <p:spPr>
            <a:xfrm rot="3002544">
              <a:off x="9341455" y="1134631"/>
              <a:ext cx="950930" cy="1136628"/>
            </a:xfrm>
            <a:prstGeom prst="curvedLeftArrow">
              <a:avLst>
                <a:gd name="adj1" fmla="val 25000"/>
                <a:gd name="adj2" fmla="val 50000"/>
                <a:gd name="adj3" fmla="val 5979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7046787" y="409903"/>
              <a:ext cx="4603662" cy="86679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Зустрічний позов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Овал 15"/>
            <p:cNvSpPr/>
            <p:nvPr/>
          </p:nvSpPr>
          <p:spPr>
            <a:xfrm>
              <a:off x="3673413" y="898862"/>
              <a:ext cx="5581543" cy="116683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пред’явити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 для подання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89" name="Группа 2"/>
          <p:cNvGrpSpPr>
            <a:grpSpLocks/>
          </p:cNvGrpSpPr>
          <p:nvPr/>
        </p:nvGrpSpPr>
        <p:grpSpPr bwMode="auto">
          <a:xfrm>
            <a:off x="458788" y="349250"/>
            <a:ext cx="11177587" cy="6180138"/>
            <a:chOff x="394137" y="220717"/>
            <a:chExt cx="11177750" cy="6180082"/>
          </a:xfrm>
        </p:grpSpPr>
        <p:sp>
          <p:nvSpPr>
            <p:cNvPr id="5" name="Овал 4"/>
            <p:cNvSpPr/>
            <p:nvPr/>
          </p:nvSpPr>
          <p:spPr>
            <a:xfrm>
              <a:off x="2821459" y="479478"/>
              <a:ext cx="4526029" cy="110330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викладає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заперечення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946595" y="1859002"/>
              <a:ext cx="4965772" cy="94455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підписується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відповідачем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представником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946595" y="2967067"/>
              <a:ext cx="5659520" cy="836605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строк,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</a:t>
              </a:r>
            </a:p>
          </p:txBody>
        </p:sp>
        <p:sp>
          <p:nvSpPr>
            <p:cNvPr id="9" name="Овал 8"/>
            <p:cNvSpPr/>
            <p:nvPr/>
          </p:nvSpPr>
          <p:spPr>
            <a:xfrm>
              <a:off x="6180658" y="2255874"/>
              <a:ext cx="5391229" cy="15477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меншим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п’ятнадцяти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вручення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Выгнутая вниз стрелка 1"/>
            <p:cNvSpPr/>
            <p:nvPr/>
          </p:nvSpPr>
          <p:spPr>
            <a:xfrm rot="3280149">
              <a:off x="1785614" y="756481"/>
              <a:ext cx="1169976" cy="1092216"/>
            </a:xfrm>
            <a:prstGeom prst="curvedUpArrow">
              <a:avLst>
                <a:gd name="adj1" fmla="val 25000"/>
                <a:gd name="adj2" fmla="val 50000"/>
                <a:gd name="adj3" fmla="val 70686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Выгнутая вправо стрелка 12"/>
            <p:cNvSpPr/>
            <p:nvPr/>
          </p:nvSpPr>
          <p:spPr>
            <a:xfrm rot="17740197">
              <a:off x="9664490" y="3947328"/>
              <a:ext cx="984241" cy="960452"/>
            </a:xfrm>
            <a:prstGeom prst="curvedLeftArrow">
              <a:avLst>
                <a:gd name="adj1" fmla="val 25000"/>
                <a:gd name="adj2" fmla="val 50000"/>
                <a:gd name="adj3" fmla="val 6545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5" name="Прямая соединительная линия 14"/>
            <p:cNvCxnSpPr/>
            <p:nvPr/>
          </p:nvCxnSpPr>
          <p:spPr>
            <a:xfrm>
              <a:off x="630677" y="930324"/>
              <a:ext cx="0" cy="251457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>
              <a:off x="630677" y="2332073"/>
              <a:ext cx="31591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1" name="Прямая со стрелкой 20"/>
            <p:cNvCxnSpPr/>
            <p:nvPr/>
          </p:nvCxnSpPr>
          <p:spPr>
            <a:xfrm>
              <a:off x="630677" y="3444901"/>
              <a:ext cx="31591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sp>
          <p:nvSpPr>
            <p:cNvPr id="23" name="Стрелка вправо 22"/>
            <p:cNvSpPr/>
            <p:nvPr/>
          </p:nvSpPr>
          <p:spPr>
            <a:xfrm>
              <a:off x="5998094" y="2420972"/>
              <a:ext cx="993789" cy="1093778"/>
            </a:xfrm>
            <a:prstGeom prst="rightArrow">
              <a:avLst>
                <a:gd name="adj1" fmla="val 50000"/>
                <a:gd name="adj2" fmla="val 7536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394137" y="220717"/>
              <a:ext cx="3121071" cy="709607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</a:t>
              </a: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553029" y="3937021"/>
              <a:ext cx="8331321" cy="139539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indent="268288"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 подання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дозволить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підготувати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отримати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підготовчого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кругленный прямоугольник 17"/>
            <p:cNvSpPr/>
            <p:nvPr/>
          </p:nvSpPr>
          <p:spPr>
            <a:xfrm>
              <a:off x="6180658" y="5006987"/>
              <a:ext cx="5391229" cy="1393812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ненадання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відповідачем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строк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поважних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причин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справу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матеріалами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трелка вниз 19"/>
            <p:cNvSpPr/>
            <p:nvPr/>
          </p:nvSpPr>
          <p:spPr>
            <a:xfrm>
              <a:off x="1238699" y="3803673"/>
              <a:ext cx="630246" cy="1276338"/>
            </a:xfrm>
            <a:prstGeom prst="downArrow">
              <a:avLst>
                <a:gd name="adj1" fmla="val 50000"/>
                <a:gd name="adj2" fmla="val 16509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7" name="Группа 1"/>
          <p:cNvGrpSpPr>
            <a:grpSpLocks/>
          </p:cNvGrpSpPr>
          <p:nvPr/>
        </p:nvGrpSpPr>
        <p:grpSpPr bwMode="auto">
          <a:xfrm>
            <a:off x="347663" y="173038"/>
            <a:ext cx="11714162" cy="6448425"/>
            <a:chOff x="268014" y="173420"/>
            <a:chExt cx="11713781" cy="6448098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268014" y="433757"/>
              <a:ext cx="11259771" cy="618776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indent="361950" algn="just" fontAlgn="auto">
                <a:spcBef>
                  <a:spcPts val="0"/>
                </a:spcBef>
                <a:spcAft>
                  <a:spcPts val="0"/>
                </a:spcAft>
                <a:tabLst>
                  <a:tab pos="3136900" algn="l"/>
                </a:tabLst>
                <a:defRPr/>
              </a:pP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номер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361950" algn="just" fontAlgn="auto">
                <a:spcBef>
                  <a:spcPts val="0"/>
                </a:spcBef>
                <a:spcAft>
                  <a:spcPts val="0"/>
                </a:spcAft>
                <a:tabLst>
                  <a:tab pos="3136900" algn="l"/>
                </a:tabLst>
                <a:defRPr/>
              </a:pP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2)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прізвище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по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батькові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перебування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поштовий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індекс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ідентифікаційний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код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Єдиному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державному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підприємств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організацій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 (для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зареєстрованих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законодавством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України),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реєстраційний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номер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облікової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картки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платника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податків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номер і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серію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паспорта 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-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громадян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номери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засобів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зв’язку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офіційну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адресу та адресу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пошти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361950" algn="just" fontAlgn="auto">
                <a:spcBef>
                  <a:spcPts val="0"/>
                </a:spcBef>
                <a:spcAft>
                  <a:spcPts val="0"/>
                </a:spcAft>
                <a:tabLst>
                  <a:tab pos="3136900" algn="l"/>
                </a:tabLst>
                <a:defRPr/>
              </a:pP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3)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часткового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-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відповідачем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361950" algn="just" fontAlgn="auto">
                <a:spcBef>
                  <a:spcPts val="0"/>
                </a:spcBef>
                <a:spcAft>
                  <a:spcPts val="0"/>
                </a:spcAft>
                <a:tabLst>
                  <a:tab pos="3136900" algn="l"/>
                </a:tabLst>
                <a:defRPr/>
              </a:pP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відповідачем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оцінку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позивачем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з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погоджується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361950" algn="just" fontAlgn="auto">
                <a:spcBef>
                  <a:spcPts val="0"/>
                </a:spcBef>
                <a:spcAft>
                  <a:spcPts val="0"/>
                </a:spcAft>
                <a:tabLst>
                  <a:tab pos="3136900" algn="l"/>
                </a:tabLst>
                <a:defRPr/>
              </a:pP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5)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заперечення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наведених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позивачем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позову, з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погоджується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посиланням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норми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права;</a:t>
              </a:r>
            </a:p>
            <a:p>
              <a:pPr indent="361950" algn="just" fontAlgn="auto">
                <a:spcBef>
                  <a:spcPts val="0"/>
                </a:spcBef>
                <a:spcAft>
                  <a:spcPts val="0"/>
                </a:spcAft>
                <a:tabLst>
                  <a:tab pos="3136900" algn="l"/>
                </a:tabLst>
                <a:defRPr/>
              </a:pP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6)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перелік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та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можуть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разом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причин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неподання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361950" algn="just" fontAlgn="auto">
                <a:spcBef>
                  <a:spcPts val="0"/>
                </a:spcBef>
                <a:spcAft>
                  <a:spcPts val="0"/>
                </a:spcAft>
                <a:tabLst>
                  <a:tab pos="3136900" algn="l"/>
                </a:tabLst>
                <a:defRPr/>
              </a:pP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7)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заперечення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заявленого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позивачем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розміру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витрат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поніс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очікує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понести до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361950" algn="just" fontAlgn="auto">
                <a:spcBef>
                  <a:spcPts val="0"/>
                </a:spcBef>
                <a:spcAft>
                  <a:spcPts val="0"/>
                </a:spcAft>
                <a:tabLst>
                  <a:tab pos="3136900" algn="l"/>
                </a:tabLst>
                <a:defRPr/>
              </a:pP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8)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попередній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орієнтовний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розрахунок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витрат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поніс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очікує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понести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зв’язку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7614725" y="173420"/>
              <a:ext cx="4367070" cy="552422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повинен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містити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трелка вниз 5"/>
            <p:cNvSpPr/>
            <p:nvPr/>
          </p:nvSpPr>
          <p:spPr>
            <a:xfrm>
              <a:off x="11319830" y="725842"/>
              <a:ext cx="520683" cy="5682962"/>
            </a:xfrm>
            <a:prstGeom prst="downArrow">
              <a:avLst>
                <a:gd name="adj1" fmla="val 50000"/>
                <a:gd name="adj2" fmla="val 13149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1" name="Группа 2"/>
          <p:cNvGrpSpPr>
            <a:grpSpLocks/>
          </p:cNvGrpSpPr>
          <p:nvPr/>
        </p:nvGrpSpPr>
        <p:grpSpPr bwMode="auto">
          <a:xfrm>
            <a:off x="449263" y="268288"/>
            <a:ext cx="11422062" cy="6084887"/>
            <a:chOff x="417786" y="283780"/>
            <a:chExt cx="11422116" cy="6085490"/>
          </a:xfrm>
        </p:grpSpPr>
        <p:sp>
          <p:nvSpPr>
            <p:cNvPr id="4" name="Овал 3"/>
            <p:cNvSpPr/>
            <p:nvPr/>
          </p:nvSpPr>
          <p:spPr>
            <a:xfrm>
              <a:off x="4665956" y="283780"/>
              <a:ext cx="7000908" cy="803355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відзиву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додаються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598762" y="1190332"/>
              <a:ext cx="8402677" cy="99387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підтверджують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ґрунтуються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заперечення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позивачем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598762" y="2262001"/>
              <a:ext cx="8402677" cy="99387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підтверджують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надіслання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нього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970368" y="3394000"/>
              <a:ext cx="8686841" cy="8986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підписаного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довіреність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підтверджує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повноваження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відповідача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Выгнутая влево стрелка 1"/>
            <p:cNvSpPr/>
            <p:nvPr/>
          </p:nvSpPr>
          <p:spPr>
            <a:xfrm>
              <a:off x="2459321" y="5391273"/>
              <a:ext cx="1119192" cy="977997"/>
            </a:xfrm>
            <a:prstGeom prst="curvedRightArrow">
              <a:avLst>
                <a:gd name="adj1" fmla="val 25000"/>
                <a:gd name="adj2" fmla="val 50000"/>
                <a:gd name="adj3" fmla="val 6693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>
              <a:off x="9806305" y="1052206"/>
              <a:ext cx="0" cy="234179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 flipH="1">
              <a:off x="9001439" y="1687269"/>
              <a:ext cx="80486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 flipH="1">
              <a:off x="9001439" y="2819268"/>
              <a:ext cx="80486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sp>
          <p:nvSpPr>
            <p:cNvPr id="14" name="Овал 13"/>
            <p:cNvSpPr/>
            <p:nvPr/>
          </p:nvSpPr>
          <p:spPr>
            <a:xfrm>
              <a:off x="417786" y="4567279"/>
              <a:ext cx="5975378" cy="110500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Копія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відзиву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доданих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нього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endPara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3578513" y="5502409"/>
              <a:ext cx="8261389" cy="86686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повинна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надіслана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одночасно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надісланням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5" name="Группа 3"/>
          <p:cNvGrpSpPr>
            <a:grpSpLocks/>
          </p:cNvGrpSpPr>
          <p:nvPr/>
        </p:nvGrpSpPr>
        <p:grpSpPr bwMode="auto">
          <a:xfrm>
            <a:off x="977900" y="741363"/>
            <a:ext cx="10294938" cy="5162550"/>
            <a:chOff x="1245476" y="993169"/>
            <a:chExt cx="10294882" cy="5163308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3358428" y="2317338"/>
              <a:ext cx="8008893" cy="124160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 провадження у цивільному процесі, в якому розглядається спір про право цивільне (яке виникає з цивільних, земельних, сімейних, трудових, житлових відносин)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6022238" y="4972028"/>
              <a:ext cx="5518120" cy="92406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участь позивача та відповідача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Стрелка вниз 1"/>
            <p:cNvSpPr/>
            <p:nvPr/>
          </p:nvSpPr>
          <p:spPr>
            <a:xfrm>
              <a:off x="2255121" y="1974388"/>
              <a:ext cx="739771" cy="2368898"/>
            </a:xfrm>
            <a:prstGeom prst="downArrow">
              <a:avLst>
                <a:gd name="adj1" fmla="val 50000"/>
                <a:gd name="adj2" fmla="val 20645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Выгнутая вправо стрелка 2"/>
            <p:cNvSpPr/>
            <p:nvPr/>
          </p:nvSpPr>
          <p:spPr>
            <a:xfrm rot="19114716">
              <a:off x="6455623" y="993169"/>
              <a:ext cx="1246181" cy="1403556"/>
            </a:xfrm>
            <a:prstGeom prst="curvedLeftArrow">
              <a:avLst>
                <a:gd name="adj1" fmla="val 25000"/>
                <a:gd name="adj2" fmla="val 50000"/>
                <a:gd name="adj3" fmla="val 6681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Выгнутая влево стрелка 7"/>
            <p:cNvSpPr/>
            <p:nvPr/>
          </p:nvSpPr>
          <p:spPr>
            <a:xfrm rot="20109435">
              <a:off x="5255479" y="5018072"/>
              <a:ext cx="882645" cy="1138405"/>
            </a:xfrm>
            <a:prstGeom prst="curvedRightArrow">
              <a:avLst>
                <a:gd name="adj1" fmla="val 25000"/>
                <a:gd name="adj2" fmla="val 50000"/>
                <a:gd name="adj3" fmla="val 6428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1986835" y="4194039"/>
              <a:ext cx="5106959" cy="1074895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характерна риса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1245476" y="1048739"/>
              <a:ext cx="5249834" cy="925649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Позовне провадження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85" name="Группа 9"/>
          <p:cNvGrpSpPr>
            <a:grpSpLocks/>
          </p:cNvGrpSpPr>
          <p:nvPr/>
        </p:nvGrpSpPr>
        <p:grpSpPr bwMode="auto">
          <a:xfrm>
            <a:off x="2520950" y="1009650"/>
            <a:ext cx="7535863" cy="4714875"/>
            <a:chOff x="2332191" y="915782"/>
            <a:chExt cx="7535918" cy="4713857"/>
          </a:xfrm>
        </p:grpSpPr>
        <p:grpSp>
          <p:nvGrpSpPr>
            <p:cNvPr id="41986" name="Группа 2"/>
            <p:cNvGrpSpPr>
              <a:grpSpLocks/>
            </p:cNvGrpSpPr>
            <p:nvPr/>
          </p:nvGrpSpPr>
          <p:grpSpPr bwMode="auto">
            <a:xfrm>
              <a:off x="3132290" y="1861713"/>
              <a:ext cx="6735819" cy="3767926"/>
              <a:chOff x="3196458" y="1781502"/>
              <a:chExt cx="6735819" cy="3767926"/>
            </a:xfrm>
          </p:grpSpPr>
          <p:sp>
            <p:nvSpPr>
              <p:cNvPr id="5" name="Прямоугольник 4"/>
              <p:cNvSpPr/>
              <p:nvPr/>
            </p:nvSpPr>
            <p:spPr>
              <a:xfrm>
                <a:off x="3515555" y="2143389"/>
                <a:ext cx="6416722" cy="74120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uk-UA" sz="20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відмова від позову</a:t>
                </a:r>
                <a:endPara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" name="Прямоугольник 5"/>
              <p:cNvSpPr/>
              <p:nvPr/>
            </p:nvSpPr>
            <p:spPr>
              <a:xfrm>
                <a:off x="3515555" y="3921005"/>
                <a:ext cx="6416722" cy="73961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uk-UA" sz="20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мирова угода</a:t>
                </a:r>
                <a:endPara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" name="Прямоугольник 6"/>
              <p:cNvSpPr/>
              <p:nvPr/>
            </p:nvSpPr>
            <p:spPr>
              <a:xfrm>
                <a:off x="3515555" y="3032197"/>
                <a:ext cx="6416722" cy="74120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uk-UA" sz="20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визнання відповідачем позову </a:t>
                </a:r>
                <a:endPara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>
                <a:off x="3515555" y="4808226"/>
                <a:ext cx="6416722" cy="741202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uk-UA" sz="20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врегулювання спору за участю судді</a:t>
                </a:r>
                <a:endPara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" name="Стрелка вниз 1"/>
              <p:cNvSpPr/>
              <p:nvPr/>
            </p:nvSpPr>
            <p:spPr>
              <a:xfrm>
                <a:off x="3196465" y="1781517"/>
                <a:ext cx="638180" cy="3767911"/>
              </a:xfrm>
              <a:prstGeom prst="downArrow">
                <a:avLst>
                  <a:gd name="adj1" fmla="val 50000"/>
                  <a:gd name="adj2" fmla="val 319293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20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9" name="Скругленный прямоугольник 8"/>
            <p:cNvSpPr/>
            <p:nvPr/>
          </p:nvSpPr>
          <p:spPr>
            <a:xfrm>
              <a:off x="2332191" y="915782"/>
              <a:ext cx="6937426" cy="94594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Зміни в позовному спорі</a:t>
              </a:r>
              <a:endPara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09" name="Группа 3"/>
          <p:cNvGrpSpPr>
            <a:grpSpLocks/>
          </p:cNvGrpSpPr>
          <p:nvPr/>
        </p:nvGrpSpPr>
        <p:grpSpPr bwMode="auto">
          <a:xfrm>
            <a:off x="774700" y="528638"/>
            <a:ext cx="10914063" cy="5789612"/>
            <a:chOff x="838197" y="417767"/>
            <a:chExt cx="10913023" cy="5789916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2569995" y="417767"/>
              <a:ext cx="3563597" cy="97001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1123920" y="1206795"/>
              <a:ext cx="3957261" cy="976364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відмовитися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6527255" y="417767"/>
              <a:ext cx="3563598" cy="965251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7579668" y="1206795"/>
              <a:ext cx="3957260" cy="976364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2631901" y="2353031"/>
              <a:ext cx="7301804" cy="88269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будь-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стадії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зазначивши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окремій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письмовій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" name="Прямая со стрелкой 2"/>
            <p:cNvCxnSpPr>
              <a:stCxn id="8" idx="6"/>
              <a:endCxn id="11" idx="2"/>
            </p:cNvCxnSpPr>
            <p:nvPr/>
          </p:nvCxnSpPr>
          <p:spPr>
            <a:xfrm>
              <a:off x="5081181" y="1694184"/>
              <a:ext cx="2498487" cy="0"/>
            </a:xfrm>
            <a:prstGeom prst="straightConnector1">
              <a:avLst/>
            </a:prstGeom>
            <a:ln w="38100">
              <a:solidFill>
                <a:schemeClr val="accent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5" name="Прямая со стрелкой 4"/>
            <p:cNvCxnSpPr>
              <a:endCxn id="12" idx="0"/>
            </p:cNvCxnSpPr>
            <p:nvPr/>
          </p:nvCxnSpPr>
          <p:spPr>
            <a:xfrm>
              <a:off x="6274867" y="1694184"/>
              <a:ext cx="7936" cy="658847"/>
            </a:xfrm>
            <a:prstGeom prst="straightConnector1">
              <a:avLst/>
            </a:prstGeom>
            <a:ln w="3810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sp>
          <p:nvSpPr>
            <p:cNvPr id="9" name="Выгнутая влево стрелка 8"/>
            <p:cNvSpPr/>
            <p:nvPr/>
          </p:nvSpPr>
          <p:spPr>
            <a:xfrm rot="20107288">
              <a:off x="3249380" y="4820135"/>
              <a:ext cx="1371469" cy="1387548"/>
            </a:xfrm>
            <a:prstGeom prst="curvedRightArrow">
              <a:avLst>
                <a:gd name="adj1" fmla="val 25000"/>
                <a:gd name="adj2" fmla="val 50000"/>
                <a:gd name="adj3" fmla="val 6637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трелка вниз 14"/>
            <p:cNvSpPr/>
            <p:nvPr/>
          </p:nvSpPr>
          <p:spPr>
            <a:xfrm>
              <a:off x="2176332" y="587638"/>
              <a:ext cx="844470" cy="827131"/>
            </a:xfrm>
            <a:prstGeom prst="downArrow">
              <a:avLst>
                <a:gd name="adj1" fmla="val 50000"/>
                <a:gd name="adj2" fmla="val 8181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838197" y="3613572"/>
              <a:ext cx="6741471" cy="14193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зв’язку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відмовою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визнанням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відповідачем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4681169" y="4859825"/>
              <a:ext cx="7070051" cy="130816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роз’яснює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сторонам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наслідки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перевіряє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обмежений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повноваженнях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вчинення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трелка вниз 18"/>
            <p:cNvSpPr/>
            <p:nvPr/>
          </p:nvSpPr>
          <p:spPr>
            <a:xfrm>
              <a:off x="9668618" y="587638"/>
              <a:ext cx="844470" cy="827131"/>
            </a:xfrm>
            <a:prstGeom prst="downArrow">
              <a:avLst>
                <a:gd name="adj1" fmla="val 50000"/>
                <a:gd name="adj2" fmla="val 8181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057" name="Группа 2"/>
          <p:cNvGrpSpPr>
            <a:grpSpLocks/>
          </p:cNvGrpSpPr>
          <p:nvPr/>
        </p:nvGrpSpPr>
        <p:grpSpPr bwMode="auto">
          <a:xfrm>
            <a:off x="441325" y="196850"/>
            <a:ext cx="11460163" cy="6451600"/>
            <a:chOff x="457199" y="133556"/>
            <a:chExt cx="11461532" cy="6450764"/>
          </a:xfrm>
        </p:grpSpPr>
        <p:sp>
          <p:nvSpPr>
            <p:cNvPr id="4" name="Овал 3"/>
            <p:cNvSpPr/>
            <p:nvPr/>
          </p:nvSpPr>
          <p:spPr>
            <a:xfrm>
              <a:off x="662011" y="179588"/>
              <a:ext cx="4035907" cy="111110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позивача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4508983" y="133556"/>
              <a:ext cx="6715927" cy="96666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6904807" y="3124018"/>
              <a:ext cx="5013924" cy="1033329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суперечить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порушує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свободи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1079573" y="3201796"/>
              <a:ext cx="6101492" cy="1446025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відповідачем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продовжує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6904807" y="4487505"/>
              <a:ext cx="5013924" cy="1253962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не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приймає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позивача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позову,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відповідачем</a:t>
              </a:r>
              <a:endPara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504830" y="5189089"/>
              <a:ext cx="4540792" cy="953963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суперечать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інтересам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особи, яку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представляє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Стрелка вправо 1"/>
            <p:cNvSpPr/>
            <p:nvPr/>
          </p:nvSpPr>
          <p:spPr>
            <a:xfrm>
              <a:off x="4004098" y="574824"/>
              <a:ext cx="1041524" cy="1050789"/>
            </a:xfrm>
            <a:prstGeom prst="rightArrow">
              <a:avLst>
                <a:gd name="adj1" fmla="val 50000"/>
                <a:gd name="adj2" fmla="val 7725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трелка влево 12"/>
            <p:cNvSpPr/>
            <p:nvPr/>
          </p:nvSpPr>
          <p:spPr>
            <a:xfrm>
              <a:off x="6409448" y="3644651"/>
              <a:ext cx="992306" cy="912695"/>
            </a:xfrm>
            <a:prstGeom prst="leftArrow">
              <a:avLst>
                <a:gd name="adj1" fmla="val 50000"/>
                <a:gd name="adj2" fmla="val 8309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трелка вниз 13"/>
            <p:cNvSpPr/>
            <p:nvPr/>
          </p:nvSpPr>
          <p:spPr>
            <a:xfrm>
              <a:off x="10404075" y="2028785"/>
              <a:ext cx="820835" cy="1173011"/>
            </a:xfrm>
            <a:prstGeom prst="downArrow">
              <a:avLst>
                <a:gd name="adj1" fmla="val 50000"/>
                <a:gd name="adj2" fmla="val 8645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Выгнутая вправо стрелка 14"/>
            <p:cNvSpPr/>
            <p:nvPr/>
          </p:nvSpPr>
          <p:spPr>
            <a:xfrm rot="2699478">
              <a:off x="7147723" y="1870056"/>
              <a:ext cx="1060577" cy="1252376"/>
            </a:xfrm>
            <a:prstGeom prst="curvedLeftArrow">
              <a:avLst>
                <a:gd name="adj1" fmla="val 25000"/>
                <a:gd name="adj2" fmla="val 47961"/>
                <a:gd name="adj3" fmla="val 7393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Выгнутая вниз стрелка 16"/>
            <p:cNvSpPr/>
            <p:nvPr/>
          </p:nvSpPr>
          <p:spPr>
            <a:xfrm rot="12506987">
              <a:off x="4832872" y="4665282"/>
              <a:ext cx="1273327" cy="1120630"/>
            </a:xfrm>
            <a:prstGeom prst="curvedUpArrow">
              <a:avLst>
                <a:gd name="adj1" fmla="val 25000"/>
                <a:gd name="adj2" fmla="val 50000"/>
                <a:gd name="adj3" fmla="val 6032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Овал 17"/>
            <p:cNvSpPr/>
            <p:nvPr/>
          </p:nvSpPr>
          <p:spPr>
            <a:xfrm>
              <a:off x="4485168" y="5449405"/>
              <a:ext cx="4304226" cy="1134915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представляє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трелка влево 18"/>
            <p:cNvSpPr/>
            <p:nvPr/>
          </p:nvSpPr>
          <p:spPr>
            <a:xfrm>
              <a:off x="8157494" y="5397024"/>
              <a:ext cx="1025648" cy="925393"/>
            </a:xfrm>
            <a:prstGeom prst="leftArrow">
              <a:avLst>
                <a:gd name="adj1" fmla="val 50000"/>
                <a:gd name="adj2" fmla="val 8984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6603146" y="1401805"/>
              <a:ext cx="4856742" cy="852377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відповідачем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457199" y="1979580"/>
              <a:ext cx="6526993" cy="9619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того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ухвалює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1" name="Группа 3"/>
          <p:cNvGrpSpPr>
            <a:grpSpLocks/>
          </p:cNvGrpSpPr>
          <p:nvPr/>
        </p:nvGrpSpPr>
        <p:grpSpPr bwMode="auto">
          <a:xfrm>
            <a:off x="284163" y="160338"/>
            <a:ext cx="11742737" cy="6419850"/>
            <a:chOff x="221268" y="144543"/>
            <a:chExt cx="11742040" cy="6419093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357785" y="1011216"/>
              <a:ext cx="7209997" cy="90159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укладається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метою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врегулювання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взаємних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поступок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стосуватися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лише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2062659" y="4985847"/>
              <a:ext cx="6576622" cy="73333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r>
                <a:rPr lang="ru-RU" sz="2000" i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роз’ясню</a:t>
              </a:r>
              <a:r>
                <a:rPr lang="ru-RU" sz="2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є сторонам </a:t>
              </a:r>
              <a:r>
                <a:rPr lang="ru-RU" sz="2000" i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наслідки такого рішення</a:t>
              </a: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1268956" y="5830297"/>
              <a:ext cx="6578210" cy="73333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перевіряє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обмежені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вчинити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дії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Выгнутая влево стрелка 1"/>
            <p:cNvSpPr/>
            <p:nvPr/>
          </p:nvSpPr>
          <p:spPr>
            <a:xfrm rot="3611063">
              <a:off x="6353444" y="36572"/>
              <a:ext cx="947625" cy="1163569"/>
            </a:xfrm>
            <a:prstGeom prst="curvedRightArrow">
              <a:avLst>
                <a:gd name="adj1" fmla="val 25000"/>
                <a:gd name="adj2" fmla="val 50000"/>
                <a:gd name="adj3" fmla="val 544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Выгнутая вправо стрелка 4"/>
            <p:cNvSpPr/>
            <p:nvPr/>
          </p:nvSpPr>
          <p:spPr>
            <a:xfrm rot="19850855">
              <a:off x="11061662" y="1885825"/>
              <a:ext cx="901646" cy="1304771"/>
            </a:xfrm>
            <a:prstGeom prst="curvedLeftArrow">
              <a:avLst>
                <a:gd name="adj1" fmla="val 25000"/>
                <a:gd name="adj2" fmla="val 50000"/>
                <a:gd name="adj3" fmla="val 6848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Овал 15"/>
            <p:cNvSpPr/>
            <p:nvPr/>
          </p:nvSpPr>
          <p:spPr>
            <a:xfrm>
              <a:off x="6947106" y="1573125"/>
              <a:ext cx="4698721" cy="99683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можуть укласти </a:t>
              </a:r>
              <a:r>
                <a:rPr lang="uk-UA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2538880" y="2071541"/>
              <a:ext cx="5028901" cy="1087309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зробивши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спільну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письмову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на будь-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стадії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трелка вправо 17"/>
            <p:cNvSpPr/>
            <p:nvPr/>
          </p:nvSpPr>
          <p:spPr>
            <a:xfrm rot="10800000">
              <a:off x="7172517" y="2150906"/>
              <a:ext cx="984192" cy="855561"/>
            </a:xfrm>
            <a:prstGeom prst="rightArrow">
              <a:avLst>
                <a:gd name="adj1" fmla="val 50000"/>
                <a:gd name="adj2" fmla="val 9013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6497870" y="2995357"/>
              <a:ext cx="4835238" cy="152858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мировій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угоді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можуть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вийти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межі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предмета спору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умови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мирова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порушує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охоронюваних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третіх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Выгнутая вверх стрелка 19"/>
            <p:cNvSpPr/>
            <p:nvPr/>
          </p:nvSpPr>
          <p:spPr>
            <a:xfrm rot="19890787">
              <a:off x="1403885" y="2971547"/>
              <a:ext cx="1087373" cy="836514"/>
            </a:xfrm>
            <a:prstGeom prst="curvedDownArrow">
              <a:avLst>
                <a:gd name="adj1" fmla="val 25000"/>
                <a:gd name="adj2" fmla="val 50000"/>
                <a:gd name="adj3" fmla="val 72596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Прямая со стрелкой 21"/>
            <p:cNvCxnSpPr/>
            <p:nvPr/>
          </p:nvCxnSpPr>
          <p:spPr>
            <a:xfrm flipH="1">
              <a:off x="1459445" y="4523939"/>
              <a:ext cx="0" cy="130635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4" name="Прямая со стрелкой 23"/>
            <p:cNvCxnSpPr>
              <a:endCxn id="13" idx="1"/>
            </p:cNvCxnSpPr>
            <p:nvPr/>
          </p:nvCxnSpPr>
          <p:spPr>
            <a:xfrm>
              <a:off x="1459445" y="5352516"/>
              <a:ext cx="60321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sp>
          <p:nvSpPr>
            <p:cNvPr id="21" name="Стрелка вниз 20"/>
            <p:cNvSpPr/>
            <p:nvPr/>
          </p:nvSpPr>
          <p:spPr>
            <a:xfrm>
              <a:off x="10531468" y="1028676"/>
              <a:ext cx="677823" cy="798419"/>
            </a:xfrm>
            <a:prstGeom prst="downArrow">
              <a:avLst>
                <a:gd name="adj1" fmla="val 50000"/>
                <a:gd name="adj2" fmla="val 8488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Овал 22"/>
            <p:cNvSpPr/>
            <p:nvPr/>
          </p:nvSpPr>
          <p:spPr>
            <a:xfrm>
              <a:off x="221268" y="3800124"/>
              <a:ext cx="2474765" cy="723815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Скругленный прямоугольник 24"/>
            <p:cNvSpPr/>
            <p:nvPr/>
          </p:nvSpPr>
          <p:spPr>
            <a:xfrm>
              <a:off x="2365853" y="3508058"/>
              <a:ext cx="3798663" cy="130794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зв’язку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укладенням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сторонами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мирової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угоди</a:t>
              </a:r>
            </a:p>
          </p:txBody>
        </p:sp>
        <p:sp>
          <p:nvSpPr>
            <p:cNvPr id="26" name="Скругленный прямоугольник 25"/>
            <p:cNvSpPr/>
            <p:nvPr/>
          </p:nvSpPr>
          <p:spPr>
            <a:xfrm>
              <a:off x="7205853" y="149304"/>
              <a:ext cx="4182814" cy="88254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Мирова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угода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05" name="Группа 3"/>
          <p:cNvGrpSpPr>
            <a:grpSpLocks/>
          </p:cNvGrpSpPr>
          <p:nvPr/>
        </p:nvGrpSpPr>
        <p:grpSpPr bwMode="auto">
          <a:xfrm>
            <a:off x="582613" y="428625"/>
            <a:ext cx="11209337" cy="5770563"/>
            <a:chOff x="583322" y="428988"/>
            <a:chExt cx="11209285" cy="577056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6164946" y="965563"/>
              <a:ext cx="5470500" cy="96043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резолютивній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зазначаються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умови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угоди</a:t>
              </a: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8039774" y="4050078"/>
              <a:ext cx="3752833" cy="190023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затвердженні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мирової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угоди і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продовжує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583322" y="3975465"/>
              <a:ext cx="6842093" cy="102393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умови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мирової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суперечать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порушують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охоронювані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є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невиконуваними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583322" y="5158153"/>
              <a:ext cx="6842093" cy="104140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мирової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представляє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суперечать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інтересам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особи, яку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представляє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Выгнутая влево стрелка 1"/>
            <p:cNvSpPr/>
            <p:nvPr/>
          </p:nvSpPr>
          <p:spPr>
            <a:xfrm rot="19167979">
              <a:off x="908757" y="1619614"/>
              <a:ext cx="1298569" cy="1217614"/>
            </a:xfrm>
            <a:prstGeom prst="curvedRightArrow">
              <a:avLst>
                <a:gd name="adj1" fmla="val 25000"/>
                <a:gd name="adj2" fmla="val 50000"/>
                <a:gd name="adj3" fmla="val 7265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трелка влево 11"/>
            <p:cNvSpPr/>
            <p:nvPr/>
          </p:nvSpPr>
          <p:spPr>
            <a:xfrm>
              <a:off x="7204753" y="4645390"/>
              <a:ext cx="835021" cy="866775"/>
            </a:xfrm>
            <a:prstGeom prst="leftArrow">
              <a:avLst>
                <a:gd name="adj1" fmla="val 50000"/>
                <a:gd name="adj2" fmla="val 6886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740483" y="428988"/>
              <a:ext cx="3405172" cy="126047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Укладена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сторонами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мирова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угода</a:t>
              </a:r>
            </a:p>
          </p:txBody>
        </p:sp>
        <p:sp>
          <p:nvSpPr>
            <p:cNvPr id="14" name="Овал 13"/>
            <p:cNvSpPr/>
            <p:nvPr/>
          </p:nvSpPr>
          <p:spPr>
            <a:xfrm>
              <a:off x="2223201" y="1375138"/>
              <a:ext cx="4383068" cy="105568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затверджується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3390009" y="2318114"/>
              <a:ext cx="4398942" cy="108585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цією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ж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одночасно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закриває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трелка вниз 15"/>
            <p:cNvSpPr/>
            <p:nvPr/>
          </p:nvSpPr>
          <p:spPr>
            <a:xfrm>
              <a:off x="2932811" y="2116502"/>
              <a:ext cx="914396" cy="960437"/>
            </a:xfrm>
            <a:prstGeom prst="downArrow">
              <a:avLst>
                <a:gd name="adj1" fmla="val 50000"/>
                <a:gd name="adj2" fmla="val 91566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трелка вправо 16"/>
            <p:cNvSpPr/>
            <p:nvPr/>
          </p:nvSpPr>
          <p:spPr>
            <a:xfrm>
              <a:off x="5547411" y="843326"/>
              <a:ext cx="982658" cy="1001713"/>
            </a:xfrm>
            <a:prstGeom prst="rightArrow">
              <a:avLst>
                <a:gd name="adj1" fmla="val 50000"/>
                <a:gd name="adj2" fmla="val 7084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29" name="Группа 1"/>
          <p:cNvGrpSpPr>
            <a:grpSpLocks/>
          </p:cNvGrpSpPr>
          <p:nvPr/>
        </p:nvGrpSpPr>
        <p:grpSpPr bwMode="auto">
          <a:xfrm>
            <a:off x="485775" y="173038"/>
            <a:ext cx="11026775" cy="6496050"/>
            <a:chOff x="416786" y="-181625"/>
            <a:chExt cx="11027009" cy="6495574"/>
          </a:xfrm>
        </p:grpSpPr>
        <p:sp>
          <p:nvSpPr>
            <p:cNvPr id="5" name="Овал 4"/>
            <p:cNvSpPr/>
            <p:nvPr/>
          </p:nvSpPr>
          <p:spPr>
            <a:xfrm>
              <a:off x="5889015" y="554921"/>
              <a:ext cx="4776888" cy="946081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особами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уклали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4525323" y="1366074"/>
              <a:ext cx="3341759" cy="90957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порядку і в строки,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цією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угодою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4868230" y="2647093"/>
              <a:ext cx="6054853" cy="130165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документом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вимогам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документа,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Законом України "Про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"</a:t>
              </a:r>
            </a:p>
          </p:txBody>
        </p:sp>
        <p:sp>
          <p:nvSpPr>
            <p:cNvPr id="4" name="Стрелка вниз 3"/>
            <p:cNvSpPr/>
            <p:nvPr/>
          </p:nvSpPr>
          <p:spPr>
            <a:xfrm>
              <a:off x="4041126" y="1302578"/>
              <a:ext cx="968396" cy="782581"/>
            </a:xfrm>
            <a:prstGeom prst="downArrow">
              <a:avLst>
                <a:gd name="adj1" fmla="val 50000"/>
                <a:gd name="adj2" fmla="val 7749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Выгнутая вверх стрелка 12"/>
            <p:cNvSpPr/>
            <p:nvPr/>
          </p:nvSpPr>
          <p:spPr>
            <a:xfrm rot="20855226">
              <a:off x="5450856" y="-181625"/>
              <a:ext cx="1544670" cy="1181013"/>
            </a:xfrm>
            <a:prstGeom prst="curvedDownArrow">
              <a:avLst>
                <a:gd name="adj1" fmla="val 25000"/>
                <a:gd name="adj2" fmla="val 50000"/>
                <a:gd name="adj3" fmla="val 58626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Выгнутая вверх стрелка 14"/>
            <p:cNvSpPr/>
            <p:nvPr/>
          </p:nvSpPr>
          <p:spPr>
            <a:xfrm rot="18570335">
              <a:off x="3850673" y="2216862"/>
              <a:ext cx="1092120" cy="1047772"/>
            </a:xfrm>
            <a:prstGeom prst="curvedDownArrow">
              <a:avLst>
                <a:gd name="adj1" fmla="val 25000"/>
                <a:gd name="adj2" fmla="val 50000"/>
                <a:gd name="adj3" fmla="val 7008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1386770" y="266017"/>
              <a:ext cx="4676874" cy="110005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мирової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угоди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здійснюється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Овал 17"/>
            <p:cNvSpPr/>
            <p:nvPr/>
          </p:nvSpPr>
          <p:spPr>
            <a:xfrm>
              <a:off x="416786" y="2937583"/>
              <a:ext cx="4776889" cy="131276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затвердження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мирової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угоди</a:t>
              </a:r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2175773" y="4217015"/>
              <a:ext cx="4856266" cy="164770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бути подана 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порядку,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законодавством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рішень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трелка вниз 19"/>
            <p:cNvSpPr/>
            <p:nvPr/>
          </p:nvSpPr>
          <p:spPr>
            <a:xfrm>
              <a:off x="1756664" y="4148758"/>
              <a:ext cx="838218" cy="892110"/>
            </a:xfrm>
            <a:prstGeom prst="downArrow">
              <a:avLst>
                <a:gd name="adj1" fmla="val 50000"/>
                <a:gd name="adj2" fmla="val 9116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Овал 20"/>
            <p:cNvSpPr/>
            <p:nvPr/>
          </p:nvSpPr>
          <p:spPr>
            <a:xfrm>
              <a:off x="6666907" y="4855143"/>
              <a:ext cx="4776888" cy="1279431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невиконання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затвердженої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мирової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угоди</a:t>
              </a:r>
            </a:p>
          </p:txBody>
        </p:sp>
        <p:sp>
          <p:nvSpPr>
            <p:cNvPr id="22" name="Стрелка вправо 21"/>
            <p:cNvSpPr/>
            <p:nvPr/>
          </p:nvSpPr>
          <p:spPr>
            <a:xfrm>
              <a:off x="6419251" y="5415490"/>
              <a:ext cx="909656" cy="898459"/>
            </a:xfrm>
            <a:prstGeom prst="rightArrow">
              <a:avLst>
                <a:gd name="adj1" fmla="val 50000"/>
                <a:gd name="adj2" fmla="val 7807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53" name="Группа 1"/>
          <p:cNvGrpSpPr>
            <a:grpSpLocks/>
          </p:cNvGrpSpPr>
          <p:nvPr/>
        </p:nvGrpSpPr>
        <p:grpSpPr bwMode="auto">
          <a:xfrm>
            <a:off x="419100" y="125413"/>
            <a:ext cx="11452225" cy="6572250"/>
            <a:chOff x="386946" y="97411"/>
            <a:chExt cx="11452958" cy="6573316"/>
          </a:xfrm>
        </p:grpSpPr>
        <p:sp>
          <p:nvSpPr>
            <p:cNvPr id="5" name="Овал 4"/>
            <p:cNvSpPr/>
            <p:nvPr/>
          </p:nvSpPr>
          <p:spPr>
            <a:xfrm>
              <a:off x="4949713" y="230783"/>
              <a:ext cx="5518503" cy="1143185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проводиться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згодою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початку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955496" y="1613719"/>
              <a:ext cx="6920356" cy="97329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допускається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справу вступила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особа, яка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заявляє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самостійні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предмета спору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780860" y="3245934"/>
              <a:ext cx="5013646" cy="121463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одночасно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зупиняє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6794506" y="2952199"/>
              <a:ext cx="4713590" cy="125750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проведення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процедури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врегулювання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 за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участю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5706999" y="5233806"/>
              <a:ext cx="6132905" cy="116223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недосягнення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сторонами мирного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врегулювання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наслідками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проведення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врегулювання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</a:t>
              </a:r>
            </a:p>
          </p:txBody>
        </p:sp>
        <p:sp>
          <p:nvSpPr>
            <p:cNvPr id="3" name="Выгнутая влево стрелка 2"/>
            <p:cNvSpPr/>
            <p:nvPr/>
          </p:nvSpPr>
          <p:spPr>
            <a:xfrm rot="20514336">
              <a:off x="818774" y="1470821"/>
              <a:ext cx="1178000" cy="1244802"/>
            </a:xfrm>
            <a:prstGeom prst="curvedRightArrow">
              <a:avLst>
                <a:gd name="adj1" fmla="val 25000"/>
                <a:gd name="adj2" fmla="val 50000"/>
                <a:gd name="adj3" fmla="val 6922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трелка влево 8"/>
            <p:cNvSpPr/>
            <p:nvPr/>
          </p:nvSpPr>
          <p:spPr>
            <a:xfrm>
              <a:off x="6259485" y="3739727"/>
              <a:ext cx="977963" cy="982821"/>
            </a:xfrm>
            <a:prstGeom prst="leftArrow">
              <a:avLst>
                <a:gd name="adj1" fmla="val 50000"/>
                <a:gd name="adj2" fmla="val 7571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Выгнутая вниз стрелка 13"/>
            <p:cNvSpPr/>
            <p:nvPr/>
          </p:nvSpPr>
          <p:spPr>
            <a:xfrm rot="3635825">
              <a:off x="4906786" y="5375181"/>
              <a:ext cx="1276557" cy="1314534"/>
            </a:xfrm>
            <a:prstGeom prst="curvedUpArrow">
              <a:avLst>
                <a:gd name="adj1" fmla="val 25000"/>
                <a:gd name="adj2" fmla="val 50000"/>
                <a:gd name="adj3" fmla="val 6628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Овал 14"/>
            <p:cNvSpPr/>
            <p:nvPr/>
          </p:nvSpPr>
          <p:spPr>
            <a:xfrm>
              <a:off x="386946" y="4673328"/>
              <a:ext cx="5918579" cy="1321014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Повторне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проведення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врегулювання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 за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участю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допускається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645726" y="832542"/>
              <a:ext cx="4856473" cy="82087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Врегулювання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 за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участю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</a:t>
              </a:r>
              <a:endPara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трелка вправо 15"/>
            <p:cNvSpPr/>
            <p:nvPr/>
          </p:nvSpPr>
          <p:spPr>
            <a:xfrm>
              <a:off x="4659182" y="97411"/>
              <a:ext cx="1047817" cy="997112"/>
            </a:xfrm>
            <a:prstGeom prst="rightArrow">
              <a:avLst>
                <a:gd name="adj1" fmla="val 50000"/>
                <a:gd name="adj2" fmla="val 7847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7" name="Группа 3"/>
          <p:cNvGrpSpPr>
            <a:grpSpLocks/>
          </p:cNvGrpSpPr>
          <p:nvPr/>
        </p:nvGrpSpPr>
        <p:grpSpPr bwMode="auto">
          <a:xfrm>
            <a:off x="771525" y="974725"/>
            <a:ext cx="10688638" cy="4611688"/>
            <a:chOff x="819808" y="654268"/>
            <a:chExt cx="10689019" cy="4611888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819808" y="2081493"/>
              <a:ext cx="5002391" cy="69376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0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Спільних нарад</a:t>
              </a:r>
              <a:endPara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6506436" y="2081493"/>
              <a:ext cx="5002391" cy="69376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0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Закритих нарад</a:t>
              </a:r>
              <a:endPara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1203997" y="2675244"/>
              <a:ext cx="4618203" cy="116686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проводяться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всіх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6506436" y="2673656"/>
              <a:ext cx="4618203" cy="1136699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проводяться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ініціативою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кожною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окремо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3139229" y="4115168"/>
              <a:ext cx="6132731" cy="115098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брати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участь у таких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нарадах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режимі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відеоконференції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порядку,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ЦПК України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Стрелка вниз 1"/>
            <p:cNvSpPr/>
            <p:nvPr/>
          </p:nvSpPr>
          <p:spPr>
            <a:xfrm>
              <a:off x="5922215" y="1616335"/>
              <a:ext cx="484205" cy="2624252"/>
            </a:xfrm>
            <a:prstGeom prst="downArrow">
              <a:avLst>
                <a:gd name="adj1" fmla="val 50000"/>
                <a:gd name="adj2" fmla="val 258696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Выгнутая влево стрелка 2"/>
            <p:cNvSpPr/>
            <p:nvPr/>
          </p:nvSpPr>
          <p:spPr>
            <a:xfrm rot="1415857">
              <a:off x="2570883" y="1040048"/>
              <a:ext cx="1192254" cy="1282756"/>
            </a:xfrm>
            <a:prstGeom prst="curvedRightArrow">
              <a:avLst>
                <a:gd name="adj1" fmla="val 25000"/>
                <a:gd name="adj2" fmla="val 50000"/>
                <a:gd name="adj3" fmla="val 7241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Выгнутая вправо стрелка 6"/>
            <p:cNvSpPr/>
            <p:nvPr/>
          </p:nvSpPr>
          <p:spPr>
            <a:xfrm rot="20149470">
              <a:off x="8597248" y="1051160"/>
              <a:ext cx="1281158" cy="1216078"/>
            </a:xfrm>
            <a:prstGeom prst="curvedLeftArrow">
              <a:avLst>
                <a:gd name="adj1" fmla="val 25000"/>
                <a:gd name="adj2" fmla="val 50915"/>
                <a:gd name="adj3" fmla="val 7025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трелка вниз 10"/>
            <p:cNvSpPr/>
            <p:nvPr/>
          </p:nvSpPr>
          <p:spPr>
            <a:xfrm>
              <a:off x="819808" y="2510136"/>
              <a:ext cx="766790" cy="977942"/>
            </a:xfrm>
            <a:prstGeom prst="downArrow">
              <a:avLst>
                <a:gd name="adj1" fmla="val 50000"/>
                <a:gd name="adj2" fmla="val 107566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трелка вниз 11"/>
            <p:cNvSpPr/>
            <p:nvPr/>
          </p:nvSpPr>
          <p:spPr>
            <a:xfrm>
              <a:off x="10773788" y="2510136"/>
              <a:ext cx="735039" cy="977942"/>
            </a:xfrm>
            <a:prstGeom prst="downArrow">
              <a:avLst>
                <a:gd name="adj1" fmla="val 50000"/>
                <a:gd name="adj2" fmla="val 11200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3580569" y="654268"/>
              <a:ext cx="5218298" cy="1023982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Проведення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врегулювання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 за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участю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здійснюється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01" name="Группа 2"/>
          <p:cNvGrpSpPr>
            <a:grpSpLocks/>
          </p:cNvGrpSpPr>
          <p:nvPr/>
        </p:nvGrpSpPr>
        <p:grpSpPr bwMode="auto">
          <a:xfrm>
            <a:off x="381000" y="195263"/>
            <a:ext cx="11490325" cy="6454775"/>
            <a:chOff x="362607" y="179870"/>
            <a:chExt cx="11490019" cy="6454446"/>
          </a:xfrm>
        </p:grpSpPr>
        <p:sp>
          <p:nvSpPr>
            <p:cNvPr id="4" name="Овал 3"/>
            <p:cNvSpPr/>
            <p:nvPr/>
          </p:nvSpPr>
          <p:spPr>
            <a:xfrm>
              <a:off x="362607" y="237017"/>
              <a:ext cx="5313221" cy="1368355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початку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проведення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спільної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наради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врегулювання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</a:t>
              </a: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7985579" y="1819673"/>
              <a:ext cx="3867047" cy="1103257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 </a:t>
              </a:r>
              <a:r>
                <a:rPr lang="ru-RU" sz="20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проведення</a:t>
              </a:r>
              <a:r>
                <a:rPr lang="ru-RU" sz="20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спільних</a:t>
              </a:r>
              <a:r>
                <a:rPr lang="ru-RU" sz="20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нарад</a:t>
              </a:r>
              <a:endPara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567390" y="2978489"/>
              <a:ext cx="7141972" cy="72862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з’ясовує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предмет позову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заперечень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567390" y="3808710"/>
              <a:ext cx="7141972" cy="93816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роз’яснює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сторонам предмет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категорії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розглядається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567390" y="4850057"/>
              <a:ext cx="7141972" cy="93816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пропонує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сторонам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пропозиції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шляхів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мирного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врегулювання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567390" y="5889816"/>
              <a:ext cx="7141972" cy="730213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здійснює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спрямовані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мирне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врегулювання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сторонами спору</a:t>
              </a: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8328470" y="3638856"/>
              <a:ext cx="3019345" cy="185569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запропонувати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сторонам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можливий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шлях мирного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врегулювання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</a:t>
              </a:r>
            </a:p>
          </p:txBody>
        </p:sp>
        <p:sp>
          <p:nvSpPr>
            <p:cNvPr id="13" name="Стрелка вниз 12"/>
            <p:cNvSpPr/>
            <p:nvPr/>
          </p:nvSpPr>
          <p:spPr>
            <a:xfrm>
              <a:off x="8250685" y="2991189"/>
              <a:ext cx="781029" cy="1011186"/>
            </a:xfrm>
            <a:prstGeom prst="downArrow">
              <a:avLst>
                <a:gd name="adj1" fmla="val 50000"/>
                <a:gd name="adj2" fmla="val 7222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трелка вниз 13"/>
            <p:cNvSpPr/>
            <p:nvPr/>
          </p:nvSpPr>
          <p:spPr>
            <a:xfrm>
              <a:off x="7442668" y="2922930"/>
              <a:ext cx="606409" cy="3711386"/>
            </a:xfrm>
            <a:prstGeom prst="downArrow">
              <a:avLst>
                <a:gd name="adj1" fmla="val 50000"/>
                <a:gd name="adj2" fmla="val 20635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Выгнутая вверх стрелка 1"/>
            <p:cNvSpPr/>
            <p:nvPr/>
          </p:nvSpPr>
          <p:spPr>
            <a:xfrm rot="16995114">
              <a:off x="6896597" y="1849821"/>
              <a:ext cx="1071507" cy="1039785"/>
            </a:xfrm>
            <a:prstGeom prst="curvedDownArrow">
              <a:avLst>
                <a:gd name="adj1" fmla="val 25000"/>
                <a:gd name="adj2" fmla="val 50000"/>
                <a:gd name="adj3" fmla="val 6247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Овал 14"/>
            <p:cNvSpPr/>
            <p:nvPr/>
          </p:nvSpPr>
          <p:spPr>
            <a:xfrm>
              <a:off x="6763237" y="2459404"/>
              <a:ext cx="2443098" cy="784185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5074182" y="179870"/>
              <a:ext cx="5975191" cy="137153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роз’яснює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сторонам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мету, порядок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проведення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врегулювання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права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трелка влево 16"/>
            <p:cNvSpPr/>
            <p:nvPr/>
          </p:nvSpPr>
          <p:spPr>
            <a:xfrm>
              <a:off x="4396338" y="854523"/>
              <a:ext cx="1071533" cy="1003249"/>
            </a:xfrm>
            <a:prstGeom prst="leftArrow">
              <a:avLst>
                <a:gd name="adj1" fmla="val 50000"/>
                <a:gd name="adj2" fmla="val 7985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225" name="Группа 2"/>
          <p:cNvGrpSpPr>
            <a:grpSpLocks/>
          </p:cNvGrpSpPr>
          <p:nvPr/>
        </p:nvGrpSpPr>
        <p:grpSpPr bwMode="auto">
          <a:xfrm>
            <a:off x="469900" y="466725"/>
            <a:ext cx="11215688" cy="5727700"/>
            <a:chOff x="198009" y="420344"/>
            <a:chExt cx="11216225" cy="5728211"/>
          </a:xfrm>
        </p:grpSpPr>
        <p:sp>
          <p:nvSpPr>
            <p:cNvPr id="4" name="Овал 3"/>
            <p:cNvSpPr/>
            <p:nvPr/>
          </p:nvSpPr>
          <p:spPr>
            <a:xfrm>
              <a:off x="874316" y="420344"/>
              <a:ext cx="4950062" cy="8350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закритих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нарад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814507" y="1498353"/>
              <a:ext cx="7599727" cy="86685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звертати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увагу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практику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аналогічних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спорах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814507" y="2412835"/>
              <a:ext cx="7599727" cy="86685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пропонувати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можливі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шляхи мирного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врегулювання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</a:t>
              </a: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2107863" y="5124527"/>
              <a:ext cx="4367421" cy="102402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надавати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сторонам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поради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рекомендації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6664207" y="5124527"/>
              <a:ext cx="4367421" cy="102402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надавати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оцінку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Выгнутая вверх стрелка 1"/>
            <p:cNvSpPr/>
            <p:nvPr/>
          </p:nvSpPr>
          <p:spPr>
            <a:xfrm rot="14895542">
              <a:off x="146386" y="686299"/>
              <a:ext cx="1332031" cy="1228784"/>
            </a:xfrm>
            <a:prstGeom prst="curvedDownArrow">
              <a:avLst>
                <a:gd name="adj1" fmla="val 25000"/>
                <a:gd name="adj2" fmla="val 50000"/>
                <a:gd name="adj3" fmla="val 7173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601599" y="1719035"/>
              <a:ext cx="0" cy="11431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>
              <a:endCxn id="6" idx="1"/>
            </p:cNvCxnSpPr>
            <p:nvPr/>
          </p:nvCxnSpPr>
          <p:spPr>
            <a:xfrm>
              <a:off x="2601599" y="1931779"/>
              <a:ext cx="121290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2601599" y="2854199"/>
              <a:ext cx="121290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sp>
          <p:nvSpPr>
            <p:cNvPr id="15" name="Стрелка вниз 14"/>
            <p:cNvSpPr/>
            <p:nvPr/>
          </p:nvSpPr>
          <p:spPr>
            <a:xfrm>
              <a:off x="6187934" y="4880030"/>
              <a:ext cx="765212" cy="984338"/>
            </a:xfrm>
            <a:prstGeom prst="downArrow">
              <a:avLst>
                <a:gd name="adj1" fmla="val 50000"/>
                <a:gd name="adj2" fmla="val 9329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3925637" y="3989362"/>
              <a:ext cx="5343781" cy="96052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проведення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врегулювання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</a:t>
              </a: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1245809" y="1071277"/>
              <a:ext cx="2301985" cy="64775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Суддя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29" name="Группа 1"/>
          <p:cNvGrpSpPr>
            <a:grpSpLocks/>
          </p:cNvGrpSpPr>
          <p:nvPr/>
        </p:nvGrpSpPr>
        <p:grpSpPr bwMode="auto">
          <a:xfrm>
            <a:off x="1116013" y="312738"/>
            <a:ext cx="10566400" cy="5983287"/>
            <a:chOff x="1416269" y="375736"/>
            <a:chExt cx="10565523" cy="5983018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1416269" y="2028249"/>
              <a:ext cx="6590753" cy="82070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позовна заява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806804" y="375736"/>
              <a:ext cx="9174988" cy="143503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</a:t>
              </a:r>
              <a:r>
                <a:rPr lang="uk-UA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ри розгляді справи у порядку позовного провадження, учасники справи викладають письмово свої вимоги, заперечення, аргументи, пояснення та міркування щодо предмету спору виключно у заявах по суті справи: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2806804" y="2906097"/>
              <a:ext cx="6589165" cy="81911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2806804" y="4661793"/>
              <a:ext cx="6589165" cy="81911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заперечення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1416269" y="3783945"/>
              <a:ext cx="6590753" cy="81911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1441667" y="5539641"/>
              <a:ext cx="6589165" cy="81911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пояснення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третьої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" name="Прямая соединительная линия 2"/>
            <p:cNvCxnSpPr/>
            <p:nvPr/>
          </p:nvCxnSpPr>
          <p:spPr>
            <a:xfrm>
              <a:off x="10254735" y="1810771"/>
              <a:ext cx="0" cy="417969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 flipH="1">
              <a:off x="8030832" y="2437805"/>
              <a:ext cx="222390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 flipH="1">
              <a:off x="9395969" y="3315654"/>
              <a:ext cx="85876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 flipH="1">
              <a:off x="9395969" y="5071350"/>
              <a:ext cx="85876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 flipH="1">
              <a:off x="8018133" y="4241124"/>
              <a:ext cx="222390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 flipH="1">
              <a:off x="8030832" y="6006345"/>
              <a:ext cx="222390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49" name="Группа 1"/>
          <p:cNvGrpSpPr>
            <a:grpSpLocks/>
          </p:cNvGrpSpPr>
          <p:nvPr/>
        </p:nvGrpSpPr>
        <p:grpSpPr bwMode="auto">
          <a:xfrm>
            <a:off x="441325" y="204788"/>
            <a:ext cx="11334750" cy="6251575"/>
            <a:chOff x="457200" y="204956"/>
            <a:chExt cx="11335406" cy="6251052"/>
          </a:xfrm>
        </p:grpSpPr>
        <p:sp>
          <p:nvSpPr>
            <p:cNvPr id="4" name="Овал 3"/>
            <p:cNvSpPr/>
            <p:nvPr/>
          </p:nvSpPr>
          <p:spPr>
            <a:xfrm>
              <a:off x="1900322" y="204956"/>
              <a:ext cx="3562556" cy="10413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конфіденційною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5146946" y="338295"/>
              <a:ext cx="6645660" cy="1190525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Інформація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отримана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будь-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якою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суддею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проведення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врегулювання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</a:t>
              </a: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4934209" y="2019316"/>
              <a:ext cx="5707393" cy="1206399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протокол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наради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ведеться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здійснюється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фіксування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технічними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засобами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5462878" y="5068649"/>
              <a:ext cx="5564509" cy="1387359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попереджається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конфіденційний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характер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інформації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отриманої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проведення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врегулювання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 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1687584" y="4346397"/>
              <a:ext cx="6037611" cy="87305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залучається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нарадах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Стрелка влево 2"/>
            <p:cNvSpPr/>
            <p:nvPr/>
          </p:nvSpPr>
          <p:spPr>
            <a:xfrm>
              <a:off x="4375377" y="704976"/>
              <a:ext cx="1047811" cy="863528"/>
            </a:xfrm>
            <a:prstGeom prst="leftArrow">
              <a:avLst>
                <a:gd name="adj1" fmla="val 50000"/>
                <a:gd name="adj2" fmla="val 9563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Выгнутая вверх стрелка 7"/>
            <p:cNvSpPr/>
            <p:nvPr/>
          </p:nvSpPr>
          <p:spPr>
            <a:xfrm rot="19471647">
              <a:off x="3546654" y="1592315"/>
              <a:ext cx="1574891" cy="1150841"/>
            </a:xfrm>
            <a:prstGeom prst="curvedDownArrow">
              <a:avLst>
                <a:gd name="adj1" fmla="val 25000"/>
                <a:gd name="adj2" fmla="val 50000"/>
                <a:gd name="adj3" fmla="val 7072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Выгнутая влево стрелка 9"/>
            <p:cNvSpPr/>
            <p:nvPr/>
          </p:nvSpPr>
          <p:spPr>
            <a:xfrm rot="3981310">
              <a:off x="7014029" y="3438346"/>
              <a:ext cx="1055600" cy="1074800"/>
            </a:xfrm>
            <a:prstGeom prst="curvedRightArrow">
              <a:avLst>
                <a:gd name="adj1" fmla="val 25000"/>
                <a:gd name="adj2" fmla="val 50000"/>
                <a:gd name="adj3" fmla="val 6424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трелка вниз 12"/>
            <p:cNvSpPr/>
            <p:nvPr/>
          </p:nvSpPr>
          <p:spPr>
            <a:xfrm>
              <a:off x="10641602" y="4667045"/>
              <a:ext cx="773157" cy="979406"/>
            </a:xfrm>
            <a:prstGeom prst="downArrow">
              <a:avLst>
                <a:gd name="adj1" fmla="val 50000"/>
                <a:gd name="adj2" fmla="val 88776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Овал 13"/>
            <p:cNvSpPr/>
            <p:nvPr/>
          </p:nvSpPr>
          <p:spPr>
            <a:xfrm>
              <a:off x="7850616" y="3646368"/>
              <a:ext cx="3768943" cy="124925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Перекладач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457200" y="2646327"/>
              <a:ext cx="4635768" cy="126037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проведення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врегулювання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спору 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участю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</a:t>
              </a:r>
              <a:endPara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273" name="Группа 2"/>
          <p:cNvGrpSpPr>
            <a:grpSpLocks/>
          </p:cNvGrpSpPr>
          <p:nvPr/>
        </p:nvGrpSpPr>
        <p:grpSpPr bwMode="auto">
          <a:xfrm>
            <a:off x="252413" y="403225"/>
            <a:ext cx="11652250" cy="5835650"/>
            <a:chOff x="171758" y="323191"/>
            <a:chExt cx="11652379" cy="583587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4146902" y="1583714"/>
              <a:ext cx="7677235" cy="102556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подання стороною заяви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припинення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врегулювання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4146902" y="2666430"/>
              <a:ext cx="7677235" cy="857283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врегулювання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4146902" y="3580865"/>
              <a:ext cx="7677235" cy="97793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ініціативою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затягування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врегулювання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 будь-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146902" y="4622305"/>
              <a:ext cx="7677235" cy="153675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укладення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сторонами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мирової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угоди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затвердження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без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відповідачем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трелка вниз 10"/>
            <p:cNvSpPr/>
            <p:nvPr/>
          </p:nvSpPr>
          <p:spPr>
            <a:xfrm>
              <a:off x="3803998" y="1345580"/>
              <a:ext cx="684220" cy="4813483"/>
            </a:xfrm>
            <a:prstGeom prst="downArrow">
              <a:avLst>
                <a:gd name="adj1" fmla="val 50000"/>
                <a:gd name="adj2" fmla="val 23541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" name="Выгнутая влево стрелка 1"/>
            <p:cNvSpPr/>
            <p:nvPr/>
          </p:nvSpPr>
          <p:spPr>
            <a:xfrm rot="20244456">
              <a:off x="171758" y="4263516"/>
              <a:ext cx="969973" cy="971587"/>
            </a:xfrm>
            <a:prstGeom prst="curvedRightArrow">
              <a:avLst>
                <a:gd name="adj1" fmla="val 25000"/>
                <a:gd name="adj2" fmla="val 50000"/>
                <a:gd name="adj3" fmla="val 6727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763902" y="323191"/>
              <a:ext cx="5464235" cy="119860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Врегулювання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 за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участю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припиняється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298759" y="1771046"/>
              <a:ext cx="3375062" cy="256391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припинення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врегулювання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 за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участю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оскарженню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підлягає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1167131" y="4334957"/>
              <a:ext cx="2506691" cy="176695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одночасно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297" name="Группа 2"/>
          <p:cNvGrpSpPr>
            <a:grpSpLocks/>
          </p:cNvGrpSpPr>
          <p:nvPr/>
        </p:nvGrpSpPr>
        <p:grpSpPr bwMode="auto">
          <a:xfrm>
            <a:off x="884238" y="754063"/>
            <a:ext cx="10515600" cy="5472112"/>
            <a:chOff x="961695" y="848381"/>
            <a:chExt cx="10515601" cy="5471998"/>
          </a:xfrm>
        </p:grpSpPr>
        <p:sp>
          <p:nvSpPr>
            <p:cNvPr id="4" name="Овал 3"/>
            <p:cNvSpPr/>
            <p:nvPr/>
          </p:nvSpPr>
          <p:spPr>
            <a:xfrm>
              <a:off x="961695" y="848381"/>
              <a:ext cx="5313363" cy="1357284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Врегулювання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 за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участю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проводиться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4903457" y="4582103"/>
              <a:ext cx="4460875" cy="12033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продовженню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підлягає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Выгнутая влево стрелка 1"/>
            <p:cNvSpPr/>
            <p:nvPr/>
          </p:nvSpPr>
          <p:spPr>
            <a:xfrm rot="19289043">
              <a:off x="3712832" y="4909121"/>
              <a:ext cx="1325563" cy="1411258"/>
            </a:xfrm>
            <a:prstGeom prst="curvedRightArrow">
              <a:avLst>
                <a:gd name="adj1" fmla="val 25000"/>
                <a:gd name="adj2" fmla="val 50000"/>
                <a:gd name="adj3" fmla="val 6848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Выгнутая вверх стрелка 4"/>
            <p:cNvSpPr/>
            <p:nvPr/>
          </p:nvSpPr>
          <p:spPr>
            <a:xfrm rot="1364460">
              <a:off x="8921421" y="1243660"/>
              <a:ext cx="1343025" cy="1306486"/>
            </a:xfrm>
            <a:prstGeom prst="curvedDownArrow">
              <a:avLst>
                <a:gd name="adj1" fmla="val 25000"/>
                <a:gd name="adj2" fmla="val 50000"/>
                <a:gd name="adj3" fmla="val 7300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2080882" y="3624860"/>
              <a:ext cx="4210050" cy="134141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проведення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врегулювання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 за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участю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5225720" y="1864360"/>
              <a:ext cx="3816350" cy="93025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розумного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6841796" y="2616819"/>
              <a:ext cx="4635500" cy="113503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не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більше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тридцяти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проведення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трелка вниз 13"/>
            <p:cNvSpPr/>
            <p:nvPr/>
          </p:nvSpPr>
          <p:spPr>
            <a:xfrm rot="16200000">
              <a:off x="4614542" y="1848475"/>
              <a:ext cx="944543" cy="947737"/>
            </a:xfrm>
            <a:prstGeom prst="downArrow">
              <a:avLst>
                <a:gd name="adj1" fmla="val 50000"/>
                <a:gd name="adj2" fmla="val 7083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1" name="Группа 1"/>
          <p:cNvGrpSpPr>
            <a:grpSpLocks/>
          </p:cNvGrpSpPr>
          <p:nvPr/>
        </p:nvGrpSpPr>
        <p:grpSpPr bwMode="auto">
          <a:xfrm>
            <a:off x="393700" y="412750"/>
            <a:ext cx="11493500" cy="5975350"/>
            <a:chOff x="394138" y="268014"/>
            <a:chExt cx="11493062" cy="5975131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5580303" y="268014"/>
              <a:ext cx="6306897" cy="11985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вжити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ст.150 ЦПК України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заходів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598918" y="2809509"/>
              <a:ext cx="4540077" cy="113502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допускається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6100984" y="2392011"/>
              <a:ext cx="5329034" cy="9064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5816831" y="3339714"/>
              <a:ext cx="5329035" cy="90642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 і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будь-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стадії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2743548" y="4398538"/>
              <a:ext cx="8686469" cy="184460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невжиття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таких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заходів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істотно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ускладнити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унеможливити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ефективний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захист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порушених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оспорюваних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захистом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звернувся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намір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звернутися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</a:t>
              </a:r>
            </a:p>
          </p:txBody>
        </p:sp>
        <p:sp>
          <p:nvSpPr>
            <p:cNvPr id="14" name="Стрелка вниз 13"/>
            <p:cNvSpPr/>
            <p:nvPr/>
          </p:nvSpPr>
          <p:spPr>
            <a:xfrm>
              <a:off x="2443523" y="3944529"/>
              <a:ext cx="598464" cy="1092160"/>
            </a:xfrm>
            <a:prstGeom prst="downArrow">
              <a:avLst>
                <a:gd name="adj1" fmla="val 50000"/>
                <a:gd name="adj2" fmla="val 12894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" name="Прямая со стрелкой 2"/>
            <p:cNvCxnSpPr/>
            <p:nvPr/>
          </p:nvCxnSpPr>
          <p:spPr>
            <a:xfrm>
              <a:off x="3751573" y="788695"/>
              <a:ext cx="182873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sp>
          <p:nvSpPr>
            <p:cNvPr id="4" name="Выгнутая влево стрелка 3"/>
            <p:cNvSpPr/>
            <p:nvPr/>
          </p:nvSpPr>
          <p:spPr>
            <a:xfrm rot="19261046">
              <a:off x="468748" y="918865"/>
              <a:ext cx="892141" cy="1095335"/>
            </a:xfrm>
            <a:prstGeom prst="curvedRightArrow">
              <a:avLst>
                <a:gd name="adj1" fmla="val 25000"/>
                <a:gd name="adj2" fmla="val 50000"/>
                <a:gd name="adj3" fmla="val 6482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трелка вправо 5"/>
            <p:cNvSpPr/>
            <p:nvPr/>
          </p:nvSpPr>
          <p:spPr>
            <a:xfrm>
              <a:off x="5138995" y="2846020"/>
              <a:ext cx="1088983" cy="909605"/>
            </a:xfrm>
            <a:prstGeom prst="rightArrow">
              <a:avLst>
                <a:gd name="adj1" fmla="val 50000"/>
                <a:gd name="adj2" fmla="val 8237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394138" y="396597"/>
              <a:ext cx="3357435" cy="80324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Овал 15"/>
            <p:cNvSpPr/>
            <p:nvPr/>
          </p:nvSpPr>
          <p:spPr>
            <a:xfrm>
              <a:off x="1433911" y="937914"/>
              <a:ext cx="4382920" cy="105564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5" name="Группа 5"/>
          <p:cNvGrpSpPr>
            <a:grpSpLocks/>
          </p:cNvGrpSpPr>
          <p:nvPr/>
        </p:nvGrpSpPr>
        <p:grpSpPr bwMode="auto">
          <a:xfrm>
            <a:off x="300038" y="490538"/>
            <a:ext cx="11476037" cy="5834062"/>
            <a:chOff x="315310" y="412115"/>
            <a:chExt cx="11477297" cy="583324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945616" y="1467654"/>
              <a:ext cx="10846991" cy="977763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накладенням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арешту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майно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грошові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кошти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належать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передачі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сплаті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відповідачеві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знаходяться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нього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945616" y="2529542"/>
              <a:ext cx="10846991" cy="11190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накладенням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арешту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активи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є предметом спору,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активи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вартості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у справах про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необґрунтованими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активів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стягнення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дохід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945616" y="3732698"/>
              <a:ext cx="10846991" cy="71268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забороною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вчиняти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певні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дії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945616" y="4529511"/>
              <a:ext cx="10846991" cy="71427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встановленням обов’язку вчинити певні дії, у разі якщо спір виник із сімейних правовідносин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945616" y="5327911"/>
              <a:ext cx="10846991" cy="91744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забороною іншим особам вчиняти дії щодо предмета спору або здійснювати платежі, або передавати майно відповідачеві чи виконувати щодо нього інші зобов’язання</a:t>
              </a:r>
            </a:p>
          </p:txBody>
        </p:sp>
        <p:sp>
          <p:nvSpPr>
            <p:cNvPr id="2" name="Стрелка вниз 1"/>
            <p:cNvSpPr/>
            <p:nvPr/>
          </p:nvSpPr>
          <p:spPr>
            <a:xfrm>
              <a:off x="631257" y="1315275"/>
              <a:ext cx="614430" cy="4930082"/>
            </a:xfrm>
            <a:prstGeom prst="downArrow">
              <a:avLst>
                <a:gd name="adj1" fmla="val 50000"/>
                <a:gd name="adj2" fmla="val 31410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315310" y="412115"/>
              <a:ext cx="3342054" cy="90316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забезпечується</a:t>
              </a:r>
              <a:r>
                <a:rPr lang="ru-RU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369" name="Группа 2"/>
          <p:cNvGrpSpPr>
            <a:grpSpLocks/>
          </p:cNvGrpSpPr>
          <p:nvPr/>
        </p:nvGrpSpPr>
        <p:grpSpPr bwMode="auto">
          <a:xfrm>
            <a:off x="528638" y="866775"/>
            <a:ext cx="11185525" cy="5181600"/>
            <a:chOff x="528145" y="914400"/>
            <a:chExt cx="11185635" cy="5181600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867873" y="914400"/>
              <a:ext cx="10845907" cy="9779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зупиненням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продажу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арештованого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майна,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подано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власності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майно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про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зняття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нього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арешту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867873" y="1960563"/>
              <a:ext cx="10845907" cy="97631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зупиненням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стягнення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документа,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оскаржується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судовому порядку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867873" y="3016250"/>
              <a:ext cx="10845907" cy="9779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зупиненням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митного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оформлення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товарів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предметів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867873" y="4067175"/>
              <a:ext cx="10845907" cy="9779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арештом морського судна, що здійснюється для забезпечення морської вимоги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867873" y="5118100"/>
              <a:ext cx="10845907" cy="9779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іншими заходами у випадках, передбачених законами, а також міжнародними договорами, згода на обов’язковість яких надана Верховною Радою України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Стрелка вниз 1"/>
            <p:cNvSpPr/>
            <p:nvPr/>
          </p:nvSpPr>
          <p:spPr>
            <a:xfrm>
              <a:off x="528145" y="914400"/>
              <a:ext cx="638181" cy="5181600"/>
            </a:xfrm>
            <a:prstGeom prst="downArrow">
              <a:avLst>
                <a:gd name="adj1" fmla="val 50000"/>
                <a:gd name="adj2" fmla="val 37345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393" name="Группа 1"/>
          <p:cNvGrpSpPr>
            <a:grpSpLocks/>
          </p:cNvGrpSpPr>
          <p:nvPr/>
        </p:nvGrpSpPr>
        <p:grpSpPr bwMode="auto">
          <a:xfrm>
            <a:off x="428625" y="268288"/>
            <a:ext cx="11525250" cy="6091237"/>
            <a:chOff x="394138" y="254212"/>
            <a:chExt cx="11525530" cy="6091219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3081841" y="254212"/>
              <a:ext cx="6416831" cy="95408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застосувати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кілька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</a:p>
          </p:txBody>
        </p:sp>
        <p:sp>
          <p:nvSpPr>
            <p:cNvPr id="6" name="Овал 5"/>
            <p:cNvSpPr/>
            <p:nvPr/>
          </p:nvSpPr>
          <p:spPr>
            <a:xfrm>
              <a:off x="583056" y="693948"/>
              <a:ext cx="2886145" cy="83502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1040267" y="2295731"/>
              <a:ext cx="5249990" cy="162400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крім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арешту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морського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судна,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здійснюється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морської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Стрелка вправо 2"/>
            <p:cNvSpPr/>
            <p:nvPr/>
          </p:nvSpPr>
          <p:spPr>
            <a:xfrm>
              <a:off x="2964363" y="838410"/>
              <a:ext cx="1008086" cy="1060447"/>
            </a:xfrm>
            <a:prstGeom prst="rightArrow">
              <a:avLst>
                <a:gd name="adj1" fmla="val 50000"/>
                <a:gd name="adj2" fmla="val 7827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Выгнутая влево стрелка 3"/>
            <p:cNvSpPr/>
            <p:nvPr/>
          </p:nvSpPr>
          <p:spPr>
            <a:xfrm rot="20345822">
              <a:off x="2092804" y="5077023"/>
              <a:ext cx="1322420" cy="1241421"/>
            </a:xfrm>
            <a:prstGeom prst="curvedRightArrow">
              <a:avLst>
                <a:gd name="adj1" fmla="val 25000"/>
                <a:gd name="adj2" fmla="val 50000"/>
                <a:gd name="adj3" fmla="val 7010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Выгнутая вправо стрелка 11"/>
            <p:cNvSpPr/>
            <p:nvPr/>
          </p:nvSpPr>
          <p:spPr>
            <a:xfrm rot="19193401">
              <a:off x="10876656" y="1960769"/>
              <a:ext cx="1043012" cy="1158872"/>
            </a:xfrm>
            <a:prstGeom prst="curvedLeftArrow">
              <a:avLst>
                <a:gd name="adj1" fmla="val 25000"/>
                <a:gd name="adj2" fmla="val 50000"/>
                <a:gd name="adj3" fmla="val 7097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5471086" y="1765508"/>
              <a:ext cx="5343655" cy="1166809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Заходи забезпечення позову</a:t>
              </a: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6874470" y="2770392"/>
              <a:ext cx="4335568" cy="127793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співмірними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заявленими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позивачем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вимогами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трелка вправо 14"/>
            <p:cNvSpPr/>
            <p:nvPr/>
          </p:nvSpPr>
          <p:spPr>
            <a:xfrm rot="10800000">
              <a:off x="5499662" y="2513217"/>
              <a:ext cx="1192242" cy="1092197"/>
            </a:xfrm>
            <a:prstGeom prst="rightArrow">
              <a:avLst>
                <a:gd name="adj1" fmla="val 51227"/>
                <a:gd name="adj2" fmla="val 8016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394138" y="4170562"/>
              <a:ext cx="4792779" cy="1079497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допускається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позову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3469201" y="4840485"/>
              <a:ext cx="7740838" cy="150494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шляхом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зупинення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тимчасової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адміністрації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ліквідації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банку, заборони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вчиняти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певні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Фонду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гарантування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вкладів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здійсненні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тимчасової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адміністрації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ліквідації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банку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417" name="Группа 2"/>
          <p:cNvGrpSpPr>
            <a:grpSpLocks/>
          </p:cNvGrpSpPr>
          <p:nvPr/>
        </p:nvGrpSpPr>
        <p:grpSpPr bwMode="auto">
          <a:xfrm>
            <a:off x="457200" y="252413"/>
            <a:ext cx="11161713" cy="6369050"/>
            <a:chOff x="457198" y="252249"/>
            <a:chExt cx="11161989" cy="6369269"/>
          </a:xfrm>
        </p:grpSpPr>
        <p:sp>
          <p:nvSpPr>
            <p:cNvPr id="4" name="Овал 3"/>
            <p:cNvSpPr/>
            <p:nvPr/>
          </p:nvSpPr>
          <p:spPr>
            <a:xfrm>
              <a:off x="4162515" y="252249"/>
              <a:ext cx="7456672" cy="96205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допускається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шляхом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накладення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арешту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на: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457198" y="1482603"/>
              <a:ext cx="9506185" cy="149706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заробітну плату, пенсію та стипендію, допомогу по загальнообов’язковому державному соціальному страхуванню, яка виплачується у зв’язку з тимчасовою непрацездатністю (включаючи догляд за хворою дитиною), вагітністю та пологами, по догляду за дитиною до досягнення нею трирічного віку</a:t>
              </a: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457198" y="3100322"/>
              <a:ext cx="9506185" cy="96682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допомогу, яка виплачується касами взаємодопомоги, благодійними організаціями, а також на вихідну допомогу, допомогу по безробіттю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457198" y="4187796"/>
              <a:ext cx="9506185" cy="101444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майно або грошові кошти неплатоспроможного банку, а також на майно або грошові кошти Фонду гарантування вкладів фізичних осіб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775005" y="5322898"/>
              <a:ext cx="8718766" cy="129862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поширюється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позови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аліментів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відшкодування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шкоди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заподіяної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каліцтвом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ушкодженням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здоров’я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смертю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особи,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відшкодування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збитків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заподіяних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злочином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Стрелка вниз 1"/>
            <p:cNvSpPr/>
            <p:nvPr/>
          </p:nvSpPr>
          <p:spPr>
            <a:xfrm rot="10800000">
              <a:off x="10957183" y="930134"/>
              <a:ext cx="536588" cy="4392764"/>
            </a:xfrm>
            <a:prstGeom prst="downArrow">
              <a:avLst>
                <a:gd name="adj1" fmla="val 50000"/>
                <a:gd name="adj2" fmla="val 28529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10531722" y="1066664"/>
              <a:ext cx="0" cy="354659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 flipH="1">
              <a:off x="9963383" y="2349408"/>
              <a:ext cx="55246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 flipH="1">
              <a:off x="9979258" y="4613261"/>
              <a:ext cx="55246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 flipH="1">
              <a:off x="9963383" y="3646441"/>
              <a:ext cx="55246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41" name="Группа 2"/>
          <p:cNvGrpSpPr>
            <a:grpSpLocks/>
          </p:cNvGrpSpPr>
          <p:nvPr/>
        </p:nvGrpSpPr>
        <p:grpSpPr bwMode="auto">
          <a:xfrm>
            <a:off x="582613" y="350838"/>
            <a:ext cx="10844212" cy="6022975"/>
            <a:chOff x="583325" y="350783"/>
            <a:chExt cx="10842734" cy="6022411"/>
          </a:xfrm>
        </p:grpSpPr>
        <p:sp>
          <p:nvSpPr>
            <p:cNvPr id="4" name="Овал 3"/>
            <p:cNvSpPr/>
            <p:nvPr/>
          </p:nvSpPr>
          <p:spPr>
            <a:xfrm>
              <a:off x="6116596" y="677777"/>
              <a:ext cx="3972970" cy="985745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предмети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швидко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псуються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583325" y="350783"/>
              <a:ext cx="5865013" cy="993682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накладено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арешт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5640411" y="1990516"/>
              <a:ext cx="5660253" cy="993682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допускається вжиття заходів забезпечення позову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700784" y="3181030"/>
              <a:ext cx="9223705" cy="94606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змістом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є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тотожними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задоволенню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заявлених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цьому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спір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суті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470616" y="4308049"/>
              <a:ext cx="9955443" cy="206514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полягають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наслідком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припиненні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відкладенні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зупиненні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втручанні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проведення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конкурсу,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аукціону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торгів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тендера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публічних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конкурсних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процедур,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проводяться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імені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(державного органу),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територіальної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громади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(органу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місцевого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самоврядування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призначеного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органом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суб’єкта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комісії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проводить конкурс,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аукціон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торги, тендер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публічну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конкурсну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процедуру</a:t>
              </a:r>
            </a:p>
          </p:txBody>
        </p:sp>
        <p:sp>
          <p:nvSpPr>
            <p:cNvPr id="2" name="Стрелка вправо 1"/>
            <p:cNvSpPr/>
            <p:nvPr/>
          </p:nvSpPr>
          <p:spPr>
            <a:xfrm>
              <a:off x="5454698" y="941278"/>
              <a:ext cx="1323795" cy="820660"/>
            </a:xfrm>
            <a:prstGeom prst="rightArrow">
              <a:avLst>
                <a:gd name="adj1" fmla="val 50000"/>
                <a:gd name="adj2" fmla="val 10769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>
              <a:off x="10610195" y="2984198"/>
              <a:ext cx="0" cy="133972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>
              <a:endCxn id="7" idx="3"/>
            </p:cNvCxnSpPr>
            <p:nvPr/>
          </p:nvCxnSpPr>
          <p:spPr>
            <a:xfrm flipH="1">
              <a:off x="9924489" y="3654061"/>
              <a:ext cx="66983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465" name="Группа 3"/>
          <p:cNvGrpSpPr>
            <a:grpSpLocks/>
          </p:cNvGrpSpPr>
          <p:nvPr/>
        </p:nvGrpSpPr>
        <p:grpSpPr bwMode="auto">
          <a:xfrm>
            <a:off x="488950" y="307975"/>
            <a:ext cx="11152188" cy="5981700"/>
            <a:chOff x="488655" y="307758"/>
            <a:chExt cx="11152206" cy="5981370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6203664" y="307758"/>
              <a:ext cx="3910019" cy="88260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письмовій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5849652" y="990345"/>
              <a:ext cx="4067182" cy="79529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підписується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заявником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766468" y="2047562"/>
              <a:ext cx="10874393" cy="424156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indent="361950"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1)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суду, до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361950"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2)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прізвище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по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батькові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- 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перебування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поштові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індекси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ідентифікаційний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код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Єдиному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державному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підприємств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організацій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реєстраційний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номер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облікової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картки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платника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податків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номер і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серію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паспорта 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-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громадян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номери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засобів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зв’язку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адресу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пошти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361950"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3)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предмет позову та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обґрунтування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позову;</a:t>
              </a:r>
            </a:p>
            <a:p>
              <a:pPr indent="361950"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4)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захід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належить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застосувати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з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обґрунтуванням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361950"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5)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ціну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позову, про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просить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361950"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пропозиції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зустрічного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361950"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відомості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потрібні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</a:p>
          </p:txBody>
        </p:sp>
        <p:sp>
          <p:nvSpPr>
            <p:cNvPr id="2" name="Выгнутая влево стрелка 1"/>
            <p:cNvSpPr/>
            <p:nvPr/>
          </p:nvSpPr>
          <p:spPr>
            <a:xfrm rot="3199139">
              <a:off x="672043" y="599006"/>
              <a:ext cx="1131825" cy="1498602"/>
            </a:xfrm>
            <a:prstGeom prst="curvedRightArrow">
              <a:avLst>
                <a:gd name="adj1" fmla="val 25000"/>
                <a:gd name="adj2" fmla="val 50000"/>
                <a:gd name="adj3" fmla="val 6624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" name="Стрелка вправо 2"/>
            <p:cNvSpPr/>
            <p:nvPr/>
          </p:nvSpPr>
          <p:spPr>
            <a:xfrm>
              <a:off x="5201951" y="623654"/>
              <a:ext cx="1054102" cy="698461"/>
            </a:xfrm>
            <a:prstGeom prst="rightArrow">
              <a:avLst>
                <a:gd name="adj1" fmla="val 50000"/>
                <a:gd name="adj2" fmla="val 8108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" name="Овал 8"/>
            <p:cNvSpPr/>
            <p:nvPr/>
          </p:nvSpPr>
          <p:spPr>
            <a:xfrm>
              <a:off x="1237956" y="307758"/>
              <a:ext cx="4192595" cy="136835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3" name="Группа 2"/>
          <p:cNvGrpSpPr>
            <a:grpSpLocks/>
          </p:cNvGrpSpPr>
          <p:nvPr/>
        </p:nvGrpSpPr>
        <p:grpSpPr bwMode="auto">
          <a:xfrm>
            <a:off x="1119188" y="1517650"/>
            <a:ext cx="9885362" cy="3265488"/>
            <a:chOff x="1324302" y="1454368"/>
            <a:chExt cx="9884981" cy="3265539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4476955" y="2710101"/>
              <a:ext cx="6732328" cy="200980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indent="361950"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заінтересованої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ґрунтується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спірних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матеріальних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правовідносин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про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захист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чужого права законного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законом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порядку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Выгнутая влево стрелка 1"/>
            <p:cNvSpPr/>
            <p:nvPr/>
          </p:nvSpPr>
          <p:spPr>
            <a:xfrm rot="20301141">
              <a:off x="3162556" y="2511660"/>
              <a:ext cx="1396946" cy="1466873"/>
            </a:xfrm>
            <a:prstGeom prst="curvedRightArrow">
              <a:avLst>
                <a:gd name="adj1" fmla="val 25000"/>
                <a:gd name="adj2" fmla="val 50000"/>
                <a:gd name="adj3" fmla="val 6084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6" name="Овал 5"/>
            <p:cNvSpPr/>
            <p:nvPr/>
          </p:nvSpPr>
          <p:spPr>
            <a:xfrm>
              <a:off x="1324302" y="1454368"/>
              <a:ext cx="4146390" cy="1260495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5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</a:t>
              </a:r>
              <a:endParaRPr lang="ru-RU" sz="25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489" name="Группа 5"/>
          <p:cNvGrpSpPr>
            <a:grpSpLocks/>
          </p:cNvGrpSpPr>
          <p:nvPr/>
        </p:nvGrpSpPr>
        <p:grpSpPr bwMode="auto">
          <a:xfrm>
            <a:off x="1095375" y="295275"/>
            <a:ext cx="10161588" cy="6200775"/>
            <a:chOff x="1001109" y="185244"/>
            <a:chExt cx="10160877" cy="6199790"/>
          </a:xfrm>
        </p:grpSpPr>
        <p:sp>
          <p:nvSpPr>
            <p:cNvPr id="5" name="Овал 4"/>
            <p:cNvSpPr/>
            <p:nvPr/>
          </p:nvSpPr>
          <p:spPr>
            <a:xfrm>
              <a:off x="5628348" y="185244"/>
              <a:ext cx="4839948" cy="1049171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1001109" y="5170790"/>
              <a:ext cx="7449617" cy="121424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реєстраційний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номер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облікової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картки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платника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податків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паспортні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-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є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підприємцями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вказуються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вони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відомі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Выгнутая вниз стрелка 1"/>
            <p:cNvSpPr/>
            <p:nvPr/>
          </p:nvSpPr>
          <p:spPr>
            <a:xfrm rot="2222624">
              <a:off x="5318807" y="710624"/>
              <a:ext cx="1238163" cy="1101550"/>
            </a:xfrm>
            <a:prstGeom prst="curvedUpArrow">
              <a:avLst>
                <a:gd name="adj1" fmla="val 25000"/>
                <a:gd name="adj2" fmla="val 47542"/>
                <a:gd name="adj3" fmla="val 6538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" name="Выгнутая вверх стрелка 3"/>
            <p:cNvSpPr/>
            <p:nvPr/>
          </p:nvSpPr>
          <p:spPr>
            <a:xfrm rot="7367485">
              <a:off x="8303166" y="4702487"/>
              <a:ext cx="1531695" cy="1442937"/>
            </a:xfrm>
            <a:prstGeom prst="curvedDownArrow">
              <a:avLst>
                <a:gd name="adj1" fmla="val 25000"/>
                <a:gd name="adj2" fmla="val 50000"/>
                <a:gd name="adj3" fmla="val 6286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2491668" y="1885187"/>
              <a:ext cx="8670318" cy="312846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додатково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зазначаються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прізвище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по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батькові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(для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можуть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отримати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статус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перебування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поштові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індекси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ідентифікаційний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код юридичної особи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Єдиному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державному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підприємств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організацій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реєстраційний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номер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облікової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картки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платника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податків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номер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серія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паспорта 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-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громадян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відомі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номери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засобів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зв’язку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адреси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пошти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трелка вниз 10"/>
            <p:cNvSpPr/>
            <p:nvPr/>
          </p:nvSpPr>
          <p:spPr>
            <a:xfrm>
              <a:off x="2064660" y="1116959"/>
              <a:ext cx="852428" cy="1055519"/>
            </a:xfrm>
            <a:prstGeom prst="downArrow">
              <a:avLst>
                <a:gd name="adj1" fmla="val 50000"/>
                <a:gd name="adj2" fmla="val 10427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1466214" y="315398"/>
              <a:ext cx="4555806" cy="78886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513" name="Группа 1"/>
          <p:cNvGrpSpPr>
            <a:grpSpLocks/>
          </p:cNvGrpSpPr>
          <p:nvPr/>
        </p:nvGrpSpPr>
        <p:grpSpPr bwMode="auto">
          <a:xfrm>
            <a:off x="582613" y="361950"/>
            <a:ext cx="11288712" cy="6126163"/>
            <a:chOff x="583324" y="252248"/>
            <a:chExt cx="11288110" cy="6124908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583324" y="252248"/>
              <a:ext cx="5975031" cy="118244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вигляді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арешту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морського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судна</a:t>
              </a: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6069431" y="842677"/>
              <a:ext cx="5265456" cy="80469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письмовій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875480" y="1812441"/>
              <a:ext cx="9995954" cy="232679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indent="36195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суду, до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36195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- 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прізвище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по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батькові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- 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-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підприємця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є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відповідальною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морською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36195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розмір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суть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морської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є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арешту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судна;</a:t>
              </a:r>
            </a:p>
            <a:p>
              <a:pPr indent="36195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судна,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арешт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відомості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судно,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вони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відомі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заявнику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1875480" y="4253516"/>
              <a:ext cx="6700480" cy="1047535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можуть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кілька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заходів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вжиті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обґрунтуванням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доцільності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вжиття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кожного 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заходів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1875480" y="5415328"/>
              <a:ext cx="6700480" cy="96182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підтверджують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сплату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збору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порядку і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розмірі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" name="Прямая соединительная линия 2"/>
            <p:cNvCxnSpPr/>
            <p:nvPr/>
          </p:nvCxnSpPr>
          <p:spPr>
            <a:xfrm>
              <a:off x="992877" y="1434694"/>
              <a:ext cx="0" cy="434409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>
              <a:off x="992877" y="3177412"/>
              <a:ext cx="88260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>
              <a:off x="992877" y="5778791"/>
              <a:ext cx="88260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992877" y="4777284"/>
              <a:ext cx="88260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sp>
          <p:nvSpPr>
            <p:cNvPr id="15" name="Стрелка влево 14"/>
            <p:cNvSpPr/>
            <p:nvPr/>
          </p:nvSpPr>
          <p:spPr>
            <a:xfrm rot="10800000">
              <a:off x="5564633" y="914100"/>
              <a:ext cx="1009596" cy="898341"/>
            </a:xfrm>
            <a:prstGeom prst="leftArrow">
              <a:avLst>
                <a:gd name="adj1" fmla="val 50000"/>
                <a:gd name="adj2" fmla="val 8333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37" name="Группа 1"/>
          <p:cNvGrpSpPr>
            <a:grpSpLocks/>
          </p:cNvGrpSpPr>
          <p:nvPr/>
        </p:nvGrpSpPr>
        <p:grpSpPr bwMode="auto">
          <a:xfrm>
            <a:off x="488950" y="427038"/>
            <a:ext cx="11304588" cy="5708650"/>
            <a:chOff x="441434" y="233851"/>
            <a:chExt cx="11303876" cy="5709748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828822" y="1797839"/>
              <a:ext cx="9286290" cy="167037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до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документа, подання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започатковує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процедуру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згідно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регламентом (правилами)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законодавством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459020" y="3580945"/>
              <a:ext cx="9286290" cy="124642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підтверджує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подання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аналогічного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згідно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регламентом (правилами)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законодавством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828822" y="4940106"/>
              <a:ext cx="9286290" cy="1003493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угоди про передачу спору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  <p:cxnSp>
          <p:nvCxnSpPr>
            <p:cNvPr id="3" name="Прямая соединительная линия 2"/>
            <p:cNvCxnSpPr/>
            <p:nvPr/>
          </p:nvCxnSpPr>
          <p:spPr>
            <a:xfrm>
              <a:off x="930353" y="1424705"/>
              <a:ext cx="0" cy="401714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930353" y="2640964"/>
              <a:ext cx="88259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930353" y="5441853"/>
              <a:ext cx="88259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946227" y="4203364"/>
              <a:ext cx="151279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sp>
          <p:nvSpPr>
            <p:cNvPr id="10" name="Скругленный прямоугольник 9"/>
            <p:cNvSpPr/>
            <p:nvPr/>
          </p:nvSpPr>
          <p:spPr>
            <a:xfrm>
              <a:off x="441434" y="233851"/>
              <a:ext cx="8071930" cy="119085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заяви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передана на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додаються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561" name="Группа 1"/>
          <p:cNvGrpSpPr>
            <a:grpSpLocks/>
          </p:cNvGrpSpPr>
          <p:nvPr/>
        </p:nvGrpSpPr>
        <p:grpSpPr bwMode="auto">
          <a:xfrm>
            <a:off x="538163" y="382588"/>
            <a:ext cx="11334750" cy="6154737"/>
            <a:chOff x="472966" y="415158"/>
            <a:chExt cx="11335407" cy="6155779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6480414" y="1955294"/>
              <a:ext cx="4508761" cy="105586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подання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</a:t>
              </a: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6480414" y="3676435"/>
              <a:ext cx="4508761" cy="105586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одночасно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пред’явленням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6480414" y="5222922"/>
              <a:ext cx="4508761" cy="105745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 відкриття провадження у справі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72966" y="1482139"/>
              <a:ext cx="5675641" cy="18132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правилами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підсудності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предмета спору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суд, до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підсудності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відноситься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справа,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неможливо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472966" y="3805044"/>
              <a:ext cx="5675641" cy="114478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суду, до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за правилами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підсудності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472966" y="5424568"/>
              <a:ext cx="5675641" cy="85580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суду,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перебуває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справа</a:t>
              </a:r>
            </a:p>
          </p:txBody>
        </p:sp>
        <p:cxnSp>
          <p:nvCxnSpPr>
            <p:cNvPr id="3" name="Прямая соединительная линия 2"/>
            <p:cNvCxnSpPr/>
            <p:nvPr/>
          </p:nvCxnSpPr>
          <p:spPr>
            <a:xfrm flipH="1">
              <a:off x="11555945" y="1326537"/>
              <a:ext cx="0" cy="441240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 flipH="1">
              <a:off x="10989176" y="2482433"/>
              <a:ext cx="56677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 flipH="1">
              <a:off x="10989176" y="5740534"/>
              <a:ext cx="56677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 flipH="1">
              <a:off x="10989176" y="4187697"/>
              <a:ext cx="56677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sp>
          <p:nvSpPr>
            <p:cNvPr id="18" name="Стрелка влево 17"/>
            <p:cNvSpPr/>
            <p:nvPr/>
          </p:nvSpPr>
          <p:spPr>
            <a:xfrm>
              <a:off x="5765998" y="2669790"/>
              <a:ext cx="1095438" cy="843105"/>
            </a:xfrm>
            <a:prstGeom prst="leftArrow">
              <a:avLst>
                <a:gd name="adj1" fmla="val 50000"/>
                <a:gd name="adj2" fmla="val 10311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трелка влево 18"/>
            <p:cNvSpPr/>
            <p:nvPr/>
          </p:nvSpPr>
          <p:spPr>
            <a:xfrm>
              <a:off x="5797750" y="4321069"/>
              <a:ext cx="1095438" cy="812938"/>
            </a:xfrm>
            <a:prstGeom prst="leftArrow">
              <a:avLst>
                <a:gd name="adj1" fmla="val 50000"/>
                <a:gd name="adj2" fmla="val 10825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трелка влево 19"/>
            <p:cNvSpPr/>
            <p:nvPr/>
          </p:nvSpPr>
          <p:spPr>
            <a:xfrm>
              <a:off x="5816801" y="5759588"/>
              <a:ext cx="1097026" cy="811349"/>
            </a:xfrm>
            <a:prstGeom prst="leftArrow">
              <a:avLst>
                <a:gd name="adj1" fmla="val 50000"/>
                <a:gd name="adj2" fmla="val 10631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Овал 20"/>
            <p:cNvSpPr/>
            <p:nvPr/>
          </p:nvSpPr>
          <p:spPr>
            <a:xfrm>
              <a:off x="7110688" y="415158"/>
              <a:ext cx="4697685" cy="127656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585" name="Группа 1"/>
          <p:cNvGrpSpPr>
            <a:grpSpLocks/>
          </p:cNvGrpSpPr>
          <p:nvPr/>
        </p:nvGrpSpPr>
        <p:grpSpPr bwMode="auto">
          <a:xfrm>
            <a:off x="457200" y="206375"/>
            <a:ext cx="11229975" cy="6411913"/>
            <a:chOff x="472966" y="158643"/>
            <a:chExt cx="11230302" cy="6411306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472966" y="788821"/>
              <a:ext cx="3973629" cy="108733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арешт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морського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судна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5024462" y="1650752"/>
              <a:ext cx="6589904" cy="75716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порту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реєстрації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судна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5024462" y="158643"/>
              <a:ext cx="6589904" cy="1376233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морського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порту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судно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знаходиться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прямує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незалежно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того,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юрисдикцію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морської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є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арешту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4446595" y="4615921"/>
              <a:ext cx="6162854" cy="9460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4446595" y="5623889"/>
              <a:ext cx="6162854" cy="9460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майна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677760" y="4839738"/>
              <a:ext cx="3244944" cy="94606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вибором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заявника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трелка вправо 12"/>
            <p:cNvSpPr/>
            <p:nvPr/>
          </p:nvSpPr>
          <p:spPr>
            <a:xfrm>
              <a:off x="3646471" y="5077840"/>
              <a:ext cx="1170021" cy="1073048"/>
            </a:xfrm>
            <a:prstGeom prst="rightArrow">
              <a:avLst>
                <a:gd name="adj1" fmla="val 50000"/>
                <a:gd name="adj2" fmla="val 8606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" name="Прямая соединительная линия 2"/>
            <p:cNvCxnSpPr/>
            <p:nvPr/>
          </p:nvCxnSpPr>
          <p:spPr>
            <a:xfrm>
              <a:off x="4745053" y="788821"/>
              <a:ext cx="0" cy="123972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flipH="1">
              <a:off x="4446595" y="1385665"/>
              <a:ext cx="288933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>
              <a:off x="4767279" y="788821"/>
              <a:ext cx="28734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7" name="Прямая со стрелкой 26"/>
            <p:cNvCxnSpPr/>
            <p:nvPr/>
          </p:nvCxnSpPr>
          <p:spPr>
            <a:xfrm>
              <a:off x="4745053" y="2015842"/>
              <a:ext cx="28734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sp>
          <p:nvSpPr>
            <p:cNvPr id="28" name="Выгнутая вверх стрелка 27"/>
            <p:cNvSpPr/>
            <p:nvPr/>
          </p:nvSpPr>
          <p:spPr>
            <a:xfrm>
              <a:off x="6826326" y="2520619"/>
              <a:ext cx="1103345" cy="880980"/>
            </a:xfrm>
            <a:prstGeom prst="curvedDownArrow">
              <a:avLst>
                <a:gd name="adj1" fmla="val 25000"/>
                <a:gd name="adj2" fmla="val 50000"/>
                <a:gd name="adj3" fmla="val 6436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Выгнутая вправо стрелка 28"/>
            <p:cNvSpPr/>
            <p:nvPr/>
          </p:nvSpPr>
          <p:spPr>
            <a:xfrm>
              <a:off x="10609449" y="3936535"/>
              <a:ext cx="800123" cy="1365121"/>
            </a:xfrm>
            <a:prstGeom prst="curvedLeftArrow">
              <a:avLst>
                <a:gd name="adj1" fmla="val 25000"/>
                <a:gd name="adj2" fmla="val 50000"/>
                <a:gd name="adj3" fmla="val 6644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Выгнутая вправо стрелка 29"/>
            <p:cNvSpPr/>
            <p:nvPr/>
          </p:nvSpPr>
          <p:spPr>
            <a:xfrm>
              <a:off x="10609449" y="3909551"/>
              <a:ext cx="1093819" cy="2427057"/>
            </a:xfrm>
            <a:prstGeom prst="curvedLeftArrow">
              <a:avLst>
                <a:gd name="adj1" fmla="val 25000"/>
                <a:gd name="adj2" fmla="val 50000"/>
                <a:gd name="adj3" fmla="val 6394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Овал 30"/>
            <p:cNvSpPr/>
            <p:nvPr/>
          </p:nvSpPr>
          <p:spPr>
            <a:xfrm>
              <a:off x="6007152" y="3392075"/>
              <a:ext cx="5013471" cy="1041301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  <p:sp>
          <p:nvSpPr>
            <p:cNvPr id="32" name="Скругленный прямоугольник 31"/>
            <p:cNvSpPr/>
            <p:nvPr/>
          </p:nvSpPr>
          <p:spPr>
            <a:xfrm>
              <a:off x="472966" y="3015872"/>
              <a:ext cx="6616893" cy="132226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передана на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609" name="Группа 1"/>
          <p:cNvGrpSpPr>
            <a:grpSpLocks/>
          </p:cNvGrpSpPr>
          <p:nvPr/>
        </p:nvGrpSpPr>
        <p:grpSpPr bwMode="auto">
          <a:xfrm>
            <a:off x="795338" y="236538"/>
            <a:ext cx="10664825" cy="6278562"/>
            <a:chOff x="1001111" y="157932"/>
            <a:chExt cx="10665372" cy="6278475"/>
          </a:xfrm>
        </p:grpSpPr>
        <p:sp>
          <p:nvSpPr>
            <p:cNvPr id="12" name="Выгнутая вверх стрелка 11"/>
            <p:cNvSpPr/>
            <p:nvPr/>
          </p:nvSpPr>
          <p:spPr>
            <a:xfrm>
              <a:off x="6116298" y="157932"/>
              <a:ext cx="1216087" cy="893750"/>
            </a:xfrm>
            <a:prstGeom prst="curvedDownArrow">
              <a:avLst>
                <a:gd name="adj1" fmla="val 25000"/>
                <a:gd name="adj2" fmla="val 50000"/>
                <a:gd name="adj3" fmla="val 6318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7" name="Выгнутая влево стрелка 16"/>
            <p:cNvSpPr/>
            <p:nvPr/>
          </p:nvSpPr>
          <p:spPr>
            <a:xfrm rot="20549693">
              <a:off x="5049444" y="3143978"/>
              <a:ext cx="1052566" cy="909625"/>
            </a:xfrm>
            <a:prstGeom prst="curvedRightArrow">
              <a:avLst>
                <a:gd name="adj1" fmla="val 25000"/>
                <a:gd name="adj2" fmla="val 50000"/>
                <a:gd name="adj3" fmla="val 7105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3460274" y="2547086"/>
              <a:ext cx="5250132" cy="78421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повинен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трелка вниз 18"/>
            <p:cNvSpPr/>
            <p:nvPr/>
          </p:nvSpPr>
          <p:spPr>
            <a:xfrm>
              <a:off x="7915028" y="1959719"/>
              <a:ext cx="952549" cy="998524"/>
            </a:xfrm>
            <a:prstGeom prst="downArrow">
              <a:avLst>
                <a:gd name="adj1" fmla="val 50000"/>
                <a:gd name="adj2" fmla="val 675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6116298" y="3164615"/>
              <a:ext cx="5550185" cy="911212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десяти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дня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</a:p>
          </p:txBody>
        </p:sp>
        <p:sp>
          <p:nvSpPr>
            <p:cNvPr id="27" name="Выгнутая вправо стрелка 26"/>
            <p:cNvSpPr/>
            <p:nvPr/>
          </p:nvSpPr>
          <p:spPr>
            <a:xfrm rot="1334704">
              <a:off x="7148226" y="5460109"/>
              <a:ext cx="989063" cy="976298"/>
            </a:xfrm>
            <a:prstGeom prst="curvedLeftArrow">
              <a:avLst>
                <a:gd name="adj1" fmla="val 25000"/>
                <a:gd name="adj2" fmla="val 50000"/>
                <a:gd name="adj3" fmla="val 6861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4816069" y="4953703"/>
              <a:ext cx="5250132" cy="71119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 повинен пред’явити позов</a:t>
              </a:r>
            </a:p>
          </p:txBody>
        </p:sp>
        <p:sp>
          <p:nvSpPr>
            <p:cNvPr id="29" name="Скругленный прямоугольник 28"/>
            <p:cNvSpPr/>
            <p:nvPr/>
          </p:nvSpPr>
          <p:spPr>
            <a:xfrm>
              <a:off x="1532950" y="5526783"/>
              <a:ext cx="5550185" cy="81120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тридцяти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дня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</a:p>
          </p:txBody>
        </p:sp>
        <p:sp>
          <p:nvSpPr>
            <p:cNvPr id="30" name="Стрелка вниз 29"/>
            <p:cNvSpPr/>
            <p:nvPr/>
          </p:nvSpPr>
          <p:spPr>
            <a:xfrm>
              <a:off x="4366784" y="4650495"/>
              <a:ext cx="922384" cy="80643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Овал 30"/>
            <p:cNvSpPr/>
            <p:nvPr/>
          </p:nvSpPr>
          <p:spPr>
            <a:xfrm>
              <a:off x="1001111" y="3874218"/>
              <a:ext cx="4777032" cy="1079485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арешт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морського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судна</a:t>
              </a:r>
            </a:p>
          </p:txBody>
        </p:sp>
        <p:sp>
          <p:nvSpPr>
            <p:cNvPr id="32" name="Стрелка вниз 31"/>
            <p:cNvSpPr/>
            <p:nvPr/>
          </p:nvSpPr>
          <p:spPr>
            <a:xfrm>
              <a:off x="1748861" y="1593012"/>
              <a:ext cx="649321" cy="2568539"/>
            </a:xfrm>
            <a:prstGeom prst="downArrow">
              <a:avLst>
                <a:gd name="adj1" fmla="val 50000"/>
                <a:gd name="adj2" fmla="val 22529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Скругленный прямоугольник 32"/>
            <p:cNvSpPr/>
            <p:nvPr/>
          </p:nvSpPr>
          <p:spPr>
            <a:xfrm>
              <a:off x="1498023" y="457965"/>
              <a:ext cx="4902451" cy="118108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подання заяви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</a:p>
          </p:txBody>
        </p:sp>
        <p:sp>
          <p:nvSpPr>
            <p:cNvPr id="34" name="Овал 33"/>
            <p:cNvSpPr/>
            <p:nvPr/>
          </p:nvSpPr>
          <p:spPr>
            <a:xfrm>
              <a:off x="4936725" y="1051682"/>
              <a:ext cx="4532545" cy="105567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633" name="Группа 2"/>
          <p:cNvGrpSpPr>
            <a:grpSpLocks/>
          </p:cNvGrpSpPr>
          <p:nvPr/>
        </p:nvGrpSpPr>
        <p:grpSpPr bwMode="auto">
          <a:xfrm>
            <a:off x="741363" y="536575"/>
            <a:ext cx="10696575" cy="5792788"/>
            <a:chOff x="725213" y="520263"/>
            <a:chExt cx="10696903" cy="5793820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2250847" y="5289963"/>
              <a:ext cx="6021573" cy="102412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особи, яка подала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та особи, яка є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відповідальною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морською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вимогою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трелка вниз 11"/>
            <p:cNvSpPr/>
            <p:nvPr/>
          </p:nvSpPr>
          <p:spPr>
            <a:xfrm>
              <a:off x="2282598" y="1482459"/>
              <a:ext cx="736623" cy="1970439"/>
            </a:xfrm>
            <a:prstGeom prst="downArrow">
              <a:avLst>
                <a:gd name="adj1" fmla="val 50000"/>
                <a:gd name="adj2" fmla="val 16430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Выгнутая вверх стрелка 12"/>
            <p:cNvSpPr/>
            <p:nvPr/>
          </p:nvSpPr>
          <p:spPr>
            <a:xfrm>
              <a:off x="6589618" y="2968624"/>
              <a:ext cx="1139860" cy="927265"/>
            </a:xfrm>
            <a:prstGeom prst="curvedDownArrow">
              <a:avLst>
                <a:gd name="adj1" fmla="val 25000"/>
                <a:gd name="adj2" fmla="val 50000"/>
                <a:gd name="adj3" fmla="val 6403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трелка вниз 13"/>
            <p:cNvSpPr/>
            <p:nvPr/>
          </p:nvSpPr>
          <p:spPr>
            <a:xfrm>
              <a:off x="7824731" y="4772345"/>
              <a:ext cx="896965" cy="922502"/>
            </a:xfrm>
            <a:prstGeom prst="downArrow">
              <a:avLst>
                <a:gd name="adj1" fmla="val 50000"/>
                <a:gd name="adj2" fmla="val 7561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Овал 18"/>
            <p:cNvSpPr/>
            <p:nvPr/>
          </p:nvSpPr>
          <p:spPr>
            <a:xfrm>
              <a:off x="1139563" y="3338578"/>
              <a:ext cx="5848529" cy="1159081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вигляді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арешту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морське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судно</a:t>
              </a: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6046676" y="3889538"/>
              <a:ext cx="5375440" cy="97807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двох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надходження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подання</a:t>
              </a:r>
            </a:p>
          </p:txBody>
        </p:sp>
        <p:sp>
          <p:nvSpPr>
            <p:cNvPr id="18" name="Скругленный прямоугольник 17"/>
            <p:cNvSpPr/>
            <p:nvPr/>
          </p:nvSpPr>
          <p:spPr>
            <a:xfrm>
              <a:off x="725213" y="520263"/>
              <a:ext cx="5108732" cy="96219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</a:p>
          </p:txBody>
        </p:sp>
        <p:sp>
          <p:nvSpPr>
            <p:cNvPr id="21" name="Выгнутая вправо стрелка 20"/>
            <p:cNvSpPr/>
            <p:nvPr/>
          </p:nvSpPr>
          <p:spPr>
            <a:xfrm rot="1520847">
              <a:off x="8866163" y="1612658"/>
              <a:ext cx="1277976" cy="1363906"/>
            </a:xfrm>
            <a:prstGeom prst="curvedLeftArrow">
              <a:avLst>
                <a:gd name="adj1" fmla="val 25000"/>
                <a:gd name="adj2" fmla="val 50000"/>
                <a:gd name="adj3" fmla="val 6709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659314" y="953728"/>
              <a:ext cx="5377027" cy="97807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розглядається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 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двох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надходження</a:t>
              </a:r>
              <a:endParaRPr lang="ru-R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Скругленный прямоугольник 22"/>
            <p:cNvSpPr/>
            <p:nvPr/>
          </p:nvSpPr>
          <p:spPr>
            <a:xfrm>
              <a:off x="3279578" y="1884169"/>
              <a:ext cx="5454817" cy="93044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24" name="Стрелка вправо 23"/>
            <p:cNvSpPr/>
            <p:nvPr/>
          </p:nvSpPr>
          <p:spPr>
            <a:xfrm>
              <a:off x="4960793" y="1009300"/>
              <a:ext cx="996981" cy="997128"/>
            </a:xfrm>
            <a:prstGeom prst="rightArrow">
              <a:avLst>
                <a:gd name="adj1" fmla="val 50000"/>
                <a:gd name="adj2" fmla="val 7168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657" name="Группа 1"/>
          <p:cNvGrpSpPr>
            <a:grpSpLocks/>
          </p:cNvGrpSpPr>
          <p:nvPr/>
        </p:nvGrpSpPr>
        <p:grpSpPr bwMode="auto">
          <a:xfrm>
            <a:off x="663575" y="363538"/>
            <a:ext cx="10988675" cy="5702300"/>
            <a:chOff x="630621" y="491160"/>
            <a:chExt cx="10988565" cy="5702777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4713630" y="819799"/>
              <a:ext cx="3484528" cy="105577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розглядаючи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938708" y="2080380"/>
              <a:ext cx="7615162" cy="153047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викликати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особу, яка подала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позову, 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пояснень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додаткових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підтверджують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з’ясування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пов’язаних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зустрічним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забезпеченням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>
              <a:off x="10515885" y="1875576"/>
              <a:ext cx="0" cy="190833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 flipH="1">
              <a:off x="9553870" y="2797990"/>
              <a:ext cx="96201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sp>
          <p:nvSpPr>
            <p:cNvPr id="15" name="Выгнутая вправо стрелка 14"/>
            <p:cNvSpPr/>
            <p:nvPr/>
          </p:nvSpPr>
          <p:spPr>
            <a:xfrm rot="1258751">
              <a:off x="6645599" y="4653933"/>
              <a:ext cx="1449372" cy="1540004"/>
            </a:xfrm>
            <a:prstGeom prst="curvedLeftArrow">
              <a:avLst>
                <a:gd name="adj1" fmla="val 25000"/>
                <a:gd name="adj2" fmla="val 50000"/>
                <a:gd name="adj3" fmla="val 6559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5580396" y="3783910"/>
              <a:ext cx="6038790" cy="1198662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призначити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судовому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викликом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>
              <a:off x="630621" y="4658696"/>
              <a:ext cx="6022915" cy="132408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коли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пояснень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недостатньо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заяви про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Овал 15"/>
            <p:cNvSpPr/>
            <p:nvPr/>
          </p:nvSpPr>
          <p:spPr>
            <a:xfrm>
              <a:off x="8466443" y="819799"/>
              <a:ext cx="3152743" cy="108752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трелка влево 16"/>
            <p:cNvSpPr/>
            <p:nvPr/>
          </p:nvSpPr>
          <p:spPr>
            <a:xfrm>
              <a:off x="7918761" y="491160"/>
              <a:ext cx="1095364" cy="1001796"/>
            </a:xfrm>
            <a:prstGeom prst="leftArrow">
              <a:avLst>
                <a:gd name="adj1" fmla="val 50000"/>
                <a:gd name="adj2" fmla="val 8662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681" name="Группа 2"/>
          <p:cNvGrpSpPr>
            <a:grpSpLocks/>
          </p:cNvGrpSpPr>
          <p:nvPr/>
        </p:nvGrpSpPr>
        <p:grpSpPr bwMode="auto">
          <a:xfrm>
            <a:off x="944563" y="650875"/>
            <a:ext cx="10358437" cy="5383213"/>
            <a:chOff x="976081" y="445584"/>
            <a:chExt cx="10357943" cy="5383925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2158712" y="1701463"/>
              <a:ext cx="6794176" cy="111933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1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1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забезпечити</a:t>
              </a:r>
              <a:r>
                <a:rPr lang="ru-RU" sz="2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1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</a:t>
              </a:r>
              <a:r>
                <a:rPr lang="ru-RU" sz="2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1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повністю</a:t>
              </a:r>
              <a:r>
                <a:rPr lang="ru-RU" sz="2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1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1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частково</a:t>
              </a:r>
              <a:r>
                <a:rPr lang="ru-RU" sz="2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1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залежно</a:t>
              </a:r>
              <a:r>
                <a:rPr lang="ru-RU" sz="2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1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1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</a:t>
              </a:r>
              <a:r>
                <a:rPr lang="ru-RU" sz="2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1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4303322" y="4173527"/>
              <a:ext cx="7030702" cy="1655982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суд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вид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обрання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зустрічного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порядок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1401511" y="1417263"/>
              <a:ext cx="0" cy="210054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>
              <a:endCxn id="5" idx="1"/>
            </p:cNvCxnSpPr>
            <p:nvPr/>
          </p:nvCxnSpPr>
          <p:spPr>
            <a:xfrm>
              <a:off x="1401511" y="2261924"/>
              <a:ext cx="75720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>
              <a:off x="1401511" y="3517803"/>
              <a:ext cx="75720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sp>
          <p:nvSpPr>
            <p:cNvPr id="13" name="Выгнутая влево стрелка 12"/>
            <p:cNvSpPr/>
            <p:nvPr/>
          </p:nvSpPr>
          <p:spPr>
            <a:xfrm rot="20382907">
              <a:off x="3071481" y="3781363"/>
              <a:ext cx="1371535" cy="1505149"/>
            </a:xfrm>
            <a:prstGeom prst="curvedRightArrow">
              <a:avLst>
                <a:gd name="adj1" fmla="val 25000"/>
                <a:gd name="adj2" fmla="val 50000"/>
                <a:gd name="adj3" fmla="val 6116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2158712" y="2957341"/>
              <a:ext cx="6794176" cy="111933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r>
                <a:rPr lang="ru-RU" sz="21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1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1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</a:t>
              </a:r>
              <a:r>
                <a:rPr lang="ru-RU" sz="21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1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1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забезпеченні</a:t>
              </a:r>
              <a:r>
                <a:rPr lang="ru-RU" sz="2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</a:t>
              </a: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976081" y="445584"/>
              <a:ext cx="3327241" cy="971679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705" name="Группа 1"/>
          <p:cNvGrpSpPr>
            <a:grpSpLocks/>
          </p:cNvGrpSpPr>
          <p:nvPr/>
        </p:nvGrpSpPr>
        <p:grpSpPr bwMode="auto">
          <a:xfrm>
            <a:off x="407988" y="415925"/>
            <a:ext cx="11452225" cy="5770563"/>
            <a:chOff x="504496" y="398085"/>
            <a:chExt cx="11451680" cy="5770192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3542826" y="2195019"/>
              <a:ext cx="5754413" cy="93021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зупиняє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263362" y="3182381"/>
              <a:ext cx="5754413" cy="91434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перешкоджає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подальшому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3074536" y="5363466"/>
              <a:ext cx="4287634" cy="80481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зупиняє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цієї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трелка вниз 11"/>
            <p:cNvSpPr/>
            <p:nvPr/>
          </p:nvSpPr>
          <p:spPr>
            <a:xfrm>
              <a:off x="6938327" y="4998364"/>
              <a:ext cx="730215" cy="1169913"/>
            </a:xfrm>
            <a:prstGeom prst="downArrow">
              <a:avLst>
                <a:gd name="adj1" fmla="val 50000"/>
                <a:gd name="adj2" fmla="val 8891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>
              <a:off x="5912851" y="4153869"/>
              <a:ext cx="6043325" cy="123817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заміну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одного виду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трелка вниз 15"/>
            <p:cNvSpPr/>
            <p:nvPr/>
          </p:nvSpPr>
          <p:spPr>
            <a:xfrm>
              <a:off x="9697271" y="1264804"/>
              <a:ext cx="585760" cy="3070028"/>
            </a:xfrm>
            <a:prstGeom prst="downArrow">
              <a:avLst>
                <a:gd name="adj1" fmla="val 50000"/>
                <a:gd name="adj2" fmla="val 25570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9" name="Прямая со стрелкой 18"/>
            <p:cNvCxnSpPr/>
            <p:nvPr/>
          </p:nvCxnSpPr>
          <p:spPr>
            <a:xfrm>
              <a:off x="2626882" y="2068028"/>
              <a:ext cx="0" cy="111435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2" name="Прямая со стрелкой 21"/>
            <p:cNvCxnSpPr>
              <a:endCxn id="6" idx="1"/>
            </p:cNvCxnSpPr>
            <p:nvPr/>
          </p:nvCxnSpPr>
          <p:spPr>
            <a:xfrm>
              <a:off x="2633232" y="2660128"/>
              <a:ext cx="90959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sp>
          <p:nvSpPr>
            <p:cNvPr id="17" name="Прямоугольник 16"/>
            <p:cNvSpPr/>
            <p:nvPr/>
          </p:nvSpPr>
          <p:spPr>
            <a:xfrm>
              <a:off x="2263362" y="3182381"/>
              <a:ext cx="5754413" cy="91434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перешкоджає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подальшому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Овал 17"/>
            <p:cNvSpPr/>
            <p:nvPr/>
          </p:nvSpPr>
          <p:spPr>
            <a:xfrm>
              <a:off x="504496" y="818746"/>
              <a:ext cx="6559238" cy="12762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Выгнутая вправо стрелка 20"/>
            <p:cNvSpPr/>
            <p:nvPr/>
          </p:nvSpPr>
          <p:spPr>
            <a:xfrm rot="3519453">
              <a:off x="6720066" y="946520"/>
              <a:ext cx="1196898" cy="1373122"/>
            </a:xfrm>
            <a:prstGeom prst="curvedLeftArrow">
              <a:avLst>
                <a:gd name="adj1" fmla="val 25000"/>
                <a:gd name="adj2" fmla="val 50000"/>
                <a:gd name="adj3" fmla="val 6910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Скругленный прямоугольник 22"/>
            <p:cNvSpPr/>
            <p:nvPr/>
          </p:nvSpPr>
          <p:spPr>
            <a:xfrm>
              <a:off x="6620842" y="398085"/>
              <a:ext cx="4111429" cy="866719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Оскарження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7" name="Группа 2"/>
          <p:cNvGrpSpPr>
            <a:grpSpLocks/>
          </p:cNvGrpSpPr>
          <p:nvPr/>
        </p:nvGrpSpPr>
        <p:grpSpPr bwMode="auto">
          <a:xfrm>
            <a:off x="693738" y="325438"/>
            <a:ext cx="10656887" cy="5995987"/>
            <a:chOff x="1150883" y="310052"/>
            <a:chExt cx="10657489" cy="5996155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2097086" y="1292742"/>
              <a:ext cx="9711286" cy="9461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наявність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матеріально-правової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випливає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порушеного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оскаржуваного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097086" y="2307183"/>
              <a:ext cx="9711286" cy="9461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цієї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законом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порядку 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097086" y="3321623"/>
              <a:ext cx="9711286" cy="9461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наявність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спору про право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097086" y="4336065"/>
              <a:ext cx="9711286" cy="9461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наявність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двох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наділених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законом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рівними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правами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протилежними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матеріально-правовими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інтересами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2097086" y="5350505"/>
              <a:ext cx="9711286" cy="94458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наявність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сперечаються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і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третьої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не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заінтересованої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змагальність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рівне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праве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положення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тих,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хто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змагається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" name="Стрелка вниз 1"/>
            <p:cNvSpPr/>
            <p:nvPr/>
          </p:nvSpPr>
          <p:spPr>
            <a:xfrm>
              <a:off x="1844659" y="1224478"/>
              <a:ext cx="520729" cy="5081729"/>
            </a:xfrm>
            <a:prstGeom prst="downArrow">
              <a:avLst>
                <a:gd name="adj1" fmla="val 50000"/>
                <a:gd name="adj2" fmla="val 36777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1150883" y="310052"/>
              <a:ext cx="4256327" cy="91442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Ознаки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</a:t>
              </a:r>
              <a:endParaRPr lang="ru-RU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729" name="Группа 1"/>
          <p:cNvGrpSpPr>
            <a:grpSpLocks/>
          </p:cNvGrpSpPr>
          <p:nvPr/>
        </p:nvGrpSpPr>
        <p:grpSpPr bwMode="auto">
          <a:xfrm>
            <a:off x="565150" y="141288"/>
            <a:ext cx="10848975" cy="6423025"/>
            <a:chOff x="662151" y="125130"/>
            <a:chExt cx="10848336" cy="6422484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4630667" y="1591856"/>
              <a:ext cx="6163900" cy="77304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застосовується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тільки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2254320" y="3355420"/>
              <a:ext cx="9256167" cy="169530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зареєстрованого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установленому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законом порядку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перебування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території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 та майна,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знаходиться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території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України,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розмірі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достатньому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відшкодування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можливих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збитків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можуть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спричинені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позову,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позові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2254320" y="5104698"/>
              <a:ext cx="9256167" cy="144291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того,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майновий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стан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відчуження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майна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можуть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ускладнити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зробити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неможливим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про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відшкодування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збитків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можуть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спричинені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позову,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позові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Выгнутая влево стрелка 10"/>
            <p:cNvSpPr/>
            <p:nvPr/>
          </p:nvSpPr>
          <p:spPr>
            <a:xfrm rot="19938737">
              <a:off x="3821090" y="1356926"/>
              <a:ext cx="947682" cy="1004802"/>
            </a:xfrm>
            <a:prstGeom prst="curvedRightArrow">
              <a:avLst>
                <a:gd name="adj1" fmla="val 25000"/>
                <a:gd name="adj2" fmla="val 50000"/>
                <a:gd name="adj3" fmla="val 6312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Выгнутая влево стрелка 13"/>
            <p:cNvSpPr/>
            <p:nvPr/>
          </p:nvSpPr>
          <p:spPr>
            <a:xfrm>
              <a:off x="1435218" y="2979215"/>
              <a:ext cx="976254" cy="1068297"/>
            </a:xfrm>
            <a:prstGeom prst="curvedRightArrow">
              <a:avLst>
                <a:gd name="adj1" fmla="val 25000"/>
                <a:gd name="adj2" fmla="val 50000"/>
                <a:gd name="adj3" fmla="val 6532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Выгнутая влево стрелка 14"/>
            <p:cNvSpPr/>
            <p:nvPr/>
          </p:nvSpPr>
          <p:spPr>
            <a:xfrm>
              <a:off x="993919" y="2872861"/>
              <a:ext cx="1371519" cy="2652490"/>
            </a:xfrm>
            <a:prstGeom prst="curvedRightArrow">
              <a:avLst>
                <a:gd name="adj1" fmla="val 25000"/>
                <a:gd name="adj2" fmla="val 50000"/>
                <a:gd name="adj3" fmla="val 6982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Овал 15"/>
            <p:cNvSpPr/>
            <p:nvPr/>
          </p:nvSpPr>
          <p:spPr>
            <a:xfrm>
              <a:off x="978045" y="2250613"/>
              <a:ext cx="4412990" cy="1052424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зобов’язаний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застосовувати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трелка вниз 16"/>
            <p:cNvSpPr/>
            <p:nvPr/>
          </p:nvSpPr>
          <p:spPr>
            <a:xfrm>
              <a:off x="1679679" y="1687098"/>
              <a:ext cx="834976" cy="914323"/>
            </a:xfrm>
            <a:prstGeom prst="downArrow">
              <a:avLst>
                <a:gd name="adj1" fmla="val 50000"/>
                <a:gd name="adj2" fmla="val 7641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4502088" y="125130"/>
              <a:ext cx="6622660" cy="130799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вимагати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особи, яка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звернулася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забезпечити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відшкодування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збитків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можуть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спричинені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</a:p>
          </p:txBody>
        </p:sp>
        <p:sp>
          <p:nvSpPr>
            <p:cNvPr id="13" name="Овал 12"/>
            <p:cNvSpPr/>
            <p:nvPr/>
          </p:nvSpPr>
          <p:spPr>
            <a:xfrm>
              <a:off x="662151" y="583878"/>
              <a:ext cx="4287585" cy="115877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устрічне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Стрелка вправо 20"/>
            <p:cNvSpPr/>
            <p:nvPr/>
          </p:nvSpPr>
          <p:spPr>
            <a:xfrm>
              <a:off x="3781405" y="152115"/>
              <a:ext cx="1025465" cy="982580"/>
            </a:xfrm>
            <a:prstGeom prst="rightArrow">
              <a:avLst>
                <a:gd name="adj1" fmla="val 50000"/>
                <a:gd name="adj2" fmla="val 7727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753" name="Группа 1"/>
          <p:cNvGrpSpPr>
            <a:grpSpLocks/>
          </p:cNvGrpSpPr>
          <p:nvPr/>
        </p:nvGrpSpPr>
        <p:grpSpPr bwMode="auto">
          <a:xfrm>
            <a:off x="465138" y="236538"/>
            <a:ext cx="11318875" cy="6446837"/>
            <a:chOff x="417777" y="315308"/>
            <a:chExt cx="11319645" cy="6446638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3483448" y="4053755"/>
              <a:ext cx="7339512" cy="1149315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гарантії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банку, поруки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фінансового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суму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погодженої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фінансової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спроможності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сумнівів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4532857" y="5312604"/>
              <a:ext cx="7204565" cy="119058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вчинення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усунення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потенційних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збитків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ризиків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пов’язаних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417777" y="5312604"/>
              <a:ext cx="4019823" cy="119058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поважних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причин 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можливості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внести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суму</a:t>
              </a:r>
            </a:p>
          </p:txBody>
        </p:sp>
        <p:sp>
          <p:nvSpPr>
            <p:cNvPr id="10" name="Стрелка вправо 9"/>
            <p:cNvSpPr/>
            <p:nvPr/>
          </p:nvSpPr>
          <p:spPr>
            <a:xfrm>
              <a:off x="3993070" y="5833288"/>
              <a:ext cx="890648" cy="928658"/>
            </a:xfrm>
            <a:prstGeom prst="rightArrow">
              <a:avLst>
                <a:gd name="adj1" fmla="val 50000"/>
                <a:gd name="adj2" fmla="val 7368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614640" y="315308"/>
              <a:ext cx="9774902" cy="15128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розмір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зустрічного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урахуванням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Заходи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зустрічного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співмірними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заходами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застосованими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судом,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розміром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збитків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зв’язку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</a:p>
          </p:txBody>
        </p:sp>
        <p:cxnSp>
          <p:nvCxnSpPr>
            <p:cNvPr id="13" name="Прямая со стрелкой 12"/>
            <p:cNvCxnSpPr/>
            <p:nvPr/>
          </p:nvCxnSpPr>
          <p:spPr>
            <a:xfrm>
              <a:off x="11272252" y="3334640"/>
              <a:ext cx="0" cy="197796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 flipH="1">
              <a:off x="10807084" y="4682385"/>
              <a:ext cx="46516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sp>
          <p:nvSpPr>
            <p:cNvPr id="17" name="Стрелка вверх 16"/>
            <p:cNvSpPr/>
            <p:nvPr/>
          </p:nvSpPr>
          <p:spPr>
            <a:xfrm>
              <a:off x="2318143" y="1370962"/>
              <a:ext cx="874773" cy="739752"/>
            </a:xfrm>
            <a:prstGeom prst="upArrow">
              <a:avLst>
                <a:gd name="adj1" fmla="val 50000"/>
                <a:gd name="adj2" fmla="val 7242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Выгнутая вверх стрелка 18"/>
            <p:cNvSpPr/>
            <p:nvPr/>
          </p:nvSpPr>
          <p:spPr>
            <a:xfrm rot="9934401">
              <a:off x="6450687" y="3004450"/>
              <a:ext cx="1320890" cy="944533"/>
            </a:xfrm>
            <a:prstGeom prst="curvedDownArrow">
              <a:avLst>
                <a:gd name="adj1" fmla="val 25000"/>
                <a:gd name="adj2" fmla="val 50000"/>
                <a:gd name="adj3" fmla="val 6223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1999035" y="2110715"/>
              <a:ext cx="5713801" cy="96199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внесення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депозитний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рахунок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грошових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коштів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розмірі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Овал 13"/>
            <p:cNvSpPr/>
            <p:nvPr/>
          </p:nvSpPr>
          <p:spPr>
            <a:xfrm>
              <a:off x="7141296" y="2412330"/>
              <a:ext cx="4596126" cy="110327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Зустрічне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здійснюється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шляхом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777" name="Группа 1"/>
          <p:cNvGrpSpPr>
            <a:grpSpLocks/>
          </p:cNvGrpSpPr>
          <p:nvPr/>
        </p:nvGrpSpPr>
        <p:grpSpPr bwMode="auto">
          <a:xfrm>
            <a:off x="433388" y="285750"/>
            <a:ext cx="11312525" cy="6180138"/>
            <a:chOff x="338354" y="252250"/>
            <a:chExt cx="11312363" cy="6180082"/>
          </a:xfrm>
        </p:grpSpPr>
        <p:sp>
          <p:nvSpPr>
            <p:cNvPr id="5" name="Овал 4"/>
            <p:cNvSpPr/>
            <p:nvPr/>
          </p:nvSpPr>
          <p:spPr>
            <a:xfrm>
              <a:off x="6464428" y="331624"/>
              <a:ext cx="5186289" cy="14335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зустрічне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3665706" y="3744718"/>
              <a:ext cx="6037176" cy="137158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зустрічне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направляється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наступного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422600" y="1482552"/>
              <a:ext cx="5198989" cy="91439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десяти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подання такого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2684645" y="2254070"/>
              <a:ext cx="5249787" cy="116680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я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зустрічне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заходів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5550041" y="5249655"/>
              <a:ext cx="6005427" cy="11826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зазначаються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розмір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зустрічного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повинен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вчинити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порядку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зустрічного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Выгнутая влево стрелка 10"/>
            <p:cNvSpPr/>
            <p:nvPr/>
          </p:nvSpPr>
          <p:spPr>
            <a:xfrm rot="20463661">
              <a:off x="338354" y="1061868"/>
              <a:ext cx="1185845" cy="1289038"/>
            </a:xfrm>
            <a:prstGeom prst="curvedRightArrow">
              <a:avLst>
                <a:gd name="adj1" fmla="val 25000"/>
                <a:gd name="adj2" fmla="val 50000"/>
                <a:gd name="adj3" fmla="val 6888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трелка вниз 11"/>
            <p:cNvSpPr/>
            <p:nvPr/>
          </p:nvSpPr>
          <p:spPr>
            <a:xfrm>
              <a:off x="2273488" y="2254070"/>
              <a:ext cx="820726" cy="985828"/>
            </a:xfrm>
            <a:prstGeom prst="downArrow">
              <a:avLst>
                <a:gd name="adj1" fmla="val 50000"/>
                <a:gd name="adj2" fmla="val 9230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" name="Прямая со стрелкой 13"/>
            <p:cNvCxnSpPr/>
            <p:nvPr/>
          </p:nvCxnSpPr>
          <p:spPr>
            <a:xfrm>
              <a:off x="10390260" y="1677812"/>
              <a:ext cx="0" cy="357184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>
              <a:endCxn id="6" idx="3"/>
            </p:cNvCxnSpPr>
            <p:nvPr/>
          </p:nvCxnSpPr>
          <p:spPr>
            <a:xfrm flipH="1">
              <a:off x="9702882" y="4430512"/>
              <a:ext cx="68737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sp>
          <p:nvSpPr>
            <p:cNvPr id="13" name="Скругленный прямоугольник 12"/>
            <p:cNvSpPr/>
            <p:nvPr/>
          </p:nvSpPr>
          <p:spPr>
            <a:xfrm>
              <a:off x="662199" y="252250"/>
              <a:ext cx="6164174" cy="94614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застосування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зустрічного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</a:t>
              </a:r>
            </a:p>
          </p:txBody>
        </p:sp>
        <p:sp>
          <p:nvSpPr>
            <p:cNvPr id="15" name="Стрелка вправо 14"/>
            <p:cNvSpPr/>
            <p:nvPr/>
          </p:nvSpPr>
          <p:spPr>
            <a:xfrm>
              <a:off x="6240594" y="576097"/>
              <a:ext cx="1087421" cy="1023929"/>
            </a:xfrm>
            <a:prstGeom prst="rightArrow">
              <a:avLst>
                <a:gd name="adj1" fmla="val 50000"/>
                <a:gd name="adj2" fmla="val 8230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801" name="Группа 2"/>
          <p:cNvGrpSpPr>
            <a:grpSpLocks/>
          </p:cNvGrpSpPr>
          <p:nvPr/>
        </p:nvGrpSpPr>
        <p:grpSpPr bwMode="auto">
          <a:xfrm>
            <a:off x="479425" y="481013"/>
            <a:ext cx="11169650" cy="5903912"/>
            <a:chOff x="605811" y="433232"/>
            <a:chExt cx="11169924" cy="5904782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7494143" y="2676700"/>
              <a:ext cx="4178402" cy="795455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6416204" y="3642042"/>
              <a:ext cx="5359531" cy="107172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особи, права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охоронювані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порушуються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зв’язку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вжиттям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заходів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</a:p>
          </p:txBody>
        </p:sp>
        <p:sp>
          <p:nvSpPr>
            <p:cNvPr id="11" name="Выгнутая влево стрелка 10"/>
            <p:cNvSpPr/>
            <p:nvPr/>
          </p:nvSpPr>
          <p:spPr>
            <a:xfrm rot="20558938">
              <a:off x="6544795" y="2221020"/>
              <a:ext cx="912834" cy="1246371"/>
            </a:xfrm>
            <a:prstGeom prst="curvedRightArrow">
              <a:avLst>
                <a:gd name="adj1" fmla="val 25000"/>
                <a:gd name="adj2" fmla="val 50000"/>
                <a:gd name="adj3" fmla="val 5548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Выгнутая влево стрелка 16"/>
            <p:cNvSpPr/>
            <p:nvPr/>
          </p:nvSpPr>
          <p:spPr>
            <a:xfrm rot="3288376">
              <a:off x="2936233" y="1870237"/>
              <a:ext cx="1394030" cy="1736768"/>
            </a:xfrm>
            <a:prstGeom prst="curvedRightArrow">
              <a:avLst>
                <a:gd name="adj1" fmla="val 25000"/>
                <a:gd name="adj2" fmla="val 50000"/>
                <a:gd name="adj3" fmla="val 6501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Выгнутая вправо стрелка 22"/>
            <p:cNvSpPr/>
            <p:nvPr/>
          </p:nvSpPr>
          <p:spPr>
            <a:xfrm rot="17765701">
              <a:off x="6984482" y="317402"/>
              <a:ext cx="995509" cy="1227167"/>
            </a:xfrm>
            <a:prstGeom prst="curvedLeftArrow">
              <a:avLst>
                <a:gd name="adj1" fmla="val 25000"/>
                <a:gd name="adj2" fmla="val 50000"/>
                <a:gd name="adj3" fmla="val 6474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Выгнутая влево стрелка 25"/>
            <p:cNvSpPr/>
            <p:nvPr/>
          </p:nvSpPr>
          <p:spPr>
            <a:xfrm rot="1853704">
              <a:off x="6559082" y="2020966"/>
              <a:ext cx="852509" cy="1719515"/>
            </a:xfrm>
            <a:prstGeom prst="curvedRightArrow">
              <a:avLst>
                <a:gd name="adj1" fmla="val 25000"/>
                <a:gd name="adj2" fmla="val 50000"/>
                <a:gd name="adj3" fmla="val 4338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Овал 27"/>
            <p:cNvSpPr/>
            <p:nvPr/>
          </p:nvSpPr>
          <p:spPr>
            <a:xfrm>
              <a:off x="6152672" y="1506540"/>
              <a:ext cx="3311606" cy="1103475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будь-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</a:t>
              </a:r>
            </a:p>
          </p:txBody>
        </p:sp>
        <p:sp>
          <p:nvSpPr>
            <p:cNvPr id="29" name="Овал 28"/>
            <p:cNvSpPr/>
            <p:nvPr/>
          </p:nvSpPr>
          <p:spPr>
            <a:xfrm>
              <a:off x="3718975" y="1971746"/>
              <a:ext cx="3532274" cy="110347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вмотивованим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клопотанням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Овал 30"/>
            <p:cNvSpPr/>
            <p:nvPr/>
          </p:nvSpPr>
          <p:spPr>
            <a:xfrm>
              <a:off x="1594848" y="4829667"/>
              <a:ext cx="5656401" cy="98280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наслідками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Скругленный прямоугольник 31"/>
            <p:cNvSpPr/>
            <p:nvPr/>
          </p:nvSpPr>
          <p:spPr>
            <a:xfrm>
              <a:off x="6152672" y="5469524"/>
              <a:ext cx="4267305" cy="86849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оскаржена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Стрелка вниз 33"/>
            <p:cNvSpPr/>
            <p:nvPr/>
          </p:nvSpPr>
          <p:spPr>
            <a:xfrm>
              <a:off x="1110648" y="4694710"/>
              <a:ext cx="966812" cy="774814"/>
            </a:xfrm>
            <a:prstGeom prst="downArrow">
              <a:avLst>
                <a:gd name="adj1" fmla="val 50000"/>
                <a:gd name="adj2" fmla="val 73976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605811" y="3642042"/>
              <a:ext cx="5470659" cy="105266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п’яти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надходження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такого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Стрелка вправо 35"/>
            <p:cNvSpPr/>
            <p:nvPr/>
          </p:nvSpPr>
          <p:spPr>
            <a:xfrm>
              <a:off x="5668473" y="5353619"/>
              <a:ext cx="1019200" cy="938351"/>
            </a:xfrm>
            <a:prstGeom prst="rightArrow">
              <a:avLst>
                <a:gd name="adj1" fmla="val 50000"/>
                <a:gd name="adj2" fmla="val 8170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трелка вниз 17"/>
            <p:cNvSpPr/>
            <p:nvPr/>
          </p:nvSpPr>
          <p:spPr>
            <a:xfrm>
              <a:off x="4288901" y="1296959"/>
              <a:ext cx="879497" cy="909771"/>
            </a:xfrm>
            <a:prstGeom prst="downArrow">
              <a:avLst>
                <a:gd name="adj1" fmla="val 50000"/>
                <a:gd name="adj2" fmla="val 7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1845679" y="433232"/>
              <a:ext cx="5154738" cy="96216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Зустрічне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скасовано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825" name="Группа 3"/>
          <p:cNvGrpSpPr>
            <a:grpSpLocks/>
          </p:cNvGrpSpPr>
          <p:nvPr/>
        </p:nvGrpSpPr>
        <p:grpSpPr bwMode="auto">
          <a:xfrm>
            <a:off x="1244600" y="1230313"/>
            <a:ext cx="9805988" cy="4084637"/>
            <a:chOff x="1261242" y="1117140"/>
            <a:chExt cx="9806151" cy="4085481"/>
          </a:xfrm>
        </p:grpSpPr>
        <p:sp>
          <p:nvSpPr>
            <p:cNvPr id="2" name="Выгнутая влево стрелка 1"/>
            <p:cNvSpPr/>
            <p:nvPr/>
          </p:nvSpPr>
          <p:spPr>
            <a:xfrm>
              <a:off x="4083864" y="1923757"/>
              <a:ext cx="1323997" cy="1433808"/>
            </a:xfrm>
            <a:prstGeom prst="curvedRightArrow">
              <a:avLst>
                <a:gd name="adj1" fmla="val 25000"/>
                <a:gd name="adj2" fmla="val 50000"/>
                <a:gd name="adj3" fmla="val 6904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Выгнутая вправо стрелка 2"/>
            <p:cNvSpPr/>
            <p:nvPr/>
          </p:nvSpPr>
          <p:spPr>
            <a:xfrm>
              <a:off x="6369902" y="3633847"/>
              <a:ext cx="1276371" cy="1276614"/>
            </a:xfrm>
            <a:prstGeom prst="curvedLeftArrow">
              <a:avLst>
                <a:gd name="adj1" fmla="val 25000"/>
                <a:gd name="adj2" fmla="val 50000"/>
                <a:gd name="adj3" fmla="val 6821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2797968" y="1117140"/>
              <a:ext cx="5218200" cy="116864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зустрічного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407861" y="2585880"/>
              <a:ext cx="5659532" cy="138776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грошові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кошти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внесені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особою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депозитний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рахунок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з метою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зустрічного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поверненню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здійснила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зустрічне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1261242" y="3814859"/>
              <a:ext cx="5108660" cy="1387762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п’яти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набрання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зустрічного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849" name="Группа 5"/>
          <p:cNvGrpSpPr>
            <a:grpSpLocks/>
          </p:cNvGrpSpPr>
          <p:nvPr/>
        </p:nvGrpSpPr>
        <p:grpSpPr bwMode="auto">
          <a:xfrm>
            <a:off x="1057275" y="1374775"/>
            <a:ext cx="10499725" cy="4067175"/>
            <a:chOff x="916060" y="1342559"/>
            <a:chExt cx="10499837" cy="4067504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4653075" y="1342559"/>
              <a:ext cx="6762822" cy="108752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допустити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заміну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одного заходу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4653075" y="4274909"/>
              <a:ext cx="6762822" cy="113515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заміни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одного заходу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змінити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заходи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зустрічного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653075" y="2658703"/>
              <a:ext cx="6762822" cy="138758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заміну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одного заходу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судовому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наступного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надходження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" name="Прямая соединительная линия 2"/>
            <p:cNvCxnSpPr/>
            <p:nvPr/>
          </p:nvCxnSpPr>
          <p:spPr>
            <a:xfrm>
              <a:off x="4179995" y="1752167"/>
              <a:ext cx="15875" cy="309111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>
              <a:off x="4195870" y="1752167"/>
              <a:ext cx="45720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4195870" y="4843280"/>
              <a:ext cx="45720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 flipV="1">
              <a:off x="3927580" y="3368373"/>
              <a:ext cx="72549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sp>
          <p:nvSpPr>
            <p:cNvPr id="11" name="Овал 10"/>
            <p:cNvSpPr/>
            <p:nvPr/>
          </p:nvSpPr>
          <p:spPr>
            <a:xfrm>
              <a:off x="916060" y="2839693"/>
              <a:ext cx="3011520" cy="1057361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873" name="Группа 2"/>
          <p:cNvGrpSpPr>
            <a:grpSpLocks/>
          </p:cNvGrpSpPr>
          <p:nvPr/>
        </p:nvGrpSpPr>
        <p:grpSpPr bwMode="auto">
          <a:xfrm>
            <a:off x="646113" y="366713"/>
            <a:ext cx="11177587" cy="6081712"/>
            <a:chOff x="646384" y="366555"/>
            <a:chExt cx="11177753" cy="6081541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930550" y="2168316"/>
              <a:ext cx="7377223" cy="111915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заміну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одного заходу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направляються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наступного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646384" y="5060660"/>
              <a:ext cx="5076900" cy="138743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надсилається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всім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особам,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стосуються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заходи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ідентифікувати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6747237" y="5060660"/>
              <a:ext cx="5076900" cy="138743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залежно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виду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вжитих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заходів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направляється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негайного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органам 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вжиття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заходів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6228117" y="4765393"/>
              <a:ext cx="0" cy="110010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5715346" y="5879787"/>
              <a:ext cx="1023953" cy="0"/>
            </a:xfrm>
            <a:prstGeom prst="straightConnector1">
              <a:avLst/>
            </a:prstGeom>
            <a:ln w="38100">
              <a:headEnd type="triangle"/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sp>
          <p:nvSpPr>
            <p:cNvPr id="18" name="Скругленный прямоугольник 17"/>
            <p:cNvSpPr/>
            <p:nvPr/>
          </p:nvSpPr>
          <p:spPr>
            <a:xfrm>
              <a:off x="1214717" y="366555"/>
              <a:ext cx="6069102" cy="122234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наслідками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заміну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одного заходу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5234327" y="3582740"/>
              <a:ext cx="5454731" cy="11826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примірник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заміну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одного заходу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невідкладно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набрання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такою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трелка вниз 19"/>
            <p:cNvSpPr/>
            <p:nvPr/>
          </p:nvSpPr>
          <p:spPr>
            <a:xfrm>
              <a:off x="9963559" y="1780977"/>
              <a:ext cx="600084" cy="1955745"/>
            </a:xfrm>
            <a:prstGeom prst="downArrow">
              <a:avLst>
                <a:gd name="adj1" fmla="val 50000"/>
                <a:gd name="adj2" fmla="val 19473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Выгнутая вправо стрелка 20"/>
            <p:cNvSpPr/>
            <p:nvPr/>
          </p:nvSpPr>
          <p:spPr>
            <a:xfrm rot="1050156">
              <a:off x="8206171" y="1669855"/>
              <a:ext cx="1536723" cy="1703340"/>
            </a:xfrm>
            <a:prstGeom prst="curvedLeftArrow">
              <a:avLst>
                <a:gd name="adj1" fmla="val 25000"/>
                <a:gd name="adj2" fmla="val 50000"/>
                <a:gd name="adj3" fmla="val 6582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Овал 21"/>
            <p:cNvSpPr/>
            <p:nvPr/>
          </p:nvSpPr>
          <p:spPr>
            <a:xfrm>
              <a:off x="6794862" y="934864"/>
              <a:ext cx="4319652" cy="108740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Стрелка вправо 22"/>
            <p:cNvSpPr/>
            <p:nvPr/>
          </p:nvSpPr>
          <p:spPr>
            <a:xfrm>
              <a:off x="6529746" y="1095197"/>
              <a:ext cx="1069991" cy="1044546"/>
            </a:xfrm>
            <a:prstGeom prst="rightArrow">
              <a:avLst>
                <a:gd name="adj1" fmla="val 50000"/>
                <a:gd name="adj2" fmla="val 7717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897" name="Группа 3"/>
          <p:cNvGrpSpPr>
            <a:grpSpLocks/>
          </p:cNvGrpSpPr>
          <p:nvPr/>
        </p:nvGrpSpPr>
        <p:grpSpPr bwMode="auto">
          <a:xfrm>
            <a:off x="803275" y="211138"/>
            <a:ext cx="10926763" cy="6269037"/>
            <a:chOff x="804041" y="258810"/>
            <a:chExt cx="10925504" cy="6268115"/>
          </a:xfrm>
        </p:grpSpPr>
        <p:sp>
          <p:nvSpPr>
            <p:cNvPr id="2" name="Скругленный прямоугольник 1"/>
            <p:cNvSpPr/>
            <p:nvPr/>
          </p:nvSpPr>
          <p:spPr>
            <a:xfrm>
              <a:off x="804041" y="1106410"/>
              <a:ext cx="5785771" cy="124600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вимогам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законом</a:t>
              </a:r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7142199" y="1765125"/>
              <a:ext cx="4587346" cy="153012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негайному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незалежно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804041" y="4461892"/>
              <a:ext cx="7598487" cy="103965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направляється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негайного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всім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особам,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стосуються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заходи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ідентифікувати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804041" y="5580914"/>
              <a:ext cx="7598487" cy="94601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направляється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органам 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вжиття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заходів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>
              <a:off x="6850132" y="1238153"/>
              <a:ext cx="0" cy="199360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sp>
          <p:nvSpPr>
            <p:cNvPr id="11" name="Выгнутая влево стрелка 10"/>
            <p:cNvSpPr/>
            <p:nvPr/>
          </p:nvSpPr>
          <p:spPr>
            <a:xfrm rot="3615956">
              <a:off x="4732667" y="106412"/>
              <a:ext cx="1006327" cy="1311124"/>
            </a:xfrm>
            <a:prstGeom prst="curvedRightArrow">
              <a:avLst>
                <a:gd name="adj1" fmla="val 25000"/>
                <a:gd name="adj2" fmla="val 50000"/>
                <a:gd name="adj3" fmla="val 7241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трелка вниз 11"/>
            <p:cNvSpPr/>
            <p:nvPr/>
          </p:nvSpPr>
          <p:spPr>
            <a:xfrm>
              <a:off x="9746985" y="804830"/>
              <a:ext cx="907945" cy="1185688"/>
            </a:xfrm>
            <a:prstGeom prst="downArrow">
              <a:avLst>
                <a:gd name="adj1" fmla="val 50000"/>
                <a:gd name="adj2" fmla="val 7268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Выгнутая вправо стрелка 12"/>
            <p:cNvSpPr/>
            <p:nvPr/>
          </p:nvSpPr>
          <p:spPr>
            <a:xfrm>
              <a:off x="8232685" y="4031742"/>
              <a:ext cx="847627" cy="1372986"/>
            </a:xfrm>
            <a:prstGeom prst="curvedLeftArrow">
              <a:avLst>
                <a:gd name="adj1" fmla="val 25000"/>
                <a:gd name="adj2" fmla="val 50000"/>
                <a:gd name="adj3" fmla="val 6402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Выгнутая вправо стрелка 13"/>
            <p:cNvSpPr/>
            <p:nvPr/>
          </p:nvSpPr>
          <p:spPr>
            <a:xfrm>
              <a:off x="8232685" y="3973014"/>
              <a:ext cx="1012708" cy="2380900"/>
            </a:xfrm>
            <a:prstGeom prst="curvedLeftArrow">
              <a:avLst>
                <a:gd name="adj1" fmla="val 25000"/>
                <a:gd name="adj2" fmla="val 50000"/>
                <a:gd name="adj3" fmla="val 7480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3385019" y="3231760"/>
              <a:ext cx="6641335" cy="1025374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примірник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залежно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виду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вжитих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заходів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одночасно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направленням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Овал 15"/>
            <p:cNvSpPr/>
            <p:nvPr/>
          </p:nvSpPr>
          <p:spPr>
            <a:xfrm>
              <a:off x="5297736" y="300079"/>
              <a:ext cx="5217511" cy="103965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 суду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21" name="Группа 1"/>
          <p:cNvGrpSpPr>
            <a:grpSpLocks/>
          </p:cNvGrpSpPr>
          <p:nvPr/>
        </p:nvGrpSpPr>
        <p:grpSpPr bwMode="auto">
          <a:xfrm>
            <a:off x="1023938" y="914400"/>
            <a:ext cx="10469562" cy="4683125"/>
            <a:chOff x="1072054" y="944825"/>
            <a:chExt cx="10468304" cy="4683465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1324436" y="3499298"/>
              <a:ext cx="7709562" cy="212899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вручення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капітан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морського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порту, де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знаходиться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судно,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філія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Адміністрації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морських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портів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морському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порту, де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знаходиться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судно,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прикордонної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служби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митні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зобов’язані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вжити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заходів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унеможливлюють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вихід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арештованого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судна з порту</a:t>
              </a:r>
            </a:p>
          </p:txBody>
        </p:sp>
        <p:sp>
          <p:nvSpPr>
            <p:cNvPr id="8" name="Выгнутая влево стрелка 7"/>
            <p:cNvSpPr/>
            <p:nvPr/>
          </p:nvSpPr>
          <p:spPr>
            <a:xfrm rot="20705209">
              <a:off x="2560950" y="1792612"/>
              <a:ext cx="1238101" cy="1309783"/>
            </a:xfrm>
            <a:prstGeom prst="curvedRightArrow">
              <a:avLst>
                <a:gd name="adj1" fmla="val 25000"/>
                <a:gd name="adj2" fmla="val 50000"/>
                <a:gd name="adj3" fmla="val 6529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трелка вниз 8"/>
            <p:cNvSpPr/>
            <p:nvPr/>
          </p:nvSpPr>
          <p:spPr>
            <a:xfrm>
              <a:off x="1656184" y="1794200"/>
              <a:ext cx="757146" cy="1654295"/>
            </a:xfrm>
            <a:prstGeom prst="downArrow">
              <a:avLst>
                <a:gd name="adj1" fmla="val 50000"/>
                <a:gd name="adj2" fmla="val 1375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1072054" y="944825"/>
              <a:ext cx="4334941" cy="1057352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арешт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морського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судна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3862544" y="1845003"/>
              <a:ext cx="7677814" cy="146536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затримання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судна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обмеження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пересуванні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порту, де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знаходиться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прямує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судно,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моменту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заходів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вигляді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арешту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морського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судна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945" name="Группа 2"/>
          <p:cNvGrpSpPr>
            <a:grpSpLocks/>
          </p:cNvGrpSpPr>
          <p:nvPr/>
        </p:nvGrpSpPr>
        <p:grpSpPr bwMode="auto">
          <a:xfrm>
            <a:off x="527050" y="300038"/>
            <a:ext cx="11153775" cy="5859462"/>
            <a:chOff x="575441" y="106959"/>
            <a:chExt cx="11154104" cy="5860291"/>
          </a:xfrm>
        </p:grpSpPr>
        <p:sp>
          <p:nvSpPr>
            <p:cNvPr id="7" name="Выгнутая влево стрелка 6"/>
            <p:cNvSpPr/>
            <p:nvPr/>
          </p:nvSpPr>
          <p:spPr>
            <a:xfrm rot="4934281">
              <a:off x="2339931" y="-76335"/>
              <a:ext cx="1230486" cy="1597072"/>
            </a:xfrm>
            <a:prstGeom prst="curvedRightArrow">
              <a:avLst>
                <a:gd name="adj1" fmla="val 25000"/>
                <a:gd name="adj2" fmla="val 50000"/>
                <a:gd name="adj3" fmla="val 5738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5612728" y="1986825"/>
              <a:ext cx="6116817" cy="1428952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заходів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судовому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п’яти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надходження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</a:t>
              </a:r>
            </a:p>
          </p:txBody>
        </p:sp>
        <p:sp>
          <p:nvSpPr>
            <p:cNvPr id="10" name="Стрелка вниз 9"/>
            <p:cNvSpPr/>
            <p:nvPr/>
          </p:nvSpPr>
          <p:spPr>
            <a:xfrm>
              <a:off x="10642076" y="1189787"/>
              <a:ext cx="835050" cy="1111407"/>
            </a:xfrm>
            <a:prstGeom prst="downArrow">
              <a:avLst>
                <a:gd name="adj1" fmla="val 50000"/>
                <a:gd name="adj2" fmla="val 7641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Овал 15"/>
            <p:cNvSpPr/>
            <p:nvPr/>
          </p:nvSpPr>
          <p:spPr>
            <a:xfrm>
              <a:off x="8387759" y="394337"/>
              <a:ext cx="3341786" cy="1135224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3374287" y="394337"/>
              <a:ext cx="4588010" cy="113522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заходи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575441" y="1402542"/>
              <a:ext cx="4367342" cy="110346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власної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ініціативи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вмотивованим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759596" y="4752641"/>
              <a:ext cx="6713736" cy="121460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заходів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вжитих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оскаржена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Выгнутая вправо стрелка 1"/>
            <p:cNvSpPr/>
            <p:nvPr/>
          </p:nvSpPr>
          <p:spPr>
            <a:xfrm rot="1588383">
              <a:off x="7428881" y="4774869"/>
              <a:ext cx="1176372" cy="1125696"/>
            </a:xfrm>
            <a:prstGeom prst="curvedLeftArrow">
              <a:avLst>
                <a:gd name="adj1" fmla="val 25000"/>
                <a:gd name="adj2" fmla="val 50000"/>
                <a:gd name="adj3" fmla="val 7136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Скругленный прямоугольник 21"/>
            <p:cNvSpPr/>
            <p:nvPr/>
          </p:nvSpPr>
          <p:spPr>
            <a:xfrm>
              <a:off x="2869447" y="3846050"/>
              <a:ext cx="8080613" cy="100820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результатами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заходів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вжитих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постановляється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трелка влево 11"/>
            <p:cNvSpPr/>
            <p:nvPr/>
          </p:nvSpPr>
          <p:spPr>
            <a:xfrm>
              <a:off x="7622562" y="692829"/>
              <a:ext cx="1135095" cy="930407"/>
            </a:xfrm>
            <a:prstGeom prst="leftArrow">
              <a:avLst>
                <a:gd name="adj1" fmla="val 50000"/>
                <a:gd name="adj2" fmla="val 10084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5" name="Группа 1"/>
          <p:cNvGrpSpPr>
            <a:grpSpLocks/>
          </p:cNvGrpSpPr>
          <p:nvPr/>
        </p:nvGrpSpPr>
        <p:grpSpPr bwMode="auto">
          <a:xfrm>
            <a:off x="552450" y="1009650"/>
            <a:ext cx="11098213" cy="4665663"/>
            <a:chOff x="488726" y="835574"/>
            <a:chExt cx="11098929" cy="4666586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1623862" y="3231586"/>
              <a:ext cx="5643926" cy="820899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предмет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2506569" y="3957216"/>
              <a:ext cx="5643926" cy="819312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зміст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позову </a:t>
              </a: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3389276" y="4682848"/>
              <a:ext cx="5643926" cy="819312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  <a:endPara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" name="Прямая соединительная линия 2"/>
            <p:cNvCxnSpPr/>
            <p:nvPr/>
          </p:nvCxnSpPr>
          <p:spPr>
            <a:xfrm>
              <a:off x="945955" y="1718399"/>
              <a:ext cx="0" cy="351542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5" name="Прямая со стрелкой 4"/>
            <p:cNvCxnSpPr/>
            <p:nvPr/>
          </p:nvCxnSpPr>
          <p:spPr>
            <a:xfrm>
              <a:off x="945955" y="5233819"/>
              <a:ext cx="245919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8" name="Прямая со стрелкой 7"/>
            <p:cNvCxnSpPr/>
            <p:nvPr/>
          </p:nvCxnSpPr>
          <p:spPr>
            <a:xfrm flipV="1">
              <a:off x="945955" y="4414507"/>
              <a:ext cx="156061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945955" y="3641242"/>
              <a:ext cx="67790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sp>
          <p:nvSpPr>
            <p:cNvPr id="16" name="Выгнутая вниз стрелка 15"/>
            <p:cNvSpPr/>
            <p:nvPr/>
          </p:nvSpPr>
          <p:spPr>
            <a:xfrm rot="4029485">
              <a:off x="3901205" y="1865335"/>
              <a:ext cx="1089240" cy="954150"/>
            </a:xfrm>
            <a:prstGeom prst="curvedUpArrow">
              <a:avLst>
                <a:gd name="adj1" fmla="val 25000"/>
                <a:gd name="adj2" fmla="val 50000"/>
                <a:gd name="adj3" fmla="val 6621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Овал 16"/>
            <p:cNvSpPr/>
            <p:nvPr/>
          </p:nvSpPr>
          <p:spPr>
            <a:xfrm>
              <a:off x="488726" y="835574"/>
              <a:ext cx="5564547" cy="124484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Елементи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</a:t>
              </a: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5013393" y="1319858"/>
              <a:ext cx="6574262" cy="148619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внутрішні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специфічні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ознаки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містять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інформацію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суб’єктивне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потребує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на думку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судового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захисту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фактичні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ґрунтується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969" name="Группа 1"/>
          <p:cNvGrpSpPr>
            <a:grpSpLocks/>
          </p:cNvGrpSpPr>
          <p:nvPr/>
        </p:nvGrpSpPr>
        <p:grpSpPr bwMode="auto">
          <a:xfrm>
            <a:off x="738188" y="835025"/>
            <a:ext cx="10310812" cy="5029200"/>
            <a:chOff x="867103" y="677917"/>
            <a:chExt cx="10310648" cy="502920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3484848" y="2538467"/>
              <a:ext cx="7692903" cy="1135063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неподання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згідно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вимогами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ч.3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ст.152 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768898" y="3794180"/>
              <a:ext cx="7694490" cy="90328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повернення позовної заяви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986272" y="4819705"/>
              <a:ext cx="7694491" cy="88741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 у відкритті провадження у справі</a:t>
              </a:r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>
              <a:off x="3827743" y="2070155"/>
              <a:ext cx="3175" cy="46831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 flipH="1">
              <a:off x="2349804" y="1989192"/>
              <a:ext cx="1587" cy="283051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3105442" y="2070155"/>
              <a:ext cx="0" cy="172402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sp>
          <p:nvSpPr>
            <p:cNvPr id="14" name="Овал 13"/>
            <p:cNvSpPr/>
            <p:nvPr/>
          </p:nvSpPr>
          <p:spPr>
            <a:xfrm>
              <a:off x="867103" y="677917"/>
              <a:ext cx="7851650" cy="146685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Заходи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вжиті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до подання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скасовуються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993" name="Группа 1"/>
          <p:cNvGrpSpPr>
            <a:grpSpLocks/>
          </p:cNvGrpSpPr>
          <p:nvPr/>
        </p:nvGrpSpPr>
        <p:grpSpPr bwMode="auto">
          <a:xfrm>
            <a:off x="1401763" y="312738"/>
            <a:ext cx="9726612" cy="6083300"/>
            <a:chOff x="1403132" y="249834"/>
            <a:chExt cx="9727323" cy="6083073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403132" y="2611946"/>
              <a:ext cx="6690214" cy="123026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припинення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арбітражем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ними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задоволенні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458896" y="3983495"/>
              <a:ext cx="6780709" cy="110327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припинення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невчинення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особою, 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розгляді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641671" y="5229635"/>
              <a:ext cx="6655286" cy="110327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інших підстав, що свідчать про втрату необхідності у забезпеченні такого позову</a:t>
              </a:r>
            </a:p>
          </p:txBody>
        </p:sp>
        <p:sp>
          <p:nvSpPr>
            <p:cNvPr id="10" name="Выгнутая вправо стрелка 9"/>
            <p:cNvSpPr/>
            <p:nvPr/>
          </p:nvSpPr>
          <p:spPr>
            <a:xfrm rot="17959180">
              <a:off x="9163458" y="129117"/>
              <a:ext cx="1055648" cy="1297082"/>
            </a:xfrm>
            <a:prstGeom prst="curvedLeftArrow">
              <a:avLst>
                <a:gd name="adj1" fmla="val 25000"/>
                <a:gd name="adj2" fmla="val 50000"/>
                <a:gd name="adj3" fmla="val 7443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4" name="Стрелка вниз 13"/>
            <p:cNvSpPr/>
            <p:nvPr/>
          </p:nvSpPr>
          <p:spPr>
            <a:xfrm>
              <a:off x="8495012" y="2305569"/>
              <a:ext cx="704902" cy="1843019"/>
            </a:xfrm>
            <a:prstGeom prst="downArrow">
              <a:avLst>
                <a:gd name="adj1" fmla="val 50000"/>
                <a:gd name="adj2" fmla="val 9023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трелка вниз 14"/>
            <p:cNvSpPr/>
            <p:nvPr/>
          </p:nvSpPr>
          <p:spPr>
            <a:xfrm>
              <a:off x="9592056" y="2045229"/>
              <a:ext cx="704902" cy="3325689"/>
            </a:xfrm>
            <a:prstGeom prst="downArrow">
              <a:avLst>
                <a:gd name="adj1" fmla="val 50000"/>
                <a:gd name="adj2" fmla="val 11481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трелка вниз 15"/>
            <p:cNvSpPr/>
            <p:nvPr/>
          </p:nvSpPr>
          <p:spPr>
            <a:xfrm>
              <a:off x="7567845" y="2005543"/>
              <a:ext cx="482635" cy="749272"/>
            </a:xfrm>
            <a:prstGeom prst="downArrow">
              <a:avLst>
                <a:gd name="adj1" fmla="val 50000"/>
                <a:gd name="adj2" fmla="val 7286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кругленный прямоугольник 17"/>
            <p:cNvSpPr/>
            <p:nvPr/>
          </p:nvSpPr>
          <p:spPr>
            <a:xfrm>
              <a:off x="1844489" y="251421"/>
              <a:ext cx="7504661" cy="132075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Заходи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вжиті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передана на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  <p:sp>
          <p:nvSpPr>
            <p:cNvPr id="19" name="Овал 18"/>
            <p:cNvSpPr/>
            <p:nvPr/>
          </p:nvSpPr>
          <p:spPr>
            <a:xfrm>
              <a:off x="6921685" y="1383267"/>
              <a:ext cx="4208770" cy="97627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скасовуються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49" name="Группа 1"/>
          <p:cNvGrpSpPr>
            <a:grpSpLocks/>
          </p:cNvGrpSpPr>
          <p:nvPr/>
        </p:nvGrpSpPr>
        <p:grpSpPr bwMode="auto">
          <a:xfrm>
            <a:off x="425450" y="425450"/>
            <a:ext cx="11020425" cy="5827713"/>
            <a:chOff x="504497" y="236483"/>
            <a:chExt cx="11020705" cy="5826913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5881497" y="465052"/>
              <a:ext cx="5643705" cy="1492045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повинна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характер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тобто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врегульова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нормами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матеріального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підпадати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юрисдикцію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суду 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478111" y="4731666"/>
              <a:ext cx="6967714" cy="13317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ч.3 ст.49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підготовчого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предмет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шляхом подання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письмової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</a:t>
              </a:r>
            </a:p>
          </p:txBody>
        </p:sp>
        <p:sp>
          <p:nvSpPr>
            <p:cNvPr id="3" name="Выгнутая вниз стрелка 2"/>
            <p:cNvSpPr/>
            <p:nvPr/>
          </p:nvSpPr>
          <p:spPr>
            <a:xfrm rot="19392858">
              <a:off x="7753206" y="2012652"/>
              <a:ext cx="1119216" cy="914274"/>
            </a:xfrm>
            <a:prstGeom prst="curvedUpArrow">
              <a:avLst>
                <a:gd name="adj1" fmla="val 25000"/>
                <a:gd name="adj2" fmla="val 50000"/>
                <a:gd name="adj3" fmla="val 6638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2285717" y="1876146"/>
              <a:ext cx="5486539" cy="14158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матеріально-правова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 повинен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винести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5" name="Выгнутая вверх стрелка 14"/>
            <p:cNvSpPr/>
            <p:nvPr/>
          </p:nvSpPr>
          <p:spPr>
            <a:xfrm rot="3759400">
              <a:off x="3728106" y="768915"/>
              <a:ext cx="1312682" cy="1235106"/>
            </a:xfrm>
            <a:prstGeom prst="curvedDownArrow">
              <a:avLst>
                <a:gd name="adj1" fmla="val 25000"/>
                <a:gd name="adj2" fmla="val 50000"/>
                <a:gd name="adj3" fmla="val 5706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Выгнутая вниз стрелка 16"/>
            <p:cNvSpPr/>
            <p:nvPr/>
          </p:nvSpPr>
          <p:spPr>
            <a:xfrm rot="3585911">
              <a:off x="3320902" y="4488715"/>
              <a:ext cx="1336492" cy="1190655"/>
            </a:xfrm>
            <a:prstGeom prst="curvedUpArrow">
              <a:avLst>
                <a:gd name="adj1" fmla="val 25000"/>
                <a:gd name="adj2" fmla="val 50000"/>
                <a:gd name="adj3" fmla="val 58656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кругленный прямоугольник 17"/>
            <p:cNvSpPr/>
            <p:nvPr/>
          </p:nvSpPr>
          <p:spPr>
            <a:xfrm>
              <a:off x="1607838" y="3657076"/>
              <a:ext cx="7820224" cy="1190462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предмета позову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належить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сам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обирає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захисту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</a:t>
              </a:r>
            </a:p>
          </p:txBody>
        </p:sp>
        <p:sp>
          <p:nvSpPr>
            <p:cNvPr id="19" name="Стрелка вниз 18"/>
            <p:cNvSpPr/>
            <p:nvPr/>
          </p:nvSpPr>
          <p:spPr>
            <a:xfrm>
              <a:off x="1309380" y="1330121"/>
              <a:ext cx="566751" cy="2876155"/>
            </a:xfrm>
            <a:prstGeom prst="downArrow">
              <a:avLst>
                <a:gd name="adj1" fmla="val 50000"/>
                <a:gd name="adj2" fmla="val 28888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Овал 19"/>
            <p:cNvSpPr/>
            <p:nvPr/>
          </p:nvSpPr>
          <p:spPr>
            <a:xfrm>
              <a:off x="504497" y="236483"/>
              <a:ext cx="4114905" cy="129204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Предмет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позову </a:t>
              </a:r>
              <a:endParaRPr lang="ru-RU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3" name="Группа 11"/>
          <p:cNvGrpSpPr>
            <a:grpSpLocks/>
          </p:cNvGrpSpPr>
          <p:nvPr/>
        </p:nvGrpSpPr>
        <p:grpSpPr bwMode="auto">
          <a:xfrm>
            <a:off x="268288" y="228600"/>
            <a:ext cx="11630025" cy="6424613"/>
            <a:chOff x="252248" y="244366"/>
            <a:chExt cx="11629699" cy="6424446"/>
          </a:xfrm>
        </p:grpSpPr>
        <p:grpSp>
          <p:nvGrpSpPr>
            <p:cNvPr id="28674" name="Группа 2"/>
            <p:cNvGrpSpPr>
              <a:grpSpLocks/>
            </p:cNvGrpSpPr>
            <p:nvPr/>
          </p:nvGrpSpPr>
          <p:grpSpPr bwMode="auto">
            <a:xfrm>
              <a:off x="504496" y="244366"/>
              <a:ext cx="11377451" cy="6424446"/>
              <a:chOff x="567558" y="228601"/>
              <a:chExt cx="11377451" cy="6424446"/>
            </a:xfrm>
          </p:grpSpPr>
          <p:sp>
            <p:nvSpPr>
              <p:cNvPr id="5" name="Прямоугольник 4"/>
              <p:cNvSpPr/>
              <p:nvPr/>
            </p:nvSpPr>
            <p:spPr>
              <a:xfrm>
                <a:off x="945529" y="654040"/>
                <a:ext cx="6559366" cy="88262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000" b="1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обставини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якими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b="1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позивач</a:t>
                </a:r>
                <a:r>
                  <a:rPr lang="ru-RU" sz="20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b="1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обґрунтовує</a:t>
                </a:r>
                <a:r>
                  <a:rPr lang="ru-RU" sz="20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b="1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свої</a:t>
                </a:r>
                <a:r>
                  <a:rPr lang="ru-RU" sz="20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b="1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вимоги</a:t>
                </a:r>
                <a:r>
                  <a:rPr lang="ru-RU" sz="20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  <p:sp>
            <p:nvSpPr>
              <p:cNvPr id="7" name="Овал 6"/>
              <p:cNvSpPr/>
              <p:nvPr/>
            </p:nvSpPr>
            <p:spPr>
              <a:xfrm>
                <a:off x="945529" y="2846321"/>
                <a:ext cx="3705121" cy="992161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000" b="1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правовстановлюючі</a:t>
                </a:r>
                <a:r>
                  <a:rPr lang="ru-RU" sz="20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b="1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факти</a:t>
                </a:r>
                <a:r>
                  <a:rPr lang="ru-RU" sz="20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  <p:sp>
            <p:nvSpPr>
              <p:cNvPr id="8" name="Овал 7"/>
              <p:cNvSpPr/>
              <p:nvPr/>
            </p:nvSpPr>
            <p:spPr>
              <a:xfrm>
                <a:off x="945529" y="4154387"/>
                <a:ext cx="3705121" cy="99374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000" b="1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факти</a:t>
                </a:r>
                <a:r>
                  <a:rPr lang="ru-RU" sz="20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b="1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активної</a:t>
                </a:r>
                <a:r>
                  <a:rPr lang="ru-RU" sz="20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та </a:t>
                </a:r>
                <a:r>
                  <a:rPr lang="ru-RU" sz="2000" b="1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пасивної</a:t>
                </a:r>
                <a:r>
                  <a:rPr lang="ru-RU" sz="20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b="1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легітимації</a:t>
                </a:r>
                <a:r>
                  <a:rPr lang="ru-RU" sz="20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  <p:sp>
            <p:nvSpPr>
              <p:cNvPr id="9" name="Овал 8"/>
              <p:cNvSpPr/>
              <p:nvPr/>
            </p:nvSpPr>
            <p:spPr>
              <a:xfrm>
                <a:off x="945529" y="5462453"/>
                <a:ext cx="3705121" cy="993749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000" b="1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факти приводу до позову </a:t>
                </a:r>
              </a:p>
            </p:txBody>
          </p:sp>
          <p:sp>
            <p:nvSpPr>
              <p:cNvPr id="10" name="Прямоугольник 9"/>
              <p:cNvSpPr/>
              <p:nvPr/>
            </p:nvSpPr>
            <p:spPr>
              <a:xfrm>
                <a:off x="4834795" y="2846321"/>
                <a:ext cx="7110214" cy="104772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факти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що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свідчать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про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наявність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у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позивача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спірного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матеріального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права, за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захистом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якого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він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звертається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до суду </a:t>
                </a:r>
              </a:p>
            </p:txBody>
          </p:sp>
          <p:sp>
            <p:nvSpPr>
              <p:cNvPr id="11" name="Прямоугольник 10"/>
              <p:cNvSpPr/>
              <p:nvPr/>
            </p:nvSpPr>
            <p:spPr>
              <a:xfrm>
                <a:off x="4834795" y="4098825"/>
                <a:ext cx="7110214" cy="104931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uk-UA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факти,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що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вказують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на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зв’язок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відповідно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позивача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та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відповідача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зі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спірними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мате-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ріально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правовими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відносинами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  <p:sp>
            <p:nvSpPr>
              <p:cNvPr id="13" name="Прямоугольник 12"/>
              <p:cNvSpPr/>
              <p:nvPr/>
            </p:nvSpPr>
            <p:spPr>
              <a:xfrm>
                <a:off x="4834795" y="5406891"/>
                <a:ext cx="7110214" cy="104931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факти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що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є причиною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звернення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до суду (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порушення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суб’єктивного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права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позивача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або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втрата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цим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правом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визначеності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внаслідок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дій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відповідача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Скругленный прямоугольник 13"/>
              <p:cNvSpPr/>
              <p:nvPr/>
            </p:nvSpPr>
            <p:spPr>
              <a:xfrm>
                <a:off x="7268365" y="228601"/>
                <a:ext cx="4508374" cy="1001687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200" b="1" i="1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Підстави</a:t>
                </a:r>
                <a:r>
                  <a:rPr lang="ru-RU" sz="22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позову </a:t>
                </a:r>
                <a:endParaRPr lang="ru-RU" sz="22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" name="Стрелка влево 1"/>
              <p:cNvSpPr/>
              <p:nvPr/>
            </p:nvSpPr>
            <p:spPr>
              <a:xfrm>
                <a:off x="7071521" y="808024"/>
                <a:ext cx="1015972" cy="993749"/>
              </a:xfrm>
              <a:prstGeom prst="leftArrow">
                <a:avLst>
                  <a:gd name="adj1" fmla="val 50000"/>
                  <a:gd name="adj2" fmla="val 74762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20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4" name="Прямая соединительная линия 3"/>
              <p:cNvCxnSpPr/>
              <p:nvPr/>
            </p:nvCxnSpPr>
            <p:spPr>
              <a:xfrm>
                <a:off x="567715" y="2695512"/>
                <a:ext cx="0" cy="32955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</p:cxnSp>
          <p:cxnSp>
            <p:nvCxnSpPr>
              <p:cNvPr id="18" name="Прямая со стрелкой 17"/>
              <p:cNvCxnSpPr/>
              <p:nvPr/>
            </p:nvCxnSpPr>
            <p:spPr>
              <a:xfrm flipV="1">
                <a:off x="567715" y="3325733"/>
                <a:ext cx="377814" cy="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</p:cxnSp>
          <p:cxnSp>
            <p:nvCxnSpPr>
              <p:cNvPr id="21" name="Прямая со стрелкой 20"/>
              <p:cNvCxnSpPr/>
              <p:nvPr/>
            </p:nvCxnSpPr>
            <p:spPr>
              <a:xfrm flipV="1">
                <a:off x="567715" y="6002189"/>
                <a:ext cx="377814" cy="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</p:cxnSp>
          <p:cxnSp>
            <p:nvCxnSpPr>
              <p:cNvPr id="22" name="Прямая со стрелкой 21"/>
              <p:cNvCxnSpPr/>
              <p:nvPr/>
            </p:nvCxnSpPr>
            <p:spPr>
              <a:xfrm flipV="1">
                <a:off x="572478" y="4694123"/>
                <a:ext cx="379401" cy="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</p:cxnSp>
          <p:sp>
            <p:nvSpPr>
              <p:cNvPr id="23" name="Стрелка вправо 22"/>
              <p:cNvSpPr/>
              <p:nvPr/>
            </p:nvSpPr>
            <p:spPr>
              <a:xfrm>
                <a:off x="4007732" y="3324146"/>
                <a:ext cx="830239" cy="722294"/>
              </a:xfrm>
              <a:prstGeom prst="rightArrow">
                <a:avLst>
                  <a:gd name="adj1" fmla="val 50000"/>
                  <a:gd name="adj2" fmla="val 80601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20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" name="Стрелка вправо 23"/>
              <p:cNvSpPr/>
              <p:nvPr/>
            </p:nvSpPr>
            <p:spPr>
              <a:xfrm>
                <a:off x="4004557" y="4659199"/>
                <a:ext cx="830239" cy="720706"/>
              </a:xfrm>
              <a:prstGeom prst="rightArrow">
                <a:avLst>
                  <a:gd name="adj1" fmla="val 50000"/>
                  <a:gd name="adj2" fmla="val 80601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20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" name="Стрелка вправо 24"/>
              <p:cNvSpPr/>
              <p:nvPr/>
            </p:nvSpPr>
            <p:spPr>
              <a:xfrm>
                <a:off x="4004557" y="5932341"/>
                <a:ext cx="830239" cy="720706"/>
              </a:xfrm>
              <a:prstGeom prst="rightArrow">
                <a:avLst>
                  <a:gd name="adj1" fmla="val 50000"/>
                  <a:gd name="adj2" fmla="val 78415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20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0" name="Скругленный прямоугольник 19"/>
            <p:cNvSpPr/>
            <p:nvPr/>
          </p:nvSpPr>
          <p:spPr>
            <a:xfrm>
              <a:off x="252248" y="1812775"/>
              <a:ext cx="8938961" cy="898502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 теорії цивільного процесуального права виділяють 3 групи фактів, що входять до підстав позову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7" name="Группа 2"/>
          <p:cNvGrpSpPr>
            <a:grpSpLocks/>
          </p:cNvGrpSpPr>
          <p:nvPr/>
        </p:nvGrpSpPr>
        <p:grpSpPr bwMode="auto">
          <a:xfrm>
            <a:off x="1109663" y="547688"/>
            <a:ext cx="9996487" cy="5364162"/>
            <a:chOff x="1314758" y="547851"/>
            <a:chExt cx="9997000" cy="5364005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1938677" y="4154545"/>
              <a:ext cx="5975657" cy="175731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проводиться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класифікація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юрисдикція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межі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предмет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</a:p>
          </p:txBody>
        </p:sp>
        <p:sp>
          <p:nvSpPr>
            <p:cNvPr id="2" name="Выгнутая вправо стрелка 1"/>
            <p:cNvSpPr/>
            <p:nvPr/>
          </p:nvSpPr>
          <p:spPr>
            <a:xfrm rot="1463344">
              <a:off x="7741288" y="4349802"/>
              <a:ext cx="1268477" cy="1496969"/>
            </a:xfrm>
            <a:prstGeom prst="curvedLeftArrow">
              <a:avLst>
                <a:gd name="adj1" fmla="val 25000"/>
                <a:gd name="adj2" fmla="val 50000"/>
                <a:gd name="adj3" fmla="val 6797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>
              <a:off x="6645857" y="3341769"/>
              <a:ext cx="4665901" cy="130964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елементами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Выгнутая влево стрелка 4"/>
            <p:cNvSpPr/>
            <p:nvPr/>
          </p:nvSpPr>
          <p:spPr>
            <a:xfrm rot="19678280">
              <a:off x="1314758" y="1357452"/>
              <a:ext cx="1574881" cy="1581104"/>
            </a:xfrm>
            <a:prstGeom prst="curvedRightArrow">
              <a:avLst>
                <a:gd name="adj1" fmla="val 25000"/>
                <a:gd name="adj2" fmla="val 50000"/>
                <a:gd name="adj3" fmla="val 6874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1938677" y="547851"/>
              <a:ext cx="4651614" cy="111915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Зміст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</a:t>
              </a: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2956317" y="1414601"/>
              <a:ext cx="6967895" cy="121440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звернена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суду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певних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способу судового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захисту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Небеса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Небеса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ебеса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elestial" id="{C4BB2A3D-0E93-4C5F-B0D2-9D3FCE089CC5}" vid="{61DDDE80-2DFA-4F2A-B66F-72059846BDA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Небесная</Template>
  <TotalTime>775</TotalTime>
  <Words>4059</Words>
  <Application>Microsoft Office PowerPoint</Application>
  <PresentationFormat>Произвольный</PresentationFormat>
  <Paragraphs>376</Paragraphs>
  <Slides>61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17</vt:i4>
      </vt:variant>
      <vt:variant>
        <vt:lpstr>Заголовки слайдов</vt:lpstr>
      </vt:variant>
      <vt:variant>
        <vt:i4>61</vt:i4>
      </vt:variant>
    </vt:vector>
  </HeadingPairs>
  <TitlesOfParts>
    <vt:vector size="82" baseType="lpstr">
      <vt:lpstr>Calibri</vt:lpstr>
      <vt:lpstr>Arial</vt:lpstr>
      <vt:lpstr>Calibri Light</vt:lpstr>
      <vt:lpstr>Times New Roman</vt:lpstr>
      <vt:lpstr>Небеса</vt:lpstr>
      <vt:lpstr>Небеса</vt:lpstr>
      <vt:lpstr>Небеса</vt:lpstr>
      <vt:lpstr>Небеса</vt:lpstr>
      <vt:lpstr>Небеса</vt:lpstr>
      <vt:lpstr>Небеса</vt:lpstr>
      <vt:lpstr>Небеса</vt:lpstr>
      <vt:lpstr>Небеса</vt:lpstr>
      <vt:lpstr>Небеса</vt:lpstr>
      <vt:lpstr>Небеса</vt:lpstr>
      <vt:lpstr>Небеса</vt:lpstr>
      <vt:lpstr>Небеса</vt:lpstr>
      <vt:lpstr>Небеса</vt:lpstr>
      <vt:lpstr>Небеса</vt:lpstr>
      <vt:lpstr>Небеса</vt:lpstr>
      <vt:lpstr>Небеса</vt:lpstr>
      <vt:lpstr>Небеса</vt:lpstr>
      <vt:lpstr>ЗАГАЛЬНА ХАРАКТЕРИСТИКА ПОЗОВНОГО ПРОВАДЖЕННЯ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  <vt:lpstr>Слайд 51</vt:lpstr>
      <vt:lpstr>Слайд 52</vt:lpstr>
      <vt:lpstr>Слайд 53</vt:lpstr>
      <vt:lpstr>Слайд 54</vt:lpstr>
      <vt:lpstr>Слайд 55</vt:lpstr>
      <vt:lpstr>Слайд 56</vt:lpstr>
      <vt:lpstr>Слайд 57</vt:lpstr>
      <vt:lpstr>Слайд 58</vt:lpstr>
      <vt:lpstr>Слайд 59</vt:lpstr>
      <vt:lpstr>Слайд 60</vt:lpstr>
      <vt:lpstr>Слайд 61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Пред’явлення позову та відкриття провадження по справі </dc:title>
  <dc:creator>Пользователь Windows</dc:creator>
  <cp:lastModifiedBy>user</cp:lastModifiedBy>
  <cp:revision>93</cp:revision>
  <dcterms:created xsi:type="dcterms:W3CDTF">2020-03-09T18:22:03Z</dcterms:created>
  <dcterms:modified xsi:type="dcterms:W3CDTF">2020-05-13T08:37:06Z</dcterms:modified>
</cp:coreProperties>
</file>