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9" r:id="rId11"/>
    <p:sldId id="270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55" d="100"/>
          <a:sy n="55" d="100"/>
        </p:scale>
        <p:origin x="-157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4EE833-1D13-470B-B1C6-15531F16586A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9EC193E-48BD-4BCB-97BD-010E87ED94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ФІЗІОЛОГІЧНІ ОСНОВИ ІНДИВІДУАЛЬНИХ ВІДМІННОСТЕЙ ВИЩОЇ НЕРВНОЇ </a:t>
            </a:r>
            <a:r>
              <a:rPr lang="ru-RU" dirty="0" smtClean="0"/>
              <a:t>ДІЯЛЬНОСТІ ЛЮДИНИ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10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836712"/>
          <a:ext cx="8136904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1а доглядати за тваринами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1б обслуговувати </a:t>
                      </a:r>
                      <a:r>
                        <a:rPr lang="uk-UA" baseline="0" dirty="0" smtClean="0"/>
                        <a:t> автомобілі, прилади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2а допомагати хворим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2б складати таблиці, схеми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3а спостерігати за якістю книжкових ілюстрацій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3б спостерігати за розвитком та станом рослин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4а обробляти матеріали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4б рекламувати</a:t>
                      </a:r>
                      <a:r>
                        <a:rPr lang="uk-UA" baseline="0" dirty="0" smtClean="0"/>
                        <a:t> товари, продавати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5а обговорювати науково-популярні книги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5б обговорювати вірші, романи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6а вирощувати молодняк тварин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6б тренувати людей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7а копіювати малюнки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7б керувати вантажним транспортом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8а  повідомляти, роз'яснювати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8б оформляти виставки, вітрини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764704"/>
          <a:ext cx="8280920" cy="552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9а ремонтувати речі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9б шукати та виправляти помилки в тексті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10а лікувати тварин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10б виконувати розрахунки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11а виводити нові сорти рослин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11б конструювати, проектувати вироби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12а розбирати спори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12б розумітися в схемах, таблицях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13а</a:t>
                      </a:r>
                      <a:r>
                        <a:rPr lang="uk-UA" baseline="0" dirty="0" smtClean="0"/>
                        <a:t> спостерігати за роботою художніх гуртків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13б спостерігати</a:t>
                      </a:r>
                      <a:r>
                        <a:rPr lang="uk-UA" baseline="0" dirty="0" smtClean="0"/>
                        <a:t> за життям мікробі, комах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14а  обслуговувати медичні прилади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14б надавати медичну допомогу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15а художньо описувати події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15б складати точні звіти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16а робити лабораторні аналізи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16б приймати хворих, назначити ліки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17а красити стіни, вироби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17б робити</a:t>
                      </a:r>
                      <a:r>
                        <a:rPr lang="uk-UA" baseline="0" dirty="0" smtClean="0"/>
                        <a:t> монтаж автомобілів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18а організовувати культпоходи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18б грати на сцені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19а виготовляти вироби зі схем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19б займатися кресленням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20а вести боротьбу з хворобами рослин або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20б працювати на клавішних машинах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692696"/>
            <a:ext cx="3024336" cy="2628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635896" y="3326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Лист відповідей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28498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«+» у кожному </a:t>
            </a:r>
            <a:r>
              <a:rPr lang="ru-RU" dirty="0" err="1" smtClean="0"/>
              <a:t>стовпці</a:t>
            </a:r>
            <a:r>
              <a:rPr lang="ru-RU" dirty="0" smtClean="0"/>
              <a:t> та </a:t>
            </a:r>
            <a:r>
              <a:rPr lang="ru-RU" dirty="0" err="1" smtClean="0"/>
              <a:t>виберіть</a:t>
            </a:r>
            <a:r>
              <a:rPr lang="ru-RU" dirty="0" smtClean="0"/>
              <a:t> той тип </a:t>
            </a:r>
            <a:r>
              <a:rPr lang="ru-RU" dirty="0" err="1" smtClean="0"/>
              <a:t>професій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одержав </a:t>
            </a:r>
            <a:r>
              <a:rPr lang="ru-RU" dirty="0" err="1" smtClean="0"/>
              <a:t>максимальну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«+».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професій</a:t>
            </a:r>
            <a:r>
              <a:rPr lang="ru-RU" dirty="0" smtClean="0"/>
              <a:t> по стовпцям:1. «</a:t>
            </a:r>
            <a:r>
              <a:rPr lang="ru-RU" dirty="0" err="1" smtClean="0"/>
              <a:t>людина-природа</a:t>
            </a:r>
            <a:r>
              <a:rPr lang="ru-RU" dirty="0" smtClean="0"/>
              <a:t>» -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рослинництвом,тваринництвом</a:t>
            </a:r>
            <a:r>
              <a:rPr lang="ru-RU" dirty="0" smtClean="0"/>
              <a:t> та </a:t>
            </a:r>
            <a:r>
              <a:rPr lang="ru-RU" dirty="0" err="1" smtClean="0"/>
              <a:t>лісовим</a:t>
            </a:r>
            <a:r>
              <a:rPr lang="ru-RU" dirty="0" smtClean="0"/>
              <a:t> </a:t>
            </a:r>
            <a:r>
              <a:rPr lang="ru-RU" dirty="0" err="1" smtClean="0"/>
              <a:t>господарством;ІІ</a:t>
            </a:r>
            <a:r>
              <a:rPr lang="ru-RU" dirty="0" smtClean="0"/>
              <a:t>. "</a:t>
            </a:r>
            <a:r>
              <a:rPr lang="ru-RU" dirty="0" err="1" smtClean="0"/>
              <a:t>людина-техніка</a:t>
            </a:r>
            <a:r>
              <a:rPr lang="ru-RU" dirty="0" smtClean="0"/>
              <a:t>" -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професії;ІІІ</a:t>
            </a:r>
            <a:r>
              <a:rPr lang="ru-RU" dirty="0" smtClean="0"/>
              <a:t>. «</a:t>
            </a:r>
            <a:r>
              <a:rPr lang="ru-RU" dirty="0" err="1" smtClean="0"/>
              <a:t>людина-людина</a:t>
            </a:r>
            <a:r>
              <a:rPr lang="ru-RU" dirty="0" smtClean="0"/>
              <a:t>» -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обслуговуванням</a:t>
            </a:r>
            <a:r>
              <a:rPr lang="ru-RU" dirty="0" smtClean="0"/>
              <a:t> </a:t>
            </a:r>
            <a:r>
              <a:rPr lang="ru-RU" dirty="0" err="1" smtClean="0"/>
              <a:t>людей,зі</a:t>
            </a:r>
            <a:r>
              <a:rPr lang="ru-RU" dirty="0" smtClean="0"/>
              <a:t> </a:t>
            </a:r>
            <a:r>
              <a:rPr lang="ru-RU" dirty="0" err="1" smtClean="0"/>
              <a:t>спілкуванням</a:t>
            </a:r>
            <a:r>
              <a:rPr lang="ru-RU" dirty="0" smtClean="0"/>
              <a:t>;</a:t>
            </a:r>
            <a:r>
              <a:rPr lang="en-US" dirty="0" smtClean="0"/>
              <a:t>IV. «</a:t>
            </a:r>
            <a:r>
              <a:rPr lang="ru-RU" dirty="0" err="1" smtClean="0"/>
              <a:t>людина-знак</a:t>
            </a:r>
            <a:r>
              <a:rPr lang="ru-RU" dirty="0" smtClean="0"/>
              <a:t>» -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цифровими</a:t>
            </a:r>
            <a:r>
              <a:rPr lang="ru-RU" dirty="0" smtClean="0"/>
              <a:t> та </a:t>
            </a:r>
            <a:r>
              <a:rPr lang="ru-RU" dirty="0" err="1" smtClean="0"/>
              <a:t>літерними</a:t>
            </a:r>
            <a:r>
              <a:rPr lang="ru-RU" dirty="0" smtClean="0"/>
              <a:t> знаками,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музичні</a:t>
            </a:r>
            <a:r>
              <a:rPr lang="ru-RU" dirty="0" smtClean="0"/>
              <a:t> </a:t>
            </a:r>
            <a:r>
              <a:rPr lang="ru-RU" dirty="0" err="1" smtClean="0"/>
              <a:t>спеціальності</a:t>
            </a:r>
            <a:r>
              <a:rPr lang="ru-RU" dirty="0" smtClean="0"/>
              <a:t>;</a:t>
            </a:r>
            <a:r>
              <a:rPr lang="en-US" dirty="0" smtClean="0"/>
              <a:t>V. «</a:t>
            </a:r>
            <a:r>
              <a:rPr lang="ru-RU" dirty="0" err="1" smtClean="0"/>
              <a:t>людина-художній</a:t>
            </a:r>
            <a:r>
              <a:rPr lang="ru-RU" dirty="0" smtClean="0"/>
              <a:t> образ» –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спеціальності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ІНДЕКСУ ФІЗИЧНОГО СТАНУ (ІФС) за Є.А. ПІРОГОВОЮ</a:t>
            </a:r>
          </a:p>
          <a:p>
            <a:endParaRPr lang="ru-RU" dirty="0" smtClean="0"/>
          </a:p>
          <a:p>
            <a:r>
              <a:rPr lang="ru-RU" dirty="0" smtClean="0"/>
              <a:t>Мета: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стану за методом Е.А. </a:t>
            </a:r>
            <a:r>
              <a:rPr lang="ru-RU" dirty="0" err="1" smtClean="0"/>
              <a:t>Піроговою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Обладнання</a:t>
            </a:r>
            <a:r>
              <a:rPr lang="ru-RU" dirty="0" smtClean="0"/>
              <a:t>: тонометр, </a:t>
            </a:r>
            <a:r>
              <a:rPr lang="ru-RU" dirty="0" err="1" smtClean="0"/>
              <a:t>ростомір</a:t>
            </a:r>
            <a:r>
              <a:rPr lang="ru-RU" dirty="0" smtClean="0"/>
              <a:t>, ваги, </a:t>
            </a:r>
            <a:r>
              <a:rPr lang="ru-RU" dirty="0" err="1" smtClean="0"/>
              <a:t>секундомір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Виміряйте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, </a:t>
            </a:r>
            <a:r>
              <a:rPr lang="ru-RU" dirty="0" err="1" smtClean="0"/>
              <a:t>масу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та </a:t>
            </a:r>
            <a:r>
              <a:rPr lang="ru-RU" dirty="0" err="1" smtClean="0"/>
              <a:t>артеріальний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досліджуваного</a:t>
            </a:r>
            <a:r>
              <a:rPr lang="ru-RU" dirty="0" smtClean="0"/>
              <a:t>.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пульс (частоту </a:t>
            </a:r>
            <a:r>
              <a:rPr lang="ru-RU" dirty="0" err="1" smtClean="0"/>
              <a:t>серцевих</a:t>
            </a:r>
            <a:r>
              <a:rPr lang="ru-RU" dirty="0" smtClean="0"/>
              <a:t> </a:t>
            </a:r>
            <a:r>
              <a:rPr lang="ru-RU" dirty="0" err="1" smtClean="0"/>
              <a:t>скорочень</a:t>
            </a:r>
            <a:r>
              <a:rPr lang="ru-RU" dirty="0" smtClean="0"/>
              <a:t>)в </a:t>
            </a:r>
            <a:r>
              <a:rPr lang="ru-RU" dirty="0" err="1" smtClean="0"/>
              <a:t>спокої.За</a:t>
            </a:r>
            <a:r>
              <a:rPr lang="ru-RU" dirty="0" smtClean="0"/>
              <a:t> формулою </a:t>
            </a:r>
            <a:r>
              <a:rPr lang="ru-RU" dirty="0" err="1" smtClean="0"/>
              <a:t>обчисліть</a:t>
            </a:r>
            <a:r>
              <a:rPr lang="ru-RU" dirty="0" smtClean="0"/>
              <a:t> 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стану </a:t>
            </a:r>
            <a:r>
              <a:rPr lang="ru-RU" dirty="0" err="1" smtClean="0"/>
              <a:t>досліджуваного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35699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АТ </a:t>
            </a:r>
            <a:r>
              <a:rPr lang="ru-RU" dirty="0" err="1" smtClean="0"/>
              <a:t>середній</a:t>
            </a:r>
            <a:r>
              <a:rPr lang="ru-RU" dirty="0" smtClean="0"/>
              <a:t> = (АТ </a:t>
            </a:r>
            <a:r>
              <a:rPr lang="ru-RU" dirty="0" err="1" smtClean="0"/>
              <a:t>систолічний</a:t>
            </a:r>
            <a:r>
              <a:rPr lang="ru-RU" dirty="0" smtClean="0"/>
              <a:t> - АТ </a:t>
            </a:r>
            <a:r>
              <a:rPr lang="ru-RU" dirty="0" err="1" smtClean="0"/>
              <a:t>діастолічний</a:t>
            </a:r>
            <a:r>
              <a:rPr lang="ru-RU" dirty="0" smtClean="0"/>
              <a:t>) / 3 + АТ </a:t>
            </a:r>
            <a:r>
              <a:rPr lang="ru-RU" dirty="0" err="1" smtClean="0"/>
              <a:t>діастолічний</a:t>
            </a:r>
            <a:r>
              <a:rPr lang="ru-RU" dirty="0" smtClean="0"/>
              <a:t> </a:t>
            </a:r>
            <a:r>
              <a:rPr lang="ru-RU" dirty="0" err="1" smtClean="0"/>
              <a:t>тиск.Оцінка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Оцініть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стану </a:t>
            </a:r>
            <a:r>
              <a:rPr lang="ru-RU" dirty="0" err="1" smtClean="0"/>
              <a:t>досліджуваного,виходячи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:</a:t>
            </a:r>
          </a:p>
          <a:p>
            <a:r>
              <a:rPr lang="ru-RU" dirty="0" smtClean="0"/>
              <a:t>ІФС </a:t>
            </a:r>
            <a:r>
              <a:rPr lang="ru-RU" dirty="0" err="1" smtClean="0"/>
              <a:t>нижче</a:t>
            </a:r>
            <a:r>
              <a:rPr lang="ru-RU" dirty="0" smtClean="0"/>
              <a:t> 0,375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ІФС = 0,376-0,525 -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середнього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ІФС = 0,526-0,675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ІФС = 0,676-0,825 -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вищий</a:t>
            </a:r>
            <a:r>
              <a:rPr lang="ru-RU" dirty="0" smtClean="0"/>
              <a:t> за </a:t>
            </a:r>
            <a:r>
              <a:rPr lang="ru-RU" dirty="0" err="1" smtClean="0"/>
              <a:t>середній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ІФС </a:t>
            </a:r>
            <a:r>
              <a:rPr lang="ru-RU" dirty="0" err="1" smtClean="0"/>
              <a:t>вище</a:t>
            </a:r>
            <a:r>
              <a:rPr lang="ru-RU" dirty="0" smtClean="0"/>
              <a:t> 0,825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2132856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r>
              <a:rPr lang="uk-UA" dirty="0" smtClean="0"/>
              <a:t>          </a:t>
            </a:r>
            <a:r>
              <a:rPr lang="uk-UA" u="sng" dirty="0" smtClean="0"/>
              <a:t>700-3*чсс-2,5*АТ середній-2,7*вік+0,28*вагу тіла</a:t>
            </a:r>
          </a:p>
          <a:p>
            <a:r>
              <a:rPr lang="uk-UA" dirty="0" smtClean="0"/>
              <a:t>ІФС=                       350-2,6*вік+0,21*ріст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847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ОЦІНКА ФІЗИЧНОЇ РОБОТОЗДАТНОСТІ ЗА ІНДЕКСОМ РЮФФ'Є</a:t>
            </a:r>
          </a:p>
          <a:p>
            <a:endParaRPr lang="ru-RU" dirty="0" smtClean="0"/>
          </a:p>
          <a:p>
            <a:r>
              <a:rPr lang="ru-RU" dirty="0" smtClean="0"/>
              <a:t>Мета: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фізичну</a:t>
            </a:r>
            <a:r>
              <a:rPr lang="ru-RU" dirty="0" smtClean="0"/>
              <a:t> </a:t>
            </a:r>
            <a:r>
              <a:rPr lang="ru-RU" dirty="0" err="1" smtClean="0"/>
              <a:t>працездатність</a:t>
            </a:r>
            <a:r>
              <a:rPr lang="ru-RU" dirty="0" smtClean="0"/>
              <a:t> за </a:t>
            </a:r>
            <a:r>
              <a:rPr lang="ru-RU" dirty="0" err="1" smtClean="0"/>
              <a:t>індексом</a:t>
            </a:r>
            <a:r>
              <a:rPr lang="ru-RU" dirty="0" smtClean="0"/>
              <a:t> </a:t>
            </a:r>
            <a:r>
              <a:rPr lang="ru-RU" dirty="0" err="1" smtClean="0"/>
              <a:t>Рюфф'є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Устаткування</a:t>
            </a:r>
            <a:r>
              <a:rPr lang="ru-RU" dirty="0" smtClean="0"/>
              <a:t>: </a:t>
            </a:r>
            <a:r>
              <a:rPr lang="ru-RU" dirty="0" err="1" smtClean="0"/>
              <a:t>секундомір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Виміряйте</a:t>
            </a:r>
            <a:r>
              <a:rPr lang="ru-RU" dirty="0" smtClean="0"/>
              <a:t> пульс </a:t>
            </a:r>
            <a:r>
              <a:rPr lang="ru-RU" dirty="0" err="1" smtClean="0"/>
              <a:t>досліджуваного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5 </a:t>
            </a:r>
            <a:r>
              <a:rPr lang="ru-RU" dirty="0" err="1" smtClean="0"/>
              <a:t>хв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у </a:t>
            </a:r>
            <a:r>
              <a:rPr lang="ru-RU" dirty="0" err="1" smtClean="0"/>
              <a:t>положенні</a:t>
            </a:r>
            <a:r>
              <a:rPr lang="ru-RU" dirty="0" smtClean="0"/>
              <a:t> </a:t>
            </a:r>
            <a:r>
              <a:rPr lang="ru-RU" dirty="0" err="1" smtClean="0"/>
              <a:t>сидячи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спокої</a:t>
            </a:r>
            <a:r>
              <a:rPr lang="ru-RU" dirty="0" smtClean="0"/>
              <a:t> (Р1).</a:t>
            </a:r>
            <a:r>
              <a:rPr lang="ru-RU" dirty="0" err="1" smtClean="0"/>
              <a:t>Протягом</a:t>
            </a:r>
            <a:r>
              <a:rPr lang="ru-RU" dirty="0" smtClean="0"/>
              <a:t> 30 с </a:t>
            </a:r>
            <a:r>
              <a:rPr lang="ru-RU" dirty="0" err="1" smtClean="0"/>
              <a:t>досліджуваний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виконати</a:t>
            </a:r>
            <a:r>
              <a:rPr lang="ru-RU" dirty="0" smtClean="0"/>
              <a:t> 30 </a:t>
            </a:r>
            <a:r>
              <a:rPr lang="ru-RU" dirty="0" err="1" smtClean="0"/>
              <a:t>присідань.Відразу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виміряйте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пульс. </a:t>
            </a:r>
            <a:r>
              <a:rPr lang="ru-RU" dirty="0" err="1" smtClean="0"/>
              <a:t>Досліджуваний</a:t>
            </a:r>
            <a:r>
              <a:rPr lang="ru-RU" dirty="0" smtClean="0"/>
              <a:t> </a:t>
            </a:r>
            <a:r>
              <a:rPr lang="ru-RU" dirty="0" err="1" smtClean="0"/>
              <a:t>прицьому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стояти</a:t>
            </a:r>
            <a:r>
              <a:rPr lang="ru-RU" dirty="0" smtClean="0"/>
              <a:t> (Р2).</a:t>
            </a:r>
            <a:r>
              <a:rPr lang="ru-RU" dirty="0" err="1" smtClean="0"/>
              <a:t>Повторіть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пульсу через 1 </a:t>
            </a:r>
            <a:r>
              <a:rPr lang="ru-RU" dirty="0" err="1" smtClean="0"/>
              <a:t>хвилину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(РЗ).</a:t>
            </a:r>
            <a:r>
              <a:rPr lang="ru-RU" dirty="0" err="1" smtClean="0"/>
              <a:t>Розрахуйте</a:t>
            </a:r>
            <a:r>
              <a:rPr lang="ru-RU" dirty="0" smtClean="0"/>
              <a:t> за формулою </a:t>
            </a:r>
            <a:r>
              <a:rPr lang="ru-RU" dirty="0" err="1" smtClean="0"/>
              <a:t>індекс</a:t>
            </a:r>
            <a:r>
              <a:rPr lang="ru-RU" dirty="0" smtClean="0"/>
              <a:t> </a:t>
            </a:r>
            <a:r>
              <a:rPr lang="ru-RU" dirty="0" err="1" smtClean="0"/>
              <a:t>Рюфф'є</a:t>
            </a:r>
            <a:r>
              <a:rPr lang="ru-RU" dirty="0" smtClean="0"/>
              <a:t>:</a:t>
            </a:r>
          </a:p>
          <a:p>
            <a:r>
              <a:rPr lang="ru-RU" dirty="0" smtClean="0"/>
              <a:t>ІР = (</a:t>
            </a:r>
            <a:r>
              <a:rPr lang="en-US" dirty="0" smtClean="0"/>
              <a:t>PI + </a:t>
            </a:r>
            <a:r>
              <a:rPr lang="ru-RU" dirty="0" smtClean="0"/>
              <a:t>Р2 + РЗ) - 200/10.</a:t>
            </a:r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Оцініть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фізичної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 </a:t>
            </a:r>
            <a:r>
              <a:rPr lang="ru-RU" dirty="0" err="1" smtClean="0"/>
              <a:t>досліджуваного</a:t>
            </a:r>
            <a:r>
              <a:rPr lang="ru-RU" dirty="0" smtClean="0"/>
              <a:t>,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якщо:ІР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0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відмінний;ІР</a:t>
            </a:r>
            <a:r>
              <a:rPr lang="ru-RU" dirty="0" smtClean="0"/>
              <a:t> = 0-5 -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добрий;ІР</a:t>
            </a:r>
            <a:r>
              <a:rPr lang="ru-RU" dirty="0" smtClean="0"/>
              <a:t> = 6-10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задовільний;ІР</a:t>
            </a:r>
            <a:r>
              <a:rPr lang="ru-RU" dirty="0" smtClean="0"/>
              <a:t> = 11-15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слабкий;ІФС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15 –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незадовільний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ОЦІНКА ФІЗИЧНОЇ </a:t>
            </a:r>
            <a:r>
              <a:rPr lang="ru-RU" dirty="0" smtClean="0"/>
              <a:t>РОБОТОЗДАТНОСТІ </a:t>
            </a:r>
            <a:r>
              <a:rPr lang="ru-RU" dirty="0" smtClean="0"/>
              <a:t>ЗА</a:t>
            </a:r>
            <a:r>
              <a:rPr lang="ru-RU" dirty="0" smtClean="0"/>
              <a:t> ГАРВАРДСЬКИМ СТЕП-ТЕСТОМ</a:t>
            </a:r>
            <a:endParaRPr lang="ru-RU" dirty="0" smtClean="0"/>
          </a:p>
          <a:p>
            <a:r>
              <a:rPr lang="ru-RU" dirty="0" smtClean="0"/>
              <a:t>Мета: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фізичну</a:t>
            </a:r>
            <a:r>
              <a:rPr lang="ru-RU" dirty="0" smtClean="0"/>
              <a:t> </a:t>
            </a:r>
            <a:r>
              <a:rPr lang="ru-RU" dirty="0" err="1" smtClean="0"/>
              <a:t>працездатність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степ-тесту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Обладнання</a:t>
            </a:r>
            <a:r>
              <a:rPr lang="ru-RU" dirty="0" smtClean="0"/>
              <a:t>: </a:t>
            </a:r>
            <a:r>
              <a:rPr lang="ru-RU" dirty="0" err="1" smtClean="0"/>
              <a:t>секундомір</a:t>
            </a:r>
            <a:r>
              <a:rPr lang="ru-RU" dirty="0" smtClean="0"/>
              <a:t>, </a:t>
            </a:r>
            <a:r>
              <a:rPr lang="ru-RU" dirty="0" err="1" smtClean="0"/>
              <a:t>сходинка</a:t>
            </a:r>
            <a:r>
              <a:rPr lang="ru-RU" dirty="0" smtClean="0"/>
              <a:t>, </a:t>
            </a:r>
            <a:r>
              <a:rPr lang="ru-RU" dirty="0" err="1" smtClean="0"/>
              <a:t>висотою</a:t>
            </a:r>
            <a:r>
              <a:rPr lang="ru-RU" dirty="0" smtClean="0"/>
              <a:t> 35-40 см, ваги.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Досліджуваний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сходження</a:t>
            </a:r>
            <a:r>
              <a:rPr lang="ru-RU" dirty="0" smtClean="0"/>
              <a:t> на </a:t>
            </a:r>
            <a:r>
              <a:rPr lang="ru-RU" dirty="0" err="1" smtClean="0"/>
              <a:t>сходинку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5 </a:t>
            </a:r>
            <a:r>
              <a:rPr lang="ru-RU" dirty="0" err="1" smtClean="0"/>
              <a:t>хв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інтервалом</a:t>
            </a:r>
            <a:r>
              <a:rPr lang="ru-RU" dirty="0" smtClean="0"/>
              <a:t>: 30 </a:t>
            </a:r>
            <a:r>
              <a:rPr lang="ru-RU" dirty="0" err="1" smtClean="0"/>
              <a:t>сходжень</a:t>
            </a:r>
            <a:r>
              <a:rPr lang="ru-RU" dirty="0" smtClean="0"/>
              <a:t> за 1 </a:t>
            </a:r>
            <a:r>
              <a:rPr lang="ru-RU" dirty="0" err="1" smtClean="0"/>
              <a:t>хв</a:t>
            </a:r>
            <a:r>
              <a:rPr lang="ru-RU" dirty="0" smtClean="0"/>
              <a:t>).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сходження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кроків</a:t>
            </a:r>
            <a:r>
              <a:rPr lang="ru-RU" dirty="0" smtClean="0"/>
              <a:t>: 1 </a:t>
            </a:r>
            <a:r>
              <a:rPr lang="ru-RU" dirty="0" err="1" smtClean="0"/>
              <a:t>крок</a:t>
            </a:r>
            <a:r>
              <a:rPr lang="ru-RU" dirty="0" smtClean="0"/>
              <a:t> – на </a:t>
            </a:r>
            <a:r>
              <a:rPr lang="ru-RU" dirty="0" err="1" smtClean="0"/>
              <a:t>сходинку</a:t>
            </a:r>
            <a:r>
              <a:rPr lang="ru-RU" dirty="0" smtClean="0"/>
              <a:t> ставиться права нога; 2 </a:t>
            </a:r>
            <a:r>
              <a:rPr lang="ru-RU" dirty="0" err="1" smtClean="0"/>
              <a:t>крок</a:t>
            </a:r>
            <a:r>
              <a:rPr lang="ru-RU" dirty="0" smtClean="0"/>
              <a:t> - </a:t>
            </a:r>
            <a:r>
              <a:rPr lang="ru-RU" dirty="0" err="1" smtClean="0"/>
              <a:t>ліва</a:t>
            </a:r>
            <a:r>
              <a:rPr lang="ru-RU" dirty="0" smtClean="0"/>
              <a:t> нога </a:t>
            </a:r>
            <a:r>
              <a:rPr lang="ru-RU" dirty="0" err="1" smtClean="0"/>
              <a:t>піднімається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ставиться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правою;3 </a:t>
            </a:r>
            <a:r>
              <a:rPr lang="ru-RU" dirty="0" err="1" smtClean="0"/>
              <a:t>крок</a:t>
            </a:r>
            <a:r>
              <a:rPr lang="ru-RU" dirty="0" smtClean="0"/>
              <a:t> – </a:t>
            </a:r>
            <a:r>
              <a:rPr lang="ru-RU" dirty="0" err="1" smtClean="0"/>
              <a:t>опускається</a:t>
            </a:r>
            <a:r>
              <a:rPr lang="ru-RU" dirty="0" smtClean="0"/>
              <a:t> на </a:t>
            </a:r>
            <a:r>
              <a:rPr lang="ru-RU" dirty="0" err="1" smtClean="0"/>
              <a:t>підлогу</a:t>
            </a:r>
            <a:r>
              <a:rPr lang="ru-RU" dirty="0" smtClean="0"/>
              <a:t> права нога; 4 </a:t>
            </a:r>
            <a:r>
              <a:rPr lang="ru-RU" dirty="0" err="1" smtClean="0"/>
              <a:t>крок</a:t>
            </a:r>
            <a:r>
              <a:rPr lang="ru-RU" dirty="0" smtClean="0"/>
              <a:t> – </a:t>
            </a:r>
            <a:r>
              <a:rPr lang="ru-RU" dirty="0" err="1" smtClean="0"/>
              <a:t>опускається</a:t>
            </a:r>
            <a:r>
              <a:rPr lang="ru-RU" dirty="0" smtClean="0"/>
              <a:t> на </a:t>
            </a:r>
            <a:r>
              <a:rPr lang="ru-RU" dirty="0" err="1" smtClean="0"/>
              <a:t>підлогу</a:t>
            </a:r>
            <a:r>
              <a:rPr lang="ru-RU" dirty="0" smtClean="0"/>
              <a:t> </a:t>
            </a:r>
            <a:r>
              <a:rPr lang="ru-RU" dirty="0" err="1" smtClean="0"/>
              <a:t>ліва</a:t>
            </a:r>
            <a:r>
              <a:rPr lang="ru-RU" dirty="0" smtClean="0"/>
              <a:t> </a:t>
            </a:r>
            <a:r>
              <a:rPr lang="ru-RU" dirty="0" err="1" smtClean="0"/>
              <a:t>нога.Якщо</a:t>
            </a:r>
            <a:r>
              <a:rPr lang="ru-RU" dirty="0" smtClean="0"/>
              <a:t> через </a:t>
            </a:r>
            <a:r>
              <a:rPr lang="ru-RU" dirty="0" err="1" smtClean="0"/>
              <a:t>втому</a:t>
            </a:r>
            <a:r>
              <a:rPr lang="ru-RU" dirty="0" smtClean="0"/>
              <a:t> </a:t>
            </a:r>
            <a:r>
              <a:rPr lang="ru-RU" dirty="0" err="1" smtClean="0"/>
              <a:t>сходження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, то </a:t>
            </a:r>
            <a:r>
              <a:rPr lang="ru-RU" dirty="0" err="1" smtClean="0"/>
              <a:t>фіксується</a:t>
            </a:r>
            <a:r>
              <a:rPr lang="ru-RU" dirty="0" smtClean="0"/>
              <a:t> час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(</a:t>
            </a:r>
            <a:r>
              <a:rPr lang="en-US" dirty="0" smtClean="0"/>
              <a:t>t).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досліджуваний</a:t>
            </a:r>
            <a:r>
              <a:rPr lang="ru-RU" dirty="0" smtClean="0"/>
              <a:t> </a:t>
            </a:r>
            <a:r>
              <a:rPr lang="ru-RU" dirty="0" err="1" smtClean="0"/>
              <a:t>сідає</a:t>
            </a:r>
            <a:r>
              <a:rPr lang="ru-RU" dirty="0" smtClean="0"/>
              <a:t> на </a:t>
            </a:r>
            <a:r>
              <a:rPr lang="ru-RU" dirty="0" err="1" smtClean="0"/>
              <a:t>стілець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підраховується</a:t>
            </a:r>
            <a:r>
              <a:rPr lang="ru-RU" dirty="0" smtClean="0"/>
              <a:t> пульс за </a:t>
            </a:r>
            <a:r>
              <a:rPr lang="ru-RU" dirty="0" err="1" smtClean="0"/>
              <a:t>перші</a:t>
            </a:r>
            <a:r>
              <a:rPr lang="ru-RU" dirty="0" smtClean="0"/>
              <a:t> 30 с на 2 (Р1),3 (Р2) та 4 (РЗ) </a:t>
            </a:r>
            <a:r>
              <a:rPr lang="ru-RU" dirty="0" err="1" smtClean="0"/>
              <a:t>хвилинах</a:t>
            </a:r>
            <a:r>
              <a:rPr lang="ru-RU" dirty="0" smtClean="0"/>
              <a:t> </a:t>
            </a:r>
            <a:r>
              <a:rPr lang="ru-RU" dirty="0" err="1" smtClean="0"/>
              <a:t>відпочинку.Індекс</a:t>
            </a:r>
            <a:r>
              <a:rPr lang="ru-RU" dirty="0" smtClean="0"/>
              <a:t> </a:t>
            </a:r>
            <a:r>
              <a:rPr lang="ru-RU" dirty="0" err="1" smtClean="0"/>
              <a:t>гарвардського</a:t>
            </a:r>
            <a:r>
              <a:rPr lang="ru-RU" dirty="0" smtClean="0"/>
              <a:t> </a:t>
            </a:r>
            <a:r>
              <a:rPr lang="ru-RU" dirty="0" err="1" smtClean="0"/>
              <a:t>степ-тесту</a:t>
            </a:r>
            <a:r>
              <a:rPr lang="ru-RU" dirty="0" smtClean="0"/>
              <a:t> </a:t>
            </a:r>
            <a:r>
              <a:rPr lang="ru-RU" dirty="0" err="1" smtClean="0"/>
              <a:t>розраховується</a:t>
            </a:r>
            <a:r>
              <a:rPr lang="ru-RU" dirty="0" smtClean="0"/>
              <a:t> за такою формулою:</a:t>
            </a:r>
          </a:p>
          <a:p>
            <a:r>
              <a:rPr lang="ru-RU" dirty="0" smtClean="0"/>
              <a:t>ІГСТ = 100 </a:t>
            </a:r>
            <a:r>
              <a:rPr lang="en-US" dirty="0" smtClean="0"/>
              <a:t>t /</a:t>
            </a:r>
            <a:r>
              <a:rPr lang="uk-UA" dirty="0" smtClean="0"/>
              <a:t> [</a:t>
            </a:r>
            <a:r>
              <a:rPr lang="en-US" dirty="0" smtClean="0"/>
              <a:t>2 (PI + </a:t>
            </a:r>
            <a:r>
              <a:rPr lang="ru-RU" dirty="0" smtClean="0"/>
              <a:t>Р2 + РЗ)].</a:t>
            </a:r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Якщо:ІГСТ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55 - </a:t>
            </a: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 smtClean="0"/>
              <a:t>працездатність</a:t>
            </a:r>
            <a:r>
              <a:rPr lang="ru-RU" dirty="0" smtClean="0"/>
              <a:t> </a:t>
            </a:r>
            <a:r>
              <a:rPr lang="ru-RU" dirty="0" err="1" smtClean="0"/>
              <a:t>слабка;ІГСТ</a:t>
            </a:r>
            <a:r>
              <a:rPr lang="ru-RU" dirty="0" smtClean="0"/>
              <a:t> = 55-64 - </a:t>
            </a:r>
            <a:r>
              <a:rPr lang="ru-RU" dirty="0" err="1" smtClean="0"/>
              <a:t>нижче</a:t>
            </a:r>
            <a:r>
              <a:rPr lang="ru-RU" dirty="0" smtClean="0"/>
              <a:t> за </a:t>
            </a:r>
            <a:r>
              <a:rPr lang="ru-RU" dirty="0" err="1" smtClean="0"/>
              <a:t>середню;ІГСТ</a:t>
            </a:r>
            <a:r>
              <a:rPr lang="ru-RU" dirty="0" smtClean="0"/>
              <a:t> = 65-79 – </a:t>
            </a:r>
            <a:r>
              <a:rPr lang="ru-RU" dirty="0" err="1" smtClean="0"/>
              <a:t>середня;ІГСТ</a:t>
            </a:r>
            <a:r>
              <a:rPr lang="ru-RU" dirty="0" smtClean="0"/>
              <a:t> - 80-89 - </a:t>
            </a:r>
            <a:r>
              <a:rPr lang="ru-RU" dirty="0" err="1" smtClean="0"/>
              <a:t>гарна;ІГСТ</a:t>
            </a:r>
            <a:r>
              <a:rPr lang="ru-RU" dirty="0" smtClean="0"/>
              <a:t> = 90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- </a:t>
            </a:r>
            <a:r>
              <a:rPr lang="ru-RU" dirty="0" err="1" smtClean="0"/>
              <a:t>відмінна.Розрахуйте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(А) </a:t>
            </a:r>
            <a:r>
              <a:rPr lang="ru-RU" dirty="0" err="1" smtClean="0"/>
              <a:t>виконаної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за </a:t>
            </a:r>
            <a:r>
              <a:rPr lang="ru-RU" dirty="0" err="1" smtClean="0"/>
              <a:t>формулою:Л</a:t>
            </a:r>
            <a:r>
              <a:rPr lang="ru-RU" dirty="0" smtClean="0"/>
              <a:t> = Р * Ь * </a:t>
            </a:r>
            <a:r>
              <a:rPr lang="ru-RU" dirty="0" err="1" smtClean="0"/>
              <a:t>п</a:t>
            </a:r>
            <a:r>
              <a:rPr lang="ru-RU" dirty="0" smtClean="0"/>
              <a:t> * К, де Р – вага </a:t>
            </a:r>
            <a:r>
              <a:rPr lang="ru-RU" dirty="0" err="1" smtClean="0"/>
              <a:t>тіла</a:t>
            </a:r>
            <a:r>
              <a:rPr lang="ru-RU" dirty="0" smtClean="0"/>
              <a:t> (кг), </a:t>
            </a:r>
            <a:r>
              <a:rPr lang="en-US" dirty="0" smtClean="0"/>
              <a:t>h – </a:t>
            </a:r>
            <a:r>
              <a:rPr lang="ru-RU" dirty="0" err="1" smtClean="0"/>
              <a:t>висота</a:t>
            </a:r>
            <a:r>
              <a:rPr lang="ru-RU" dirty="0" smtClean="0"/>
              <a:t> </a:t>
            </a:r>
            <a:r>
              <a:rPr lang="ru-RU" dirty="0" err="1" smtClean="0"/>
              <a:t>сходинки</a:t>
            </a:r>
            <a:r>
              <a:rPr lang="ru-RU" dirty="0" smtClean="0"/>
              <a:t> (м), </a:t>
            </a:r>
            <a:r>
              <a:rPr lang="ru-RU" dirty="0" err="1" smtClean="0"/>
              <a:t>п</a:t>
            </a:r>
            <a:r>
              <a:rPr lang="ru-RU" dirty="0" smtClean="0"/>
              <a:t> –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сходжень,К</a:t>
            </a:r>
            <a:r>
              <a:rPr lang="ru-RU" dirty="0" smtClean="0"/>
              <a:t> -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підйому</a:t>
            </a:r>
            <a:r>
              <a:rPr lang="ru-RU" dirty="0" smtClean="0"/>
              <a:t> та спуску, </a:t>
            </a:r>
            <a:r>
              <a:rPr lang="ru-RU" dirty="0" err="1" smtClean="0"/>
              <a:t>рівний</a:t>
            </a:r>
            <a:r>
              <a:rPr lang="ru-RU" dirty="0" smtClean="0"/>
              <a:t> у </a:t>
            </a:r>
            <a:r>
              <a:rPr lang="ru-RU" dirty="0" err="1" smtClean="0"/>
              <a:t>дорослої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1,5 (у 8-12 </a:t>
            </a:r>
            <a:r>
              <a:rPr lang="ru-RU" dirty="0" err="1" smtClean="0"/>
              <a:t>років</a:t>
            </a:r>
            <a:r>
              <a:rPr lang="ru-RU" dirty="0" smtClean="0"/>
              <a:t> К = 1,2; в 13-14 - 1,3; в 15-16 у </a:t>
            </a:r>
            <a:r>
              <a:rPr lang="ru-RU" dirty="0" err="1" smtClean="0"/>
              <a:t>юнаків</a:t>
            </a:r>
            <a:r>
              <a:rPr lang="ru-RU" dirty="0" smtClean="0"/>
              <a:t> - 1,4, у дівчат-1,3).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ВИЗНАЧЕННЯ ЕКСТРАВЕРСІЇ І ЕМОЦІОНАЛЬНОЇ СТІЙКОСТІ</a:t>
            </a:r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екстраверсію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стійкості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невротизму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«так» </a:t>
            </a:r>
            <a:r>
              <a:rPr lang="ru-RU" sz="1600" dirty="0" err="1" smtClean="0"/>
              <a:t>чи</a:t>
            </a:r>
            <a:r>
              <a:rPr lang="ru-RU" sz="1600" dirty="0" smtClean="0"/>
              <a:t> 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 потяг до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вражень</a:t>
            </a:r>
            <a:r>
              <a:rPr lang="ru-RU" sz="1600" dirty="0" smtClean="0"/>
              <a:t>, </a:t>
            </a:r>
            <a:r>
              <a:rPr lang="ru-RU" sz="1600" dirty="0" err="1" smtClean="0"/>
              <a:t>до</a:t>
            </a:r>
            <a:r>
              <a:rPr lang="ru-RU" sz="1600" dirty="0" smtClean="0"/>
              <a:t> того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відволіктися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випробувати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потребуєте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зрозуміти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підбадьорити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поспівчувати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безтурботною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відмовитися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намірів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обмірковуєте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хотіли</a:t>
            </a:r>
            <a:r>
              <a:rPr lang="ru-RU" sz="1600" dirty="0" smtClean="0"/>
              <a:t> б </a:t>
            </a:r>
            <a:r>
              <a:rPr lang="ru-RU" sz="1600" dirty="0" err="1" smtClean="0"/>
              <a:t>почекати</a:t>
            </a:r>
            <a:r>
              <a:rPr lang="ru-RU" sz="1600" dirty="0" smtClean="0"/>
              <a:t> перш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діяти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стримуєте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обіцянки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вам не </a:t>
            </a:r>
            <a:r>
              <a:rPr lang="ru-RU" sz="1600" dirty="0" err="1" smtClean="0"/>
              <a:t>вигідно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у вас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спади та </a:t>
            </a:r>
            <a:r>
              <a:rPr lang="ru-RU" sz="1600" dirty="0" err="1" smtClean="0"/>
              <a:t>підйоми</a:t>
            </a:r>
            <a:r>
              <a:rPr lang="ru-RU" sz="1600" dirty="0" smtClean="0"/>
              <a:t> настрою?</a:t>
            </a:r>
          </a:p>
          <a:p>
            <a:r>
              <a:rPr lang="ru-RU" sz="1600" dirty="0" smtClean="0"/>
              <a:t>8.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дієте</a:t>
            </a:r>
            <a:r>
              <a:rPr lang="ru-RU" sz="1600" dirty="0" smtClean="0"/>
              <a:t> та кажете?</a:t>
            </a:r>
          </a:p>
          <a:p>
            <a:r>
              <a:rPr lang="ru-RU" sz="1600" dirty="0" smtClean="0"/>
              <a:t>9.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виникало</a:t>
            </a:r>
            <a:r>
              <a:rPr lang="ru-RU" sz="1600" dirty="0" smtClean="0"/>
              <a:t> у вас колись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нещасні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</a:t>
            </a:r>
            <a:r>
              <a:rPr lang="ru-RU" sz="1600" dirty="0" err="1" smtClean="0"/>
              <a:t>ніякої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серйозної</a:t>
            </a:r>
            <a:r>
              <a:rPr lang="ru-RU" sz="1600" dirty="0" smtClean="0"/>
              <a:t> причини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правда,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 «</a:t>
            </a:r>
            <a:r>
              <a:rPr lang="ru-RU" sz="1600" dirty="0" err="1" smtClean="0"/>
              <a:t>суперечку</a:t>
            </a:r>
            <a:r>
              <a:rPr lang="ru-RU" sz="1600" dirty="0" smtClean="0"/>
              <a:t>»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зважитися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</a:t>
            </a:r>
            <a:r>
              <a:rPr lang="ru-RU" sz="1600" dirty="0" smtClean="0"/>
              <a:t> все?</a:t>
            </a:r>
          </a:p>
          <a:p>
            <a:r>
              <a:rPr lang="ru-RU" sz="1600" dirty="0" smtClean="0"/>
              <a:t>11.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бентежитесь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хочете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познайомитися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  </a:t>
            </a:r>
            <a:r>
              <a:rPr lang="ru-RU" sz="1600" dirty="0" err="1" smtClean="0"/>
              <a:t>протилежної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статі</a:t>
            </a:r>
            <a:r>
              <a:rPr lang="ru-RU" sz="1600" dirty="0" smtClean="0"/>
              <a:t>, яка вам симпатична?</a:t>
            </a:r>
          </a:p>
          <a:p>
            <a:r>
              <a:rPr lang="ru-RU" sz="1600" dirty="0" smtClean="0"/>
              <a:t>12.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коли-небудь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розлютившись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«</a:t>
            </a:r>
            <a:r>
              <a:rPr lang="ru-RU" sz="1600" dirty="0" err="1" smtClean="0"/>
              <a:t>виходите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себе»?</a:t>
            </a:r>
          </a:p>
          <a:p>
            <a:r>
              <a:rPr lang="ru-RU" sz="1600" dirty="0" smtClean="0"/>
              <a:t>13.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дієте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необдумано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впливом</a:t>
            </a:r>
            <a:r>
              <a:rPr lang="ru-RU" sz="1600" dirty="0" smtClean="0"/>
              <a:t> моменту?</a:t>
            </a:r>
          </a:p>
          <a:p>
            <a:r>
              <a:rPr lang="ru-RU" sz="1600" dirty="0" smtClean="0"/>
              <a:t>14.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вас </a:t>
            </a:r>
            <a:r>
              <a:rPr lang="ru-RU" sz="1600" dirty="0" err="1" smtClean="0"/>
              <a:t>турбує</a:t>
            </a:r>
            <a:r>
              <a:rPr lang="ru-RU" sz="1600" dirty="0" smtClean="0"/>
              <a:t> думка про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вам не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що-небудь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говорити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волієте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читати</a:t>
            </a:r>
            <a:r>
              <a:rPr lang="ru-RU" sz="1600" dirty="0" smtClean="0"/>
              <a:t> книги </a:t>
            </a:r>
            <a:r>
              <a:rPr lang="ru-RU" sz="1600" dirty="0" err="1" smtClean="0"/>
              <a:t>зустрічам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людьми?</a:t>
            </a:r>
          </a:p>
          <a:p>
            <a:r>
              <a:rPr lang="ru-RU" sz="1600" dirty="0" smtClean="0"/>
              <a:t>16.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правда,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вас легко </a:t>
            </a:r>
            <a:r>
              <a:rPr lang="ru-RU" sz="1600" dirty="0" err="1" smtClean="0"/>
              <a:t>зачепити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любите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бувати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компанії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18.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у вас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думки,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вам не </a:t>
            </a:r>
            <a:r>
              <a:rPr lang="ru-RU" sz="1600" dirty="0" err="1" smtClean="0"/>
              <a:t>хотілося</a:t>
            </a:r>
            <a:r>
              <a:rPr lang="ru-RU" sz="1600" dirty="0" smtClean="0"/>
              <a:t> б </a:t>
            </a:r>
            <a:r>
              <a:rPr lang="ru-RU" sz="1600" dirty="0" err="1" smtClean="0"/>
              <a:t>ділитися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19.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правда,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сповнені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горить</a:t>
            </a:r>
            <a:r>
              <a:rPr lang="ru-RU" sz="1600" dirty="0" smtClean="0"/>
              <a:t> у руках, а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втому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намагаєтесь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обмежити</a:t>
            </a:r>
            <a:r>
              <a:rPr lang="ru-RU" sz="1600" dirty="0" smtClean="0"/>
              <a:t> коло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знайомств</a:t>
            </a:r>
            <a:r>
              <a:rPr lang="ru-RU" sz="1600" dirty="0" smtClean="0"/>
              <a:t> невеликою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найближчих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?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21.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мрієте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22. Коли на вас кричать,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самим?</a:t>
            </a:r>
          </a:p>
          <a:p>
            <a:r>
              <a:rPr lang="ru-RU" sz="1600" dirty="0" smtClean="0"/>
              <a:t>23.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звички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добрими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у вас </a:t>
            </a:r>
            <a:r>
              <a:rPr lang="ru-RU" sz="1600" dirty="0" err="1" smtClean="0"/>
              <a:t>виникає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в </a:t>
            </a:r>
            <a:r>
              <a:rPr lang="ru-RU" sz="1600" dirty="0" err="1" smtClean="0"/>
              <a:t>чомусь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винні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волю </a:t>
            </a:r>
            <a:r>
              <a:rPr lang="ru-RU" sz="1600" dirty="0" err="1" smtClean="0"/>
              <a:t>своїм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безтурботно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розважатися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веселій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компанії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сказати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нерви</a:t>
            </a:r>
            <a:r>
              <a:rPr lang="ru-RU" sz="1600" dirty="0" smtClean="0"/>
              <a:t> у вас часто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натягнуті</a:t>
            </a:r>
            <a:r>
              <a:rPr lang="ru-RU" sz="1600" dirty="0" smtClean="0"/>
              <a:t> до краю?</a:t>
            </a:r>
          </a:p>
          <a:p>
            <a:r>
              <a:rPr lang="ru-RU" sz="1600" dirty="0" smtClean="0"/>
              <a:t>27.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славитеся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людину</a:t>
            </a:r>
            <a:r>
              <a:rPr lang="ru-RU" sz="1600" dirty="0" smtClean="0"/>
              <a:t> живу та </a:t>
            </a:r>
            <a:r>
              <a:rPr lang="ru-RU" sz="1600" dirty="0" err="1" smtClean="0"/>
              <a:t>веселу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28.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того, як справа </a:t>
            </a:r>
            <a:r>
              <a:rPr lang="ru-RU" sz="1600" dirty="0" err="1" smtClean="0"/>
              <a:t>зроблена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подумки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повертаєтеся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неї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думаєте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змогли</a:t>
            </a:r>
            <a:r>
              <a:rPr lang="ru-RU" sz="1600" dirty="0" smtClean="0"/>
              <a:t> б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29.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відчуваєте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неспокійно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перебуваючи</a:t>
            </a:r>
            <a:r>
              <a:rPr lang="ru-RU" sz="1600" dirty="0" smtClean="0"/>
              <a:t> у </a:t>
            </a:r>
            <a:r>
              <a:rPr lang="ru-RU" sz="1600" dirty="0" err="1" smtClean="0"/>
              <a:t>великій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компанії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передаєте</a:t>
            </a:r>
            <a:r>
              <a:rPr lang="ru-RU" sz="1600" dirty="0" smtClean="0"/>
              <a:t> чутки?</a:t>
            </a:r>
          </a:p>
          <a:p>
            <a:r>
              <a:rPr lang="ru-RU" sz="1600" dirty="0" smtClean="0"/>
              <a:t>31.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вам не спиться через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 голову </a:t>
            </a:r>
            <a:r>
              <a:rPr lang="ru-RU" sz="1600" dirty="0" err="1" smtClean="0"/>
              <a:t>лізуть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думки?</a:t>
            </a:r>
          </a:p>
          <a:p>
            <a:r>
              <a:rPr lang="ru-RU" sz="1600" dirty="0" smtClean="0"/>
              <a:t>32.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хочете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дізнатися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волієте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в </a:t>
            </a:r>
            <a:r>
              <a:rPr lang="ru-RU" sz="1600" dirty="0" err="1" smtClean="0"/>
              <a:t>книзі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запитати</a:t>
            </a:r>
            <a:r>
              <a:rPr lang="ru-RU" sz="1600" dirty="0" smtClean="0"/>
              <a:t> людей?</a:t>
            </a:r>
          </a:p>
          <a:p>
            <a:r>
              <a:rPr lang="ru-RU" sz="1600" dirty="0" smtClean="0"/>
              <a:t>33.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 у вас </a:t>
            </a:r>
            <a:r>
              <a:rPr lang="ru-RU" sz="1600" dirty="0" err="1" smtClean="0"/>
              <a:t>сильне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серцебиття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подобається</a:t>
            </a:r>
            <a:r>
              <a:rPr lang="ru-RU" sz="1600" dirty="0" smtClean="0"/>
              <a:t> вам робота, яка </a:t>
            </a:r>
            <a:r>
              <a:rPr lang="ru-RU" sz="1600" dirty="0" err="1" smtClean="0"/>
              <a:t>потребує</a:t>
            </a:r>
            <a:r>
              <a:rPr lang="ru-RU" sz="1600" dirty="0" smtClean="0"/>
              <a:t>  </a:t>
            </a:r>
            <a:r>
              <a:rPr lang="ru-RU" sz="1600" dirty="0" err="1" smtClean="0"/>
              <a:t>зосередження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у вас напади </a:t>
            </a:r>
            <a:r>
              <a:rPr lang="ru-RU" sz="1600" dirty="0" err="1" smtClean="0"/>
              <a:t>тремтіння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кажете правду?</a:t>
            </a:r>
          </a:p>
          <a:p>
            <a:r>
              <a:rPr lang="ru-RU" sz="1600" dirty="0" smtClean="0"/>
              <a:t>37.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неприємно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перебувати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компанії</a:t>
            </a:r>
            <a:r>
              <a:rPr lang="ru-RU" sz="1600" dirty="0" smtClean="0"/>
              <a:t>, де </a:t>
            </a:r>
            <a:r>
              <a:rPr lang="ru-RU" sz="1600" dirty="0" err="1" smtClean="0"/>
              <a:t>жартують</a:t>
            </a:r>
            <a:r>
              <a:rPr lang="ru-RU" sz="1600" dirty="0" smtClean="0"/>
              <a:t> один над одним?</a:t>
            </a:r>
          </a:p>
          <a:p>
            <a:r>
              <a:rPr lang="ru-RU" sz="1600" dirty="0" smtClean="0"/>
              <a:t>38.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дратівливі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39.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подобається</a:t>
            </a:r>
            <a:r>
              <a:rPr lang="ru-RU" sz="1600" dirty="0" smtClean="0"/>
              <a:t>  вам робота, яка </a:t>
            </a:r>
            <a:r>
              <a:rPr lang="ru-RU" sz="1600" dirty="0" err="1" smtClean="0"/>
              <a:t>потребує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правда,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вам часто не </a:t>
            </a:r>
            <a:r>
              <a:rPr lang="ru-RU" sz="1600" dirty="0" err="1" smtClean="0"/>
              <a:t>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спокою</a:t>
            </a:r>
            <a:r>
              <a:rPr lang="ru-RU" sz="1600" dirty="0" smtClean="0"/>
              <a:t> думки про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жахах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могли б </a:t>
            </a:r>
            <a:r>
              <a:rPr lang="ru-RU" sz="1600" dirty="0" err="1" smtClean="0"/>
              <a:t>статися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скінчилося</a:t>
            </a:r>
            <a:r>
              <a:rPr lang="ru-RU" sz="1600" dirty="0" smtClean="0"/>
              <a:t> благополучно?</a:t>
            </a:r>
          </a:p>
          <a:p>
            <a:r>
              <a:rPr lang="ru-RU" sz="1600" dirty="0" smtClean="0"/>
              <a:t>41.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правильно,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неквапливі</a:t>
            </a:r>
            <a:r>
              <a:rPr lang="ru-RU" sz="1600" dirty="0" smtClean="0"/>
              <a:t> в </a:t>
            </a:r>
            <a:r>
              <a:rPr lang="ru-RU" sz="1600" dirty="0" err="1" smtClean="0"/>
              <a:t>рухах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дещо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повільні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спізнюєтеся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коли-небудь</a:t>
            </a:r>
            <a:r>
              <a:rPr lang="ru-RU" sz="1600" dirty="0" smtClean="0"/>
              <a:t> на роботу </a:t>
            </a:r>
            <a:r>
              <a:rPr lang="ru-RU" sz="1600" dirty="0" err="1" smtClean="0"/>
              <a:t>чи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зустріч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кимось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вам сняться </a:t>
            </a:r>
            <a:r>
              <a:rPr lang="ru-RU" sz="1600" dirty="0" err="1" smtClean="0"/>
              <a:t>кошмари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правда,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так любите </a:t>
            </a:r>
            <a:r>
              <a:rPr lang="ru-RU" sz="1600" dirty="0" err="1" smtClean="0"/>
              <a:t>поговорити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втрачаєте</a:t>
            </a:r>
            <a:r>
              <a:rPr lang="ru-RU" sz="1600" dirty="0" smtClean="0"/>
              <a:t> будь-коли </a:t>
            </a:r>
            <a:r>
              <a:rPr lang="ru-RU" sz="1600" dirty="0" err="1" smtClean="0"/>
              <a:t>нагоди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поговорити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новою </a:t>
            </a:r>
            <a:r>
              <a:rPr lang="ru-RU" sz="1600" dirty="0" err="1" smtClean="0"/>
              <a:t>людиною</a:t>
            </a:r>
            <a:r>
              <a:rPr lang="ru-RU" sz="1600" dirty="0" smtClean="0"/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60848"/>
            <a:ext cx="91440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53.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зуміли</a:t>
            </a:r>
            <a:r>
              <a:rPr lang="ru-RU" sz="1600" dirty="0" smtClean="0"/>
              <a:t> б </a:t>
            </a:r>
            <a:r>
              <a:rPr lang="ru-RU" sz="1600" dirty="0" err="1" smtClean="0"/>
              <a:t>ви</a:t>
            </a:r>
            <a:r>
              <a:rPr lang="ru-RU" sz="1600" dirty="0" smtClean="0"/>
              <a:t> внести </a:t>
            </a:r>
            <a:r>
              <a:rPr lang="ru-RU" sz="1600" dirty="0" err="1" smtClean="0"/>
              <a:t>пожвавлення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нудну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компанію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54.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говорите про </a:t>
            </a:r>
            <a:r>
              <a:rPr lang="ru-RU" sz="1600" dirty="0" err="1" smtClean="0"/>
              <a:t>речі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зовсім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знаєтеся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турбуєтеся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любите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пожартувати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57.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страждаєте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безсонням</a:t>
            </a:r>
            <a:r>
              <a:rPr lang="ru-RU" sz="1600" dirty="0" smtClean="0"/>
              <a:t>?</a:t>
            </a:r>
            <a:endParaRPr lang="ru-RU" dirty="0" smtClean="0"/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екстраверсії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«так» у </a:t>
            </a:r>
            <a:r>
              <a:rPr lang="ru-RU" dirty="0" err="1" smtClean="0"/>
              <a:t>питаннях</a:t>
            </a:r>
            <a:r>
              <a:rPr lang="ru-RU" dirty="0" smtClean="0"/>
              <a:t> 1, 3, 8, 10, 13, 17, 22, 25, 27, 39, 44, 46, 49, 53, 56;</a:t>
            </a:r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</a:t>
            </a:r>
            <a:r>
              <a:rPr lang="ru-RU" dirty="0" err="1" smtClean="0"/>
              <a:t>ні</a:t>
            </a:r>
            <a:r>
              <a:rPr lang="ru-RU" dirty="0" smtClean="0"/>
              <a:t>» 5, 15, 20, 29, 32, 37, 41, 51.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0 -10, то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інтроверт</a:t>
            </a:r>
            <a:r>
              <a:rPr lang="ru-RU" dirty="0" smtClean="0"/>
              <a:t>, </a:t>
            </a:r>
            <a:r>
              <a:rPr lang="ru-RU" dirty="0" err="1" smtClean="0"/>
              <a:t>замкнуті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себе; </a:t>
            </a:r>
            <a:r>
              <a:rPr lang="ru-RU" dirty="0" err="1" smtClean="0"/>
              <a:t>якщо</a:t>
            </a:r>
            <a:r>
              <a:rPr lang="ru-RU" dirty="0" smtClean="0"/>
              <a:t> 15 24, то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екстраверт</a:t>
            </a:r>
            <a:r>
              <a:rPr lang="ru-RU" dirty="0" smtClean="0"/>
              <a:t>, </a:t>
            </a:r>
            <a:r>
              <a:rPr lang="ru-RU" dirty="0" err="1" smtClean="0"/>
              <a:t>товариські</a:t>
            </a:r>
            <a:r>
              <a:rPr lang="ru-RU" dirty="0" smtClean="0"/>
              <a:t>, </a:t>
            </a:r>
            <a:r>
              <a:rPr lang="ru-RU" dirty="0" err="1" smtClean="0"/>
              <a:t>звернені</a:t>
            </a:r>
            <a:r>
              <a:rPr lang="ru-RU" dirty="0" smtClean="0"/>
              <a:t> до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; </a:t>
            </a:r>
            <a:r>
              <a:rPr lang="ru-RU" dirty="0" err="1" smtClean="0"/>
              <a:t>якщо</a:t>
            </a:r>
            <a:r>
              <a:rPr lang="ru-RU" dirty="0" smtClean="0"/>
              <a:t> 11-14, то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амбіверт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спілкуєтеся</a:t>
            </a:r>
            <a:r>
              <a:rPr lang="ru-RU" dirty="0" smtClean="0"/>
              <a:t>, коли вам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невротизму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«так» 2,4, 7,9,1 1,1 4,1 6,19,2 1,23,26,28,31,33,35,38,40,43,45,47,50, 52,55,57.Кількість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0 до 10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емоційну</a:t>
            </a:r>
            <a:r>
              <a:rPr lang="ru-RU" dirty="0" smtClean="0"/>
              <a:t> </a:t>
            </a:r>
            <a:r>
              <a:rPr lang="ru-RU" dirty="0" err="1" smtClean="0"/>
              <a:t>стійкость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11 до 16 – про </a:t>
            </a:r>
            <a:r>
              <a:rPr lang="ru-RU" dirty="0" err="1" smtClean="0"/>
              <a:t>емоційну</a:t>
            </a:r>
            <a:r>
              <a:rPr lang="ru-RU" dirty="0" smtClean="0"/>
              <a:t> </a:t>
            </a:r>
            <a:r>
              <a:rPr lang="ru-RU" dirty="0" err="1" smtClean="0"/>
              <a:t>вразливість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17 до 22 - про </a:t>
            </a:r>
            <a:r>
              <a:rPr lang="ru-RU" dirty="0" err="1" smtClean="0"/>
              <a:t>появу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розхитаності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23 до 24 - про </a:t>
            </a:r>
            <a:r>
              <a:rPr lang="ru-RU" dirty="0" err="1" smtClean="0"/>
              <a:t>невротизм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зриву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неврозу.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45.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турбують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якісь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засмутилися</a:t>
            </a:r>
            <a:r>
              <a:rPr lang="ru-RU" sz="1600" dirty="0" smtClean="0"/>
              <a:t> б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якби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</a:t>
            </a:r>
            <a:r>
              <a:rPr lang="ru-RU" sz="1600" dirty="0" smtClean="0"/>
              <a:t> не могли </a:t>
            </a:r>
            <a:r>
              <a:rPr lang="ru-RU" sz="1600" dirty="0" err="1" smtClean="0"/>
              <a:t>бачитися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друзями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47.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48.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</a:t>
            </a:r>
            <a:r>
              <a:rPr lang="ru-RU" sz="1600" dirty="0" smtClean="0"/>
              <a:t> ваших </a:t>
            </a:r>
            <a:r>
              <a:rPr lang="ru-RU" sz="1600" dirty="0" err="1" smtClean="0"/>
              <a:t>знайомих</a:t>
            </a:r>
            <a:r>
              <a:rPr lang="ru-RU" sz="1600" dirty="0" smtClean="0"/>
              <a:t> люди,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вам не </a:t>
            </a:r>
            <a:r>
              <a:rPr lang="ru-RU" sz="1600" dirty="0" err="1" smtClean="0"/>
              <a:t>подобаються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49.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впевнена</a:t>
            </a:r>
            <a:r>
              <a:rPr lang="ru-RU" sz="1600" dirty="0" smtClean="0"/>
              <a:t> у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50.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легко вас </a:t>
            </a:r>
            <a:r>
              <a:rPr lang="ru-RU" sz="1600" dirty="0" err="1" smtClean="0"/>
              <a:t>зачіпає</a:t>
            </a:r>
            <a:r>
              <a:rPr lang="ru-RU" sz="1600" dirty="0" smtClean="0"/>
              <a:t> критика ваших </a:t>
            </a:r>
            <a:r>
              <a:rPr lang="ru-RU" sz="1600" dirty="0" err="1" smtClean="0"/>
              <a:t>недоліків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вашої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51.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отримати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справжнє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заходів,у</a:t>
            </a:r>
            <a:r>
              <a:rPr lang="ru-RU" sz="1600" dirty="0" smtClean="0"/>
              <a:t>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беруть</a:t>
            </a:r>
            <a:r>
              <a:rPr lang="ru-RU" sz="1600" dirty="0" smtClean="0"/>
              <a:t> участь?</a:t>
            </a:r>
          </a:p>
          <a:p>
            <a:r>
              <a:rPr lang="ru-RU" sz="1600" dirty="0" smtClean="0"/>
              <a:t>52.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турбує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чимось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?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Визначте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довіряти</a:t>
            </a:r>
            <a:r>
              <a:rPr lang="ru-RU" sz="1600" dirty="0" smtClean="0"/>
              <a:t> результатам. Для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підсумуйте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«так»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 6, 24, 36 та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на запитання:12, 18, 30, 42, 48, 64.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0-3, то </a:t>
            </a:r>
            <a:r>
              <a:rPr lang="ru-RU" sz="1600" dirty="0" err="1" smtClean="0"/>
              <a:t>відповідям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довіряти;якщо</a:t>
            </a:r>
            <a:r>
              <a:rPr lang="ru-RU" sz="1600" dirty="0" smtClean="0"/>
              <a:t> 4-5, то </a:t>
            </a:r>
            <a:r>
              <a:rPr lang="ru-RU" sz="1600" dirty="0" err="1" smtClean="0"/>
              <a:t>сумнівно</a:t>
            </a:r>
            <a:r>
              <a:rPr lang="ru-RU" sz="1600" dirty="0" smtClean="0"/>
              <a:t>;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6-9 –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недостовірні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відповідям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довіряти</a:t>
            </a:r>
            <a:r>
              <a:rPr lang="ru-RU" sz="1600" dirty="0" smtClean="0"/>
              <a:t>, за </a:t>
            </a:r>
            <a:r>
              <a:rPr lang="ru-RU" sz="1600" dirty="0" err="1" smtClean="0"/>
              <a:t>отриманими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побудуйте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графік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Сангвінік-екстраверт</a:t>
            </a:r>
            <a:r>
              <a:rPr lang="ru-RU" sz="1600" dirty="0" smtClean="0"/>
              <a:t>: </a:t>
            </a:r>
            <a:r>
              <a:rPr lang="ru-RU" sz="1600" dirty="0" err="1" smtClean="0"/>
              <a:t>стабільна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соціальний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спрямований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зовнішнього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, </a:t>
            </a:r>
            <a:r>
              <a:rPr lang="ru-RU" sz="1600" dirty="0" err="1" smtClean="0"/>
              <a:t>товариський</a:t>
            </a:r>
            <a:r>
              <a:rPr lang="ru-RU" sz="1600" dirty="0" smtClean="0"/>
              <a:t>, часом </a:t>
            </a:r>
            <a:r>
              <a:rPr lang="ru-RU" sz="1600" dirty="0" err="1" smtClean="0"/>
              <a:t>балакучий</a:t>
            </a:r>
            <a:r>
              <a:rPr lang="ru-RU" sz="1600" dirty="0" smtClean="0"/>
              <a:t>, </a:t>
            </a:r>
            <a:r>
              <a:rPr lang="ru-RU" sz="1600" dirty="0" err="1" smtClean="0"/>
              <a:t>безтурботний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веселий,любить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лідерство</a:t>
            </a:r>
            <a:r>
              <a:rPr lang="ru-RU" sz="1600" dirty="0" smtClean="0"/>
              <a:t>,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, </a:t>
            </a:r>
            <a:r>
              <a:rPr lang="ru-RU" sz="1600" dirty="0" err="1" smtClean="0"/>
              <a:t>життєрадісний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Холерик-екстраверт</a:t>
            </a:r>
            <a:r>
              <a:rPr lang="ru-RU" sz="1600" dirty="0" smtClean="0"/>
              <a:t>: </a:t>
            </a:r>
            <a:r>
              <a:rPr lang="ru-RU" sz="1600" dirty="0" err="1" smtClean="0"/>
              <a:t>нестабільна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образливий</a:t>
            </a:r>
            <a:r>
              <a:rPr lang="ru-RU" sz="1600" dirty="0" smtClean="0"/>
              <a:t>, </a:t>
            </a:r>
            <a:r>
              <a:rPr lang="ru-RU" sz="1600" dirty="0" err="1" smtClean="0"/>
              <a:t>збуджений,нестриманий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агресивний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імпульсивний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оптимістичний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активний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працездатність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 не </a:t>
            </a:r>
            <a:r>
              <a:rPr lang="ru-RU" sz="1600" dirty="0" err="1" smtClean="0"/>
              <a:t>стабільні</a:t>
            </a:r>
            <a:r>
              <a:rPr lang="ru-RU" sz="1600" dirty="0" smtClean="0"/>
              <a:t>, </a:t>
            </a:r>
            <a:r>
              <a:rPr lang="ru-RU" sz="1600" dirty="0" err="1" smtClean="0"/>
              <a:t>циклічні</a:t>
            </a:r>
            <a:r>
              <a:rPr lang="ru-RU" sz="1600" dirty="0" smtClean="0"/>
              <a:t>. У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стресу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відзначається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істерико-психопатичних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. </a:t>
            </a:r>
            <a:r>
              <a:rPr lang="ru-RU" sz="1600" dirty="0" err="1" smtClean="0"/>
              <a:t>Флегматик-інтроверт</a:t>
            </a:r>
            <a:r>
              <a:rPr lang="ru-RU" sz="1600" dirty="0" smtClean="0"/>
              <a:t>: </a:t>
            </a:r>
            <a:r>
              <a:rPr lang="ru-RU" sz="1600" dirty="0" err="1" smtClean="0"/>
              <a:t>стабільна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повільний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спокійний,пасивний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незворушний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обережний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задумливий</a:t>
            </a:r>
            <a:r>
              <a:rPr lang="ru-RU" sz="1600" dirty="0" smtClean="0"/>
              <a:t>, </a:t>
            </a:r>
            <a:r>
              <a:rPr lang="ru-RU" sz="1600" dirty="0" err="1" smtClean="0"/>
              <a:t>мирний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стриманий,надійний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спокійний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стосунках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витримати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тривалі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негаразди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зривів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настрою.Меланхолік-інтроверт</a:t>
            </a:r>
            <a:r>
              <a:rPr lang="ru-RU" sz="1600" dirty="0" smtClean="0"/>
              <a:t>: </a:t>
            </a:r>
            <a:r>
              <a:rPr lang="ru-RU" sz="1600" dirty="0" err="1" smtClean="0"/>
              <a:t>нестабільна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тривожний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песимістичний,дуже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стриманий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чутливий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, </a:t>
            </a:r>
            <a:r>
              <a:rPr lang="ru-RU" sz="1600" dirty="0" err="1" smtClean="0"/>
              <a:t>інтелектуальний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схильний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роздумів</a:t>
            </a:r>
            <a:r>
              <a:rPr lang="ru-RU" sz="1600" dirty="0" smtClean="0"/>
              <a:t>. У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стресу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схильність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внутрішньої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тривоги</a:t>
            </a:r>
            <a:r>
              <a:rPr lang="ru-RU" sz="1600" dirty="0" smtClean="0"/>
              <a:t>, </a:t>
            </a:r>
            <a:r>
              <a:rPr lang="ru-RU" sz="1600" dirty="0" err="1" smtClean="0"/>
              <a:t>депресії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зриву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погіршення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10527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Невротизм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155679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Холерик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24928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Екстраверт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23488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Інтраверт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29249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Флегматик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95736" y="184482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Меланхолік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Сангвінік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483768" y="34290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Емоціональна стійкість 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851920" y="1124744"/>
            <a:ext cx="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339752" y="2564904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35896" y="14127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24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716016" y="242088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24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707904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051720" y="23488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0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923928" y="24928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12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ВИВЧЕННЯ СИЛИ НЕРВОВОЇ СИСТЕМИ,ЗАСНОВАНЕ НА ЗМІНІ ЗА ЧАСОМ МАКСИМАЛЬНОГО </a:t>
            </a:r>
            <a:r>
              <a:rPr lang="ru-RU" dirty="0" smtClean="0"/>
              <a:t>ТЕМПУ РУХІВ </a:t>
            </a:r>
            <a:r>
              <a:rPr lang="ru-RU" dirty="0" smtClean="0"/>
              <a:t>ПЕНЗЛЕМ«ТЕППІНГ-ТЕСТ»</a:t>
            </a:r>
          </a:p>
          <a:p>
            <a:r>
              <a:rPr lang="ru-RU" dirty="0" smtClean="0"/>
              <a:t>Мета: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витривалість</a:t>
            </a:r>
            <a:r>
              <a:rPr lang="ru-RU" dirty="0" smtClean="0"/>
              <a:t> (силу)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Обладнання</a:t>
            </a:r>
            <a:r>
              <a:rPr lang="ru-RU" dirty="0" smtClean="0"/>
              <a:t>: </a:t>
            </a:r>
            <a:r>
              <a:rPr lang="ru-RU" dirty="0" err="1" smtClean="0"/>
              <a:t>зошит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, </a:t>
            </a:r>
            <a:r>
              <a:rPr lang="ru-RU" dirty="0" err="1" smtClean="0"/>
              <a:t>розділений</a:t>
            </a:r>
            <a:r>
              <a:rPr lang="ru-RU" dirty="0" smtClean="0"/>
              <a:t> на </a:t>
            </a:r>
            <a:r>
              <a:rPr lang="ru-RU" dirty="0" err="1" smtClean="0"/>
              <a:t>шість,розташовані</a:t>
            </a:r>
            <a:r>
              <a:rPr lang="ru-RU" dirty="0" smtClean="0"/>
              <a:t> у два ряди, </a:t>
            </a:r>
            <a:r>
              <a:rPr lang="ru-RU" dirty="0" err="1" smtClean="0"/>
              <a:t>квадратів</a:t>
            </a:r>
            <a:r>
              <a:rPr lang="ru-RU" dirty="0" smtClean="0"/>
              <a:t>, </a:t>
            </a:r>
            <a:r>
              <a:rPr lang="ru-RU" dirty="0" err="1" smtClean="0"/>
              <a:t>олівець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Випробуваний</a:t>
            </a:r>
            <a:r>
              <a:rPr lang="ru-RU" dirty="0" smtClean="0"/>
              <a:t> повинен </a:t>
            </a:r>
            <a:r>
              <a:rPr lang="ru-RU" dirty="0" err="1" smtClean="0"/>
              <a:t>олівцем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у кожному </a:t>
            </a:r>
            <a:r>
              <a:rPr lang="ru-RU" dirty="0" err="1" smtClean="0"/>
              <a:t>квадраті</a:t>
            </a:r>
            <a:r>
              <a:rPr lang="ru-RU" dirty="0" smtClean="0"/>
              <a:t> за </a:t>
            </a:r>
            <a:r>
              <a:rPr lang="ru-RU" dirty="0" err="1" smtClean="0"/>
              <a:t>відведений</a:t>
            </a:r>
            <a:r>
              <a:rPr lang="ru-RU" dirty="0" smtClean="0"/>
              <a:t> на </a:t>
            </a:r>
            <a:r>
              <a:rPr lang="ru-RU" dirty="0" err="1" smtClean="0"/>
              <a:t>кожен</a:t>
            </a:r>
            <a:r>
              <a:rPr lang="ru-RU" dirty="0" smtClean="0"/>
              <a:t> квадрат час (5 с) 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. Роботу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розпочинати</a:t>
            </a:r>
            <a:r>
              <a:rPr lang="ru-RU" dirty="0" smtClean="0"/>
              <a:t> за командою </a:t>
            </a:r>
            <a:r>
              <a:rPr lang="ru-RU" dirty="0" err="1" smtClean="0"/>
              <a:t>експериментатора</a:t>
            </a:r>
            <a:r>
              <a:rPr lang="ru-RU" dirty="0" smtClean="0"/>
              <a:t>"Почали".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квадрата до </a:t>
            </a:r>
            <a:r>
              <a:rPr lang="ru-RU" dirty="0" err="1" smtClean="0"/>
              <a:t>іншого</a:t>
            </a:r>
            <a:r>
              <a:rPr lang="ru-RU" dirty="0" smtClean="0"/>
              <a:t> (по </a:t>
            </a:r>
            <a:r>
              <a:rPr lang="ru-RU" dirty="0" err="1" smtClean="0"/>
              <a:t>годинниковій</a:t>
            </a:r>
            <a:r>
              <a:rPr lang="ru-RU" dirty="0" smtClean="0"/>
              <a:t> </a:t>
            </a:r>
            <a:r>
              <a:rPr lang="ru-RU" dirty="0" err="1" smtClean="0"/>
              <a:t>стрілці</a:t>
            </a:r>
            <a:r>
              <a:rPr lang="ru-RU" dirty="0" smtClean="0"/>
              <a:t>) проводиться </a:t>
            </a:r>
            <a:r>
              <a:rPr lang="ru-RU" dirty="0" err="1" smtClean="0"/>
              <a:t>також</a:t>
            </a:r>
            <a:r>
              <a:rPr lang="ru-RU" dirty="0" smtClean="0"/>
              <a:t> за командою </a:t>
            </a:r>
            <a:r>
              <a:rPr lang="ru-RU" dirty="0" err="1" smtClean="0"/>
              <a:t>експериментатора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стежить</a:t>
            </a:r>
            <a:r>
              <a:rPr lang="ru-RU" dirty="0" smtClean="0"/>
              <a:t> за </a:t>
            </a:r>
            <a:r>
              <a:rPr lang="ru-RU" dirty="0" err="1" smtClean="0"/>
              <a:t>секундоміром</a:t>
            </a:r>
            <a:r>
              <a:rPr lang="ru-RU" dirty="0" smtClean="0"/>
              <a:t>, через </a:t>
            </a:r>
            <a:r>
              <a:rPr lang="ru-RU" dirty="0" err="1" smtClean="0"/>
              <a:t>кожні</a:t>
            </a:r>
            <a:r>
              <a:rPr lang="ru-RU" dirty="0" smtClean="0"/>
              <a:t> 5 с, не </a:t>
            </a:r>
            <a:r>
              <a:rPr lang="ru-RU" dirty="0" err="1" smtClean="0"/>
              <a:t>перериваючи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Все ж таки </a:t>
            </a: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часу </a:t>
            </a:r>
            <a:r>
              <a:rPr lang="ru-RU" dirty="0" err="1" smtClean="0"/>
              <a:t>під</a:t>
            </a:r>
            <a:r>
              <a:rPr lang="ru-RU" dirty="0" smtClean="0"/>
              <a:t> час переходу </a:t>
            </a:r>
            <a:r>
              <a:rPr lang="ru-RU" dirty="0" err="1" smtClean="0"/>
              <a:t>з</a:t>
            </a:r>
            <a:r>
              <a:rPr lang="ru-RU" dirty="0" smtClean="0"/>
              <a:t> одного квадрата на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. Тому,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стосувалася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квадрата, у </a:t>
            </a:r>
            <a:r>
              <a:rPr lang="ru-RU" dirty="0" err="1" smtClean="0"/>
              <a:t>вихідному</a:t>
            </a:r>
            <a:r>
              <a:rPr lang="ru-RU" dirty="0" smtClean="0"/>
              <a:t> </a:t>
            </a:r>
            <a:r>
              <a:rPr lang="ru-RU" dirty="0" err="1" smtClean="0"/>
              <a:t>положенні</a:t>
            </a:r>
            <a:r>
              <a:rPr lang="ru-RU" dirty="0" smtClean="0"/>
              <a:t> </a:t>
            </a:r>
            <a:r>
              <a:rPr lang="ru-RU" dirty="0" err="1" smtClean="0"/>
              <a:t>олівець</a:t>
            </a:r>
            <a:r>
              <a:rPr lang="ru-RU" dirty="0" smtClean="0"/>
              <a:t> повинен бути поза першим квадратом, </a:t>
            </a:r>
            <a:r>
              <a:rPr lang="ru-RU" dirty="0" err="1" smtClean="0"/>
              <a:t>зліва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. За командою "Стоп" робота </a:t>
            </a:r>
            <a:r>
              <a:rPr lang="ru-RU" dirty="0" err="1" smtClean="0"/>
              <a:t>припиняється.Результати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заносяться</a:t>
            </a:r>
            <a:r>
              <a:rPr lang="ru-RU" dirty="0" smtClean="0"/>
              <a:t> до </a:t>
            </a:r>
            <a:r>
              <a:rPr lang="ru-RU" dirty="0" err="1" smtClean="0"/>
              <a:t>таблиці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600770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4447272"/>
          <a:ext cx="237626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318956">
                <a:tc>
                  <a:txBody>
                    <a:bodyPr/>
                    <a:lstStyle/>
                    <a:p>
                      <a:r>
                        <a:rPr lang="uk-UA" dirty="0" smtClean="0"/>
                        <a:t>Відрізок часу, с</a:t>
                      </a:r>
                      <a:endParaRPr lang="ru-RU" dirty="0"/>
                    </a:p>
                  </a:txBody>
                  <a:tcPr/>
                </a:tc>
              </a:tr>
              <a:tr h="318956">
                <a:tc>
                  <a:txBody>
                    <a:bodyPr/>
                    <a:lstStyle/>
                    <a:p>
                      <a:r>
                        <a:rPr lang="uk-UA" dirty="0" smtClean="0"/>
                        <a:t>Частота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6288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</a:t>
            </a:r>
            <a:r>
              <a:rPr lang="ru-RU" dirty="0" err="1" smtClean="0"/>
              <a:t>графік</a:t>
            </a:r>
            <a:r>
              <a:rPr lang="ru-RU" dirty="0" smtClean="0"/>
              <a:t> (по </a:t>
            </a:r>
            <a:r>
              <a:rPr lang="ru-RU" dirty="0" err="1" smtClean="0"/>
              <a:t>вертикалі</a:t>
            </a:r>
            <a:r>
              <a:rPr lang="ru-RU" dirty="0" smtClean="0"/>
              <a:t> </a:t>
            </a:r>
            <a:r>
              <a:rPr lang="ru-RU" dirty="0" err="1" smtClean="0"/>
              <a:t>відкладається</a:t>
            </a:r>
            <a:r>
              <a:rPr lang="ru-RU" dirty="0" smtClean="0"/>
              <a:t> темп </a:t>
            </a:r>
            <a:r>
              <a:rPr lang="ru-RU" dirty="0" err="1" smtClean="0"/>
              <a:t>рухів</a:t>
            </a:r>
            <a:r>
              <a:rPr lang="ru-RU" dirty="0" smtClean="0"/>
              <a:t>, по </a:t>
            </a:r>
            <a:r>
              <a:rPr lang="ru-RU" dirty="0" err="1" smtClean="0"/>
              <a:t>горизонталі</a:t>
            </a:r>
            <a:r>
              <a:rPr lang="ru-RU" dirty="0" smtClean="0"/>
              <a:t> - час </a:t>
            </a:r>
            <a:r>
              <a:rPr lang="ru-RU" dirty="0" err="1" smtClean="0"/>
              <a:t>постукування</a:t>
            </a:r>
            <a:r>
              <a:rPr lang="ru-RU" dirty="0" smtClean="0"/>
              <a:t>), в </a:t>
            </a:r>
            <a:r>
              <a:rPr lang="ru-RU" dirty="0" err="1" smtClean="0"/>
              <a:t>якому</a:t>
            </a:r>
            <a:r>
              <a:rPr lang="ru-RU" dirty="0" smtClean="0"/>
              <a:t> за </a:t>
            </a:r>
            <a:r>
              <a:rPr lang="ru-RU" dirty="0" err="1" smtClean="0"/>
              <a:t>вихідну</a:t>
            </a:r>
            <a:r>
              <a:rPr lang="ru-RU" dirty="0" smtClean="0"/>
              <a:t> (</a:t>
            </a:r>
            <a:r>
              <a:rPr lang="ru-RU" dirty="0" err="1" smtClean="0"/>
              <a:t>нульову</a:t>
            </a:r>
            <a:r>
              <a:rPr lang="ru-RU" dirty="0" smtClean="0"/>
              <a:t>) точку </a:t>
            </a:r>
            <a:r>
              <a:rPr lang="ru-RU" dirty="0" err="1" smtClean="0"/>
              <a:t>береться</a:t>
            </a:r>
            <a:r>
              <a:rPr lang="ru-RU" dirty="0" smtClean="0"/>
              <a:t> </a:t>
            </a:r>
            <a:r>
              <a:rPr lang="ru-RU" dirty="0" err="1" smtClean="0"/>
              <a:t>темпи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за </a:t>
            </a:r>
            <a:r>
              <a:rPr lang="ru-RU" dirty="0" err="1" smtClean="0"/>
              <a:t>перші</a:t>
            </a:r>
            <a:r>
              <a:rPr lang="ru-RU" dirty="0" smtClean="0"/>
              <a:t> 5 с.</a:t>
            </a:r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Про силу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судити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отриманої</a:t>
            </a:r>
            <a:r>
              <a:rPr lang="ru-RU" dirty="0" smtClean="0"/>
              <a:t> </a:t>
            </a:r>
            <a:r>
              <a:rPr lang="ru-RU" dirty="0" err="1" smtClean="0"/>
              <a:t>кривої</a:t>
            </a:r>
            <a:r>
              <a:rPr lang="ru-RU" dirty="0" smtClean="0"/>
              <a:t>. </a:t>
            </a:r>
            <a:r>
              <a:rPr lang="ru-RU" dirty="0" err="1" smtClean="0"/>
              <a:t>Виділяють</a:t>
            </a:r>
            <a:r>
              <a:rPr lang="ru-RU" dirty="0" smtClean="0"/>
              <a:t> 4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кривих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Випуклий</a:t>
            </a:r>
            <a:r>
              <a:rPr lang="ru-RU" dirty="0" smtClean="0"/>
              <a:t> тип: </a:t>
            </a:r>
            <a:r>
              <a:rPr lang="ru-RU" dirty="0" err="1" smtClean="0"/>
              <a:t>максимальний</a:t>
            </a:r>
            <a:r>
              <a:rPr lang="ru-RU" dirty="0" smtClean="0"/>
              <a:t> темп </a:t>
            </a:r>
            <a:r>
              <a:rPr lang="ru-RU" dirty="0" err="1" smtClean="0"/>
              <a:t>наростає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10-15 с </a:t>
            </a:r>
            <a:r>
              <a:rPr lang="ru-RU" dirty="0" err="1" smtClean="0"/>
              <a:t>роботи</a:t>
            </a:r>
            <a:r>
              <a:rPr lang="ru-RU" dirty="0" smtClean="0"/>
              <a:t>, в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секунди</a:t>
            </a:r>
            <a:r>
              <a:rPr lang="ru-RU" dirty="0" smtClean="0"/>
              <a:t> темп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за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. Цей тип </a:t>
            </a:r>
            <a:r>
              <a:rPr lang="ru-RU" dirty="0" err="1" smtClean="0"/>
              <a:t>кривої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виражений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сумації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в </a:t>
            </a:r>
            <a:r>
              <a:rPr lang="ru-RU" dirty="0" err="1" smtClean="0"/>
              <a:t>нервових</a:t>
            </a:r>
            <a:r>
              <a:rPr lang="ru-RU" dirty="0" smtClean="0"/>
              <a:t> центрах,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властиво</a:t>
            </a:r>
            <a:r>
              <a:rPr lang="ru-RU" dirty="0" smtClean="0"/>
              <a:t> </a:t>
            </a:r>
            <a:r>
              <a:rPr lang="ru-RU" dirty="0" err="1" smtClean="0"/>
              <a:t>сильній</a:t>
            </a:r>
            <a:r>
              <a:rPr lang="ru-RU" dirty="0" smtClean="0"/>
              <a:t> </a:t>
            </a:r>
            <a:r>
              <a:rPr lang="ru-RU" dirty="0" err="1" smtClean="0"/>
              <a:t>нервовій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Рівний</a:t>
            </a:r>
            <a:r>
              <a:rPr lang="ru-RU" dirty="0" smtClean="0"/>
              <a:t> тип: </a:t>
            </a:r>
            <a:r>
              <a:rPr lang="ru-RU" dirty="0" err="1" smtClean="0"/>
              <a:t>максимальний</a:t>
            </a:r>
            <a:r>
              <a:rPr lang="ru-RU" dirty="0" smtClean="0"/>
              <a:t> темп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коливаннями</a:t>
            </a:r>
            <a:r>
              <a:rPr lang="ru-RU" dirty="0" smtClean="0"/>
              <a:t> + 2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вихідного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утримується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відрізка</a:t>
            </a:r>
            <a:r>
              <a:rPr lang="ru-RU" dirty="0" smtClean="0"/>
              <a:t> часу (30 с). Цей тип </a:t>
            </a:r>
            <a:r>
              <a:rPr lang="ru-RU" dirty="0" err="1" smtClean="0"/>
              <a:t>кривої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середню</a:t>
            </a:r>
            <a:r>
              <a:rPr lang="ru-RU" dirty="0" smtClean="0"/>
              <a:t> силу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Східний</a:t>
            </a:r>
            <a:r>
              <a:rPr lang="ru-RU" dirty="0" smtClean="0"/>
              <a:t> тип: </a:t>
            </a:r>
            <a:r>
              <a:rPr lang="ru-RU" dirty="0" err="1" smtClean="0"/>
              <a:t>максимальний</a:t>
            </a:r>
            <a:r>
              <a:rPr lang="ru-RU" dirty="0" smtClean="0"/>
              <a:t> темп </a:t>
            </a:r>
            <a:r>
              <a:rPr lang="ru-RU" dirty="0" err="1" smtClean="0"/>
              <a:t>знижується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другого 5-секундного </a:t>
            </a:r>
            <a:r>
              <a:rPr lang="ru-RU" dirty="0" err="1" smtClean="0"/>
              <a:t>відрізка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нижчим</a:t>
            </a:r>
            <a:r>
              <a:rPr lang="ru-RU" dirty="0" smtClean="0"/>
              <a:t> за </a:t>
            </a:r>
            <a:r>
              <a:rPr lang="ru-RU" dirty="0" err="1" smtClean="0"/>
              <a:t>вихідний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часу </a:t>
            </a:r>
            <a:r>
              <a:rPr lang="ru-RU" dirty="0" err="1" smtClean="0"/>
              <a:t>роботи</a:t>
            </a:r>
            <a:r>
              <a:rPr lang="ru-RU" dirty="0" smtClean="0"/>
              <a:t>. Цей тип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Увігнутий</a:t>
            </a:r>
            <a:r>
              <a:rPr lang="ru-RU" dirty="0" smtClean="0"/>
              <a:t> тип: </a:t>
            </a:r>
            <a:r>
              <a:rPr lang="ru-RU" dirty="0" err="1" smtClean="0"/>
              <a:t>початкове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темпу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короткочасним</a:t>
            </a:r>
            <a:r>
              <a:rPr lang="ru-RU" dirty="0" smtClean="0"/>
              <a:t> </a:t>
            </a:r>
            <a:r>
              <a:rPr lang="ru-RU" dirty="0" err="1" smtClean="0"/>
              <a:t>зростанням</a:t>
            </a:r>
            <a:r>
              <a:rPr lang="ru-RU" dirty="0" smtClean="0"/>
              <a:t> </a:t>
            </a:r>
            <a:r>
              <a:rPr lang="ru-RU" dirty="0" err="1" smtClean="0"/>
              <a:t>темпу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( так званий «</a:t>
            </a:r>
            <a:r>
              <a:rPr lang="ru-RU" dirty="0" err="1" smtClean="0"/>
              <a:t>кінцевий</a:t>
            </a:r>
            <a:r>
              <a:rPr lang="ru-RU" dirty="0" smtClean="0"/>
              <a:t> </a:t>
            </a:r>
            <a:r>
              <a:rPr lang="ru-RU" dirty="0" err="1" smtClean="0"/>
              <a:t>порив</a:t>
            </a:r>
            <a:r>
              <a:rPr lang="ru-RU" dirty="0" smtClean="0"/>
              <a:t>»), </a:t>
            </a:r>
            <a:r>
              <a:rPr lang="ru-RU" dirty="0" err="1" smtClean="0"/>
              <a:t>цей</a:t>
            </a:r>
            <a:r>
              <a:rPr lang="ru-RU" dirty="0" smtClean="0"/>
              <a:t> тип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ВЛАСТИВОСТІ НЕРВОВОЇ СИСТЕМИ І ПРОФЕСІЙНИЙ ВІДБІР</a:t>
            </a:r>
          </a:p>
          <a:p>
            <a:endParaRPr lang="ru-RU" dirty="0" smtClean="0"/>
          </a:p>
          <a:p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відбиваються</a:t>
            </a:r>
            <a:r>
              <a:rPr lang="ru-RU" dirty="0" smtClean="0"/>
              <a:t> на </a:t>
            </a:r>
            <a:r>
              <a:rPr lang="ru-RU" dirty="0" err="1" smtClean="0"/>
              <a:t>психіці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, </a:t>
            </a:r>
            <a:r>
              <a:rPr lang="ru-RU" dirty="0" err="1" smtClean="0"/>
              <a:t>визначаючи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психічної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: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, темп, </a:t>
            </a:r>
            <a:r>
              <a:rPr lang="ru-RU" dirty="0" err="1" smtClean="0"/>
              <a:t>обєм</a:t>
            </a:r>
            <a:r>
              <a:rPr lang="ru-RU" dirty="0" smtClean="0"/>
              <a:t>. </a:t>
            </a:r>
            <a:r>
              <a:rPr lang="ru-RU" dirty="0" err="1" smtClean="0"/>
              <a:t>Індивідуально-типологічні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фактором,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результативну</a:t>
            </a:r>
            <a:r>
              <a:rPr lang="ru-RU" dirty="0" smtClean="0"/>
              <a:t> сторону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людини.Різні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висувають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вимоги:так</a:t>
            </a:r>
            <a:r>
              <a:rPr lang="ru-RU" dirty="0" smtClean="0"/>
              <a:t>,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складанням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деталей,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хорошої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  <a:r>
              <a:rPr lang="ru-RU" dirty="0" err="1" smtClean="0"/>
              <a:t>зорового</a:t>
            </a:r>
            <a:r>
              <a:rPr lang="ru-RU" dirty="0" smtClean="0"/>
              <a:t> та тактильного </a:t>
            </a:r>
            <a:r>
              <a:rPr lang="ru-RU" dirty="0" err="1" smtClean="0"/>
              <a:t>аналізаторів</a:t>
            </a:r>
            <a:r>
              <a:rPr lang="ru-RU" dirty="0" smtClean="0"/>
              <a:t>, а </a:t>
            </a:r>
            <a:r>
              <a:rPr lang="ru-RU" dirty="0" err="1" smtClean="0"/>
              <a:t>професії</a:t>
            </a:r>
            <a:r>
              <a:rPr lang="ru-RU" dirty="0" smtClean="0"/>
              <a:t>, для </a:t>
            </a:r>
            <a:r>
              <a:rPr lang="ru-RU" dirty="0" err="1" smtClean="0"/>
              <a:t>яких</a:t>
            </a:r>
            <a:r>
              <a:rPr lang="ru-RU" dirty="0" smtClean="0"/>
              <a:t> характерно </a:t>
            </a:r>
            <a:r>
              <a:rPr lang="ru-RU" dirty="0" err="1" smtClean="0"/>
              <a:t>раптове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та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вираженого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другою </a:t>
            </a:r>
            <a:r>
              <a:rPr lang="ru-RU" dirty="0" err="1" smtClean="0"/>
              <a:t>сигнальними</a:t>
            </a:r>
            <a:r>
              <a:rPr lang="ru-RU" dirty="0" smtClean="0"/>
              <a:t> системами.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поділені</a:t>
            </a:r>
            <a:r>
              <a:rPr lang="ru-RU" dirty="0" smtClean="0"/>
              <a:t> на два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вибірково</a:t>
            </a:r>
            <a:r>
              <a:rPr lang="ru-RU" dirty="0" smtClean="0"/>
              <a:t> </a:t>
            </a:r>
            <a:r>
              <a:rPr lang="ru-RU" dirty="0" err="1" smtClean="0"/>
              <a:t>спрямованими</a:t>
            </a:r>
            <a:r>
              <a:rPr lang="ru-RU" dirty="0" smtClean="0"/>
              <a:t> </a:t>
            </a:r>
            <a:r>
              <a:rPr lang="ru-RU" dirty="0" err="1" smtClean="0"/>
              <a:t>жорсткими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до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; 2)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пред'являють</a:t>
            </a:r>
            <a:r>
              <a:rPr lang="ru-RU" dirty="0" smtClean="0"/>
              <a:t> таких </a:t>
            </a:r>
            <a:r>
              <a:rPr lang="ru-RU" dirty="0" err="1" smtClean="0"/>
              <a:t>вимог</a:t>
            </a:r>
            <a:r>
              <a:rPr lang="ru-RU" dirty="0" smtClean="0"/>
              <a:t>. Для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професій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типу характерна </a:t>
            </a:r>
            <a:r>
              <a:rPr lang="ru-RU" dirty="0" err="1" smtClean="0"/>
              <a:t>потенційна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 smtClean="0"/>
              <a:t>. І 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спокійних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висуваються</a:t>
            </a:r>
            <a:r>
              <a:rPr lang="ru-RU" dirty="0" smtClean="0"/>
              <a:t> такими </a:t>
            </a:r>
            <a:r>
              <a:rPr lang="ru-RU" dirty="0" err="1" smtClean="0"/>
              <a:t>професіями</a:t>
            </a:r>
            <a:r>
              <a:rPr lang="ru-RU" dirty="0" smtClean="0"/>
              <a:t> до </a:t>
            </a:r>
            <a:r>
              <a:rPr lang="ru-RU" dirty="0" err="1" smtClean="0"/>
              <a:t>людини,здавалося</a:t>
            </a:r>
            <a:r>
              <a:rPr lang="ru-RU" dirty="0" smtClean="0"/>
              <a:t> б не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жорсткі</a:t>
            </a:r>
            <a:r>
              <a:rPr lang="ru-RU" dirty="0" smtClean="0"/>
              <a:t>, так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деяка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компенсуватися</a:t>
            </a:r>
            <a:r>
              <a:rPr lang="ru-RU" dirty="0" smtClean="0"/>
              <a:t> </a:t>
            </a:r>
            <a:r>
              <a:rPr lang="ru-RU" dirty="0" err="1" smtClean="0"/>
              <a:t>виробленням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стилю, то у </a:t>
            </a:r>
            <a:r>
              <a:rPr lang="ru-RU" dirty="0" err="1" smtClean="0"/>
              <a:t>критичних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 вони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мобілізації</a:t>
            </a:r>
            <a:r>
              <a:rPr lang="ru-RU" dirty="0" smtClean="0"/>
              <a:t> </a:t>
            </a:r>
            <a:r>
              <a:rPr lang="ru-RU" dirty="0" err="1" smtClean="0"/>
              <a:t>професійно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. І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можливим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висуваються</a:t>
            </a:r>
            <a:r>
              <a:rPr lang="ru-RU" dirty="0" smtClean="0"/>
              <a:t> </a:t>
            </a:r>
            <a:r>
              <a:rPr lang="ru-RU" dirty="0" err="1" smtClean="0"/>
              <a:t>професією</a:t>
            </a:r>
            <a:r>
              <a:rPr lang="ru-RU" dirty="0" smtClean="0"/>
              <a:t> (приклад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– оператор </a:t>
            </a:r>
            <a:r>
              <a:rPr lang="ru-RU" dirty="0" err="1" smtClean="0"/>
              <a:t>енергосистем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Мета: </a:t>
            </a:r>
            <a:r>
              <a:rPr lang="ru-RU" dirty="0" err="1" smtClean="0"/>
              <a:t>визначити</a:t>
            </a:r>
            <a:r>
              <a:rPr lang="ru-RU" dirty="0" smtClean="0"/>
              <a:t> тип </a:t>
            </a:r>
            <a:r>
              <a:rPr lang="ru-RU" dirty="0" err="1" smtClean="0"/>
              <a:t>професії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підходить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,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функціональної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Методика </a:t>
            </a:r>
            <a:r>
              <a:rPr lang="ru-RU" dirty="0" err="1" smtClean="0"/>
              <a:t>призначена</a:t>
            </a:r>
            <a:r>
              <a:rPr lang="ru-RU" dirty="0" smtClean="0"/>
              <a:t> для </a:t>
            </a:r>
            <a:r>
              <a:rPr lang="ru-RU" dirty="0" err="1" smtClean="0"/>
              <a:t>відбору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професій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класифікації</a:t>
            </a:r>
            <a:r>
              <a:rPr lang="ru-RU" dirty="0" smtClean="0"/>
              <a:t> Є. </a:t>
            </a:r>
            <a:r>
              <a:rPr lang="ru-RU" dirty="0" err="1" smtClean="0"/>
              <a:t>Клімова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Випробовуваний</a:t>
            </a:r>
            <a:r>
              <a:rPr lang="ru-RU" dirty="0" smtClean="0"/>
              <a:t> повинен за 20-30 </a:t>
            </a:r>
            <a:r>
              <a:rPr lang="ru-RU" dirty="0" err="1" smtClean="0"/>
              <a:t>хвилин</a:t>
            </a:r>
            <a:r>
              <a:rPr lang="ru-RU" dirty="0" smtClean="0"/>
              <a:t>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20 пар </a:t>
            </a:r>
            <a:r>
              <a:rPr lang="ru-RU" dirty="0" err="1" smtClean="0"/>
              <a:t>пропонованих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один вид та у </a:t>
            </a:r>
            <a:r>
              <a:rPr lang="ru-RU" dirty="0" err="1" smtClean="0"/>
              <a:t>відповідній</a:t>
            </a:r>
            <a:r>
              <a:rPr lang="ru-RU" dirty="0" smtClean="0"/>
              <a:t> </a:t>
            </a:r>
            <a:r>
              <a:rPr lang="ru-RU" dirty="0" err="1" smtClean="0"/>
              <a:t>клітці</a:t>
            </a:r>
            <a:r>
              <a:rPr lang="ru-RU" dirty="0" smtClean="0"/>
              <a:t> листа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знак "+". </a:t>
            </a:r>
            <a:r>
              <a:rPr lang="ru-RU" dirty="0" err="1" smtClean="0"/>
              <a:t>Аркуш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</a:t>
            </a:r>
            <a:r>
              <a:rPr lang="ru-RU" dirty="0" err="1" smtClean="0"/>
              <a:t>організований</a:t>
            </a:r>
            <a:r>
              <a:rPr lang="ru-RU" dirty="0" smtClean="0"/>
              <a:t> </a:t>
            </a:r>
            <a:r>
              <a:rPr lang="ru-RU" dirty="0" err="1" smtClean="0"/>
              <a:t>так,щоб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підрахувати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«+» у кожному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стовпців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певному</a:t>
            </a:r>
            <a:r>
              <a:rPr lang="ru-RU" dirty="0" smtClean="0"/>
              <a:t> типу </a:t>
            </a:r>
            <a:r>
              <a:rPr lang="ru-RU" dirty="0" err="1" smtClean="0"/>
              <a:t>професій.Отже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вам </a:t>
            </a:r>
            <a:r>
              <a:rPr lang="ru-RU" dirty="0" err="1" smtClean="0"/>
              <a:t>більше</a:t>
            </a:r>
            <a:r>
              <a:rPr lang="ru-RU" dirty="0" smtClean="0"/>
              <a:t> до </a:t>
            </a:r>
            <a:r>
              <a:rPr lang="ru-RU" dirty="0" err="1" smtClean="0"/>
              <a:t>вподоби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160</TotalTime>
  <Words>2677</Words>
  <Application>Microsoft Office PowerPoint</Application>
  <PresentationFormat>Экран (4:3)</PresentationFormat>
  <Paragraphs>173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Практична робота 10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10</dc:title>
  <dc:creator>Руслан Аминов</dc:creator>
  <cp:lastModifiedBy>Руслан Аминов</cp:lastModifiedBy>
  <cp:revision>44</cp:revision>
  <dcterms:created xsi:type="dcterms:W3CDTF">2023-01-24T12:42:44Z</dcterms:created>
  <dcterms:modified xsi:type="dcterms:W3CDTF">2023-04-30T19:12:27Z</dcterms:modified>
</cp:coreProperties>
</file>