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1"/>
  </p:notesMasterIdLst>
  <p:sldIdLst>
    <p:sldId id="322" r:id="rId2"/>
    <p:sldId id="422" r:id="rId3"/>
    <p:sldId id="442" r:id="rId4"/>
    <p:sldId id="414" r:id="rId5"/>
    <p:sldId id="469" r:id="rId6"/>
    <p:sldId id="470" r:id="rId7"/>
    <p:sldId id="462" r:id="rId8"/>
    <p:sldId id="463" r:id="rId9"/>
    <p:sldId id="384" r:id="rId10"/>
    <p:sldId id="464" r:id="rId11"/>
    <p:sldId id="465" r:id="rId12"/>
    <p:sldId id="472" r:id="rId13"/>
    <p:sldId id="471" r:id="rId14"/>
    <p:sldId id="473" r:id="rId15"/>
    <p:sldId id="474" r:id="rId16"/>
    <p:sldId id="466" r:id="rId17"/>
    <p:sldId id="458" r:id="rId18"/>
    <p:sldId id="468" r:id="rId19"/>
    <p:sldId id="397" r:id="rId20"/>
  </p:sldIdLst>
  <p:sldSz cx="9144000" cy="6858000" type="screen4x3"/>
  <p:notesSz cx="6858000" cy="9144000"/>
  <p:custDataLst>
    <p:tags r:id="rId2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CC99"/>
    <a:srgbClr val="FFFF66"/>
    <a:srgbClr val="64DAF2"/>
    <a:srgbClr val="60E8F6"/>
    <a:srgbClr val="66FF33"/>
    <a:srgbClr val="FBCC8D"/>
    <a:srgbClr val="4BD0FF"/>
    <a:srgbClr val="15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8" autoAdjust="0"/>
    <p:restoredTop sz="98387" autoAdjust="0"/>
  </p:normalViewPr>
  <p:slideViewPr>
    <p:cSldViewPr>
      <p:cViewPr varScale="1">
        <p:scale>
          <a:sx n="72" d="100"/>
          <a:sy n="72" d="100"/>
        </p:scale>
        <p:origin x="130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248F1-9235-48AA-8DF1-FA6C2201AD21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0907D-C62D-447F-B6CB-F7ED31CB19D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537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38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268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50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58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53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1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537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014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40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28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43207-4DA7-4A51-87FA-F6B03476C898}" type="datetimeFigureOut">
              <a:rPr lang="ru-RU" smtClean="0"/>
              <a:pPr/>
              <a:t>04.03.2024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3E464-06D5-45AC-B5E1-B454394C89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6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seosvita.ua/library/embed/01009nds-12f3.docx.html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52736"/>
            <a:ext cx="9144000" cy="12527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Дитяча</a:t>
            </a:r>
            <a:r>
              <a:rPr lang="ru-RU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література</a:t>
            </a:r>
            <a:r>
              <a:rPr lang="ru-RU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 методикою </a:t>
            </a:r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3600" b="1" dirty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endParaRPr lang="ru-RU" sz="3600" b="1" dirty="0">
              <a:ln w="12700">
                <a:noFill/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544383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Андрющенко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Олена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Олександрівна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/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к.пед.н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., доцент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</a:t>
            </a:r>
            <a:endParaRPr lang="ru-RU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дошкільної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початкової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 ЗНУ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b="13333"/>
          <a:stretch/>
        </p:blipFill>
        <p:spPr>
          <a:xfrm>
            <a:off x="6732240" y="2300864"/>
            <a:ext cx="2019300" cy="1964683"/>
          </a:xfrm>
          <a:prstGeom prst="rect">
            <a:avLst/>
          </a:prstGeom>
        </p:spPr>
      </p:pic>
      <p:pic>
        <p:nvPicPr>
          <p:cNvPr id="2050" name="Picture 2" descr="Найцікавіші українські книги для дітей – вибір експертів - Вечірній Київ">
            <a:extLst>
              <a:ext uri="{FF2B5EF4-FFF2-40B4-BE49-F238E27FC236}">
                <a16:creationId xmlns:a16="http://schemas.microsoft.com/office/drawing/2014/main" id="{8850828B-F663-A74A-D403-19074E9898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608" y="2525969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B34E755-5804-B252-B329-51963470E7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54" y="4541166"/>
            <a:ext cx="2486025" cy="18383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144D7D-8408-A086-EE88-B5C0E6E88B31}"/>
              </a:ext>
            </a:extLst>
          </p:cNvPr>
          <p:cNvSpPr txBox="1"/>
          <p:nvPr/>
        </p:nvSpPr>
        <p:spPr>
          <a:xfrm>
            <a:off x="274588" y="243880"/>
            <a:ext cx="8167667" cy="4816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1096645" indent="220980" algn="ctr"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Дидактична с</a:t>
            </a:r>
            <a:r>
              <a:rPr lang="ru-RU" sz="28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spc="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spc="-3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b="1" spc="2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spc="-3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ра</a:t>
            </a:r>
            <a:r>
              <a:rPr lang="ru-RU" sz="2800" b="1" spc="2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-3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b="1" spc="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spc="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літературного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1096645" indent="220980" algn="ctr">
              <a:spcAft>
                <a:spcPts val="0"/>
              </a:spcAft>
            </a:pP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1096645" indent="22098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1)</a:t>
            </a:r>
            <a:r>
              <a:rPr lang="ru-RU" sz="2400" spc="34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b="1" spc="-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spc="2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400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4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аваль</a:t>
            </a:r>
            <a:r>
              <a:rPr lang="ru-RU" sz="24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ru-RU" sz="24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400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валь</a:t>
            </a:r>
            <a:r>
              <a:rPr lang="ru-RU" sz="2400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3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4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400" spc="2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2)</a:t>
            </a:r>
            <a:r>
              <a:rPr lang="ru-RU" sz="2400" spc="34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бладнання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spcAft>
                <a:spcPts val="95"/>
              </a:spcAft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    3)</a:t>
            </a:r>
            <a:r>
              <a:rPr lang="ru-RU" sz="2400" spc="34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b="1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spc="43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37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400" spc="2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2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39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2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мп</a:t>
            </a:r>
            <a:r>
              <a:rPr lang="ru-RU" sz="2400" spc="-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38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400" spc="4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4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4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ru-RU" sz="2400" spc="-2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39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2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яль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сть</a:t>
            </a:r>
            <a:r>
              <a:rPr lang="ru-RU" sz="2400" spc="3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ru-RU" sz="2400" spc="-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spc="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і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діяль</a:t>
            </a:r>
            <a:r>
              <a:rPr lang="ru-RU" sz="2400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ні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сть</a:t>
            </a:r>
            <a:r>
              <a:rPr lang="ru-RU" sz="2400" spc="3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28600" algn="just">
              <a:lnSpc>
                <a:spcPct val="150000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4)</a:t>
            </a:r>
            <a:r>
              <a:rPr lang="ru-RU" sz="2400" spc="34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spc="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b="1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b="1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2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spc="2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3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800"/>
              </a:lnSpc>
              <a:spcAft>
                <a:spcPts val="10"/>
              </a:spcAft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074" name="Picture 2" descr="Електроннi книги видавництва 'Ранок' - Продукт - Літературне читання. 4  клас: Розробки уроків до підручника О.Я. Савченко">
            <a:extLst>
              <a:ext uri="{FF2B5EF4-FFF2-40B4-BE49-F238E27FC236}">
                <a16:creationId xmlns:a16="http://schemas.microsoft.com/office/drawing/2014/main" id="{86C3125F-E02A-1F7B-0A09-086BFCDE0D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95492"/>
            <a:ext cx="1488580" cy="1987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5010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529CCE-86BE-0B09-9EB6-54E05A06AD4D}"/>
              </a:ext>
            </a:extLst>
          </p:cNvPr>
          <p:cNvSpPr txBox="1"/>
          <p:nvPr/>
        </p:nvSpPr>
        <p:spPr>
          <a:xfrm>
            <a:off x="0" y="142757"/>
            <a:ext cx="9144000" cy="61723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Aft>
                <a:spcPts val="30"/>
              </a:spcAft>
            </a:pP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824355" marR="1969135" algn="ctr">
              <a:spcAft>
                <a:spcPts val="0"/>
              </a:spcAft>
            </a:pP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Структурні</a:t>
            </a:r>
            <a:r>
              <a:rPr lang="ru-RU" sz="24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4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уроку </a:t>
            </a: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засвоєння</a:t>
            </a:r>
            <a:r>
              <a:rPr lang="ru-RU" sz="24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нових</a:t>
            </a:r>
            <a:r>
              <a:rPr lang="ru-RU" sz="24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824355" marR="1969135" algn="ctr">
              <a:spcAft>
                <a:spcPts val="0"/>
              </a:spcAft>
            </a:pPr>
            <a:r>
              <a:rPr lang="ru-RU" sz="20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Г.П. Коваль)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2400" spc="3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их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4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рка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аш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spc="7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2400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28600"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2400" spc="3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ція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аль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ої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яль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і 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2-3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Aft>
                <a:spcPts val="1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spc="3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ru-RU" sz="2400" spc="3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spc="3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700"/>
              </a:lnSpc>
              <a:spcAft>
                <a:spcPts val="9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132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Times New Roman" panose="02020603050405020304" pitchFamily="18" charset="0"/>
              </a:rPr>
              <a:t>-</a:t>
            </a:r>
            <a:r>
              <a:rPr lang="ru-RU" sz="2400" spc="6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рв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Aft>
                <a:spcPts val="5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1320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Times New Roman" panose="02020603050405020304" pitchFamily="18" charset="0"/>
              </a:rPr>
              <a:t>-</a:t>
            </a:r>
            <a:r>
              <a:rPr lang="ru-RU" sz="2400" spc="6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загальн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вал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сіда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Aft>
                <a:spcPts val="5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2286000">
              <a:lnSpc>
                <a:spcPct val="15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400" spc="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4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(до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400" spc="4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2400" spc="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spc="-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spc="3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аш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4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400" spc="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0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E529CCE-86BE-0B09-9EB6-54E05A06AD4D}"/>
              </a:ext>
            </a:extLst>
          </p:cNvPr>
          <p:cNvSpPr txBox="1"/>
          <p:nvPr/>
        </p:nvSpPr>
        <p:spPr>
          <a:xfrm>
            <a:off x="179512" y="142757"/>
            <a:ext cx="8964488" cy="6673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  <a:spcAft>
                <a:spcPts val="30"/>
              </a:spcAft>
            </a:pP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1824355" marR="1969135" algn="ctr">
              <a:spcAft>
                <a:spcPts val="0"/>
              </a:spcAft>
            </a:pP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sz="24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уроку </a:t>
            </a: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4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endParaRPr lang="ru-RU" sz="2400" b="1" spc="5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4355" marR="1969135" algn="ctr">
              <a:spcAft>
                <a:spcPts val="0"/>
              </a:spcAft>
            </a:pPr>
            <a:r>
              <a:rPr lang="ru-RU" sz="20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b="1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О.В. </a:t>
            </a:r>
            <a:r>
              <a:rPr lang="ru-RU" sz="2000" b="1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Вашуленко</a:t>
            </a:r>
            <a:r>
              <a:rPr lang="ru-RU" sz="2000" b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824355" marR="1969135" algn="ctr">
              <a:spcAft>
                <a:spcPts val="0"/>
              </a:spcAft>
            </a:pP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>
              <a:spcAft>
                <a:spcPts val="0"/>
              </a:spcAft>
              <a:buFont typeface="+mj-lt"/>
              <a:buAutoNum type="romanUcPeriod"/>
            </a:pP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Організація</a:t>
            </a:r>
            <a:r>
              <a:rPr lang="ru-RU" sz="25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5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indent="-514350">
              <a:spcAft>
                <a:spcPts val="0"/>
              </a:spcAft>
              <a:buFont typeface="+mj-lt"/>
              <a:buAutoNum type="romanUcPeriod"/>
            </a:pP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домашнього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Актуалізація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опорних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5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5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indent="-514350">
              <a:spcAft>
                <a:spcPts val="0"/>
              </a:spcAft>
              <a:buFont typeface="+mj-lt"/>
              <a:buAutoNum type="romanUcPeriod"/>
            </a:pP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5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ція</a:t>
            </a:r>
            <a:r>
              <a:rPr lang="ru-RU" sz="25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аль</a:t>
            </a:r>
            <a:r>
              <a:rPr lang="ru-RU" sz="25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о-пізнавальної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яль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5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5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5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і </a:t>
            </a:r>
            <a:r>
              <a:rPr lang="ru-RU" sz="25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5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5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5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5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endParaRPr lang="ru-RU" sz="25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514350">
              <a:spcAft>
                <a:spcPts val="0"/>
              </a:spcAft>
              <a:buFont typeface="+mj-lt"/>
              <a:buAutoNum type="romanUcPeriod"/>
            </a:pP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</a:t>
            </a: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5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5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25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5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ru-RU" sz="2500" spc="3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навчального</a:t>
            </a:r>
            <a:r>
              <a:rPr lang="ru-RU" sz="25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5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5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5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500" spc="3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742950" indent="-514350">
              <a:spcAft>
                <a:spcPts val="0"/>
              </a:spcAft>
              <a:buFont typeface="+mj-lt"/>
              <a:buAutoNum type="romanUcPeriod"/>
            </a:pP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5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ru-RU" sz="25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742950" marR="2286000" indent="-514350">
              <a:spcAft>
                <a:spcPts val="0"/>
              </a:spcAft>
              <a:buFont typeface="+mj-lt"/>
              <a:buAutoNum type="romanUcPeriod"/>
            </a:pPr>
            <a:r>
              <a:rPr lang="ru-RU" sz="25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5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ід</a:t>
            </a:r>
            <a:r>
              <a:rPr lang="ru-RU" sz="25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500" spc="-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500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</a:t>
            </a:r>
            <a:r>
              <a:rPr lang="ru-RU" sz="25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5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5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500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500" spc="-3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500" spc="-3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Домашнє</a:t>
            </a:r>
            <a:r>
              <a:rPr lang="ru-RU" sz="2500" spc="-3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500" spc="-3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500" spc="-3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500" spc="-3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Рефлексія</a:t>
            </a:r>
            <a:r>
              <a:rPr lang="ru-RU" sz="2500" spc="-3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marR="2286000" algn="ctr">
              <a:spcAft>
                <a:spcPts val="0"/>
              </a:spcAft>
            </a:pPr>
            <a:endParaRPr lang="uk-UA" sz="25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hlinkClick r:id="rId2"/>
            </a:endParaRPr>
          </a:p>
          <a:p>
            <a:pPr marL="228600" marR="2286000" algn="ctr">
              <a:spcAft>
                <a:spcPts val="0"/>
              </a:spcAft>
            </a:pPr>
            <a:r>
              <a:rPr lang="uk-UA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https://vseosvita.ua/library/embed/01009nds-12f3.docx.html</a:t>
            </a:r>
            <a:endParaRPr lang="uk-UA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2286000" algn="just">
              <a:lnSpc>
                <a:spcPct val="150000"/>
              </a:lnSpc>
              <a:spcAft>
                <a:spcPts val="0"/>
              </a:spcAft>
            </a:pPr>
            <a:endParaRPr lang="ru-RU" sz="25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59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02D083A-D588-0F75-2472-42687347A160}"/>
              </a:ext>
            </a:extLst>
          </p:cNvPr>
          <p:cNvSpPr txBox="1"/>
          <p:nvPr/>
        </p:nvSpPr>
        <p:spPr>
          <a:xfrm>
            <a:off x="215516" y="-48632"/>
            <a:ext cx="8712968" cy="68842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1003935" algn="ctr">
              <a:lnSpc>
                <a:spcPct val="148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року</a:t>
            </a:r>
            <a:r>
              <a:rPr lang="ru-RU" sz="24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оз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новим</a:t>
            </a:r>
            <a:r>
              <a:rPr lang="ru-RU" sz="24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творо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endParaRPr lang="ru-RU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39700" indent="449580">
              <a:lnSpc>
                <a:spcPct val="150000"/>
              </a:lnSpc>
            </a:pP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</a:t>
            </a:r>
            <a:r>
              <a:rPr lang="ru-RU" sz="1800" b="1" spc="76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-6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800" b="1" spc="2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b="1" spc="73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1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1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800" b="1" spc="74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b="1" spc="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800" b="1" spc="-4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800" b="1" spc="75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139700" indent="449580">
              <a:lnSpc>
                <a:spcPct val="150000"/>
              </a:lnSpc>
            </a:pPr>
            <a:r>
              <a:rPr lang="ru-RU" sz="2000" b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ru-RU" sz="20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етапу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дг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вати</a:t>
            </a:r>
            <a:r>
              <a:rPr lang="ru-RU" sz="2000" spc="7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7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рь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71500" marR="1896110" indent="-342900">
              <a:lnSpc>
                <a:spcPct val="148000"/>
              </a:lnSpc>
              <a:spcAft>
                <a:spcPts val="0"/>
              </a:spcAft>
              <a:buAutoNum type="arabicParenR"/>
            </a:pP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аль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щі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</a:p>
          <a:p>
            <a:pPr marL="571500" marR="1896110" indent="-342900">
              <a:lnSpc>
                <a:spcPct val="148000"/>
              </a:lnSpc>
              <a:spcAft>
                <a:spcPts val="0"/>
              </a:spcAft>
              <a:buAutoNum type="arabicParenR"/>
            </a:pP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39700" indent="228600">
              <a:lnSpc>
                <a:spcPct val="150000"/>
              </a:lnSpc>
              <a:spcBef>
                <a:spcPts val="10"/>
              </a:spcBef>
              <a:spcAft>
                <a:spcPts val="0"/>
              </a:spcAft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</a:t>
            </a:r>
            <a:r>
              <a:rPr lang="ru-RU" sz="2000" spc="2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оційн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му</a:t>
            </a:r>
            <a:r>
              <a:rPr lang="ru-RU" sz="2000" spc="7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ідг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вати</a:t>
            </a:r>
            <a:r>
              <a:rPr lang="ru-RU" sz="2000" spc="8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8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ru-RU" sz="2000" spc="7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кватн</a:t>
            </a:r>
            <a:r>
              <a:rPr lang="ru-RU" sz="20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7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рсь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8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йняття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оц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40970" indent="449580">
              <a:lnSpc>
                <a:spcPct val="148000"/>
              </a:lnSpc>
            </a:pP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</a:t>
            </a:r>
            <a:r>
              <a:rPr lang="ru-RU" sz="1800" b="1" spc="97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-5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800" b="1" spc="97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1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</a:t>
            </a:r>
            <a:r>
              <a:rPr lang="ru-RU" sz="1800" b="1" spc="96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1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1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1800" b="1" spc="3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800" b="1" spc="-3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800" b="1" spc="97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140970" indent="449580">
              <a:lnSpc>
                <a:spcPct val="148000"/>
              </a:lnSpc>
            </a:pPr>
            <a:r>
              <a:rPr lang="ru-RU" sz="2000" b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b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авдання</a:t>
            </a:r>
            <a:r>
              <a:rPr lang="ru-RU" sz="2000" b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етапу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9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spc="9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9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ru-RU" sz="2000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68275" indent="449580" algn="just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</a:t>
            </a:r>
            <a:r>
              <a:rPr lang="ru-RU" sz="1800" b="1" spc="46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spc="-4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сля</a:t>
            </a:r>
            <a:r>
              <a:rPr lang="ru-RU" sz="1800" b="1" spc="44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1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b="1" spc="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1800" b="1" spc="3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1800" b="1" spc="-3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800" spc="4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R="168275" indent="449580" algn="just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</a:pP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</a:t>
            </a:r>
            <a:r>
              <a:rPr lang="ru-RU" sz="2000" b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b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етапу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000" spc="4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включ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2000" spc="4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роч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4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4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систе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6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70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опра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7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70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шля</a:t>
            </a:r>
            <a:r>
              <a:rPr lang="ru-RU" sz="20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6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spc="7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7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7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бразам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бам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00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DDE2EE-14A9-6216-E1F8-BE365917B42F}"/>
              </a:ext>
            </a:extLst>
          </p:cNvPr>
          <p:cNvSpPr txBox="1"/>
          <p:nvPr/>
        </p:nvSpPr>
        <p:spPr>
          <a:xfrm>
            <a:off x="1691680" y="188640"/>
            <a:ext cx="65162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овн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ова</a:t>
            </a:r>
            <a:r>
              <a:rPr lang="ru-RU" sz="2800" b="1" spc="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робота на</a:t>
            </a:r>
            <a:r>
              <a:rPr lang="ru-RU" sz="2800" b="1" spc="-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роках</a:t>
            </a:r>
            <a:r>
              <a:rPr lang="ru-RU" sz="2800" b="1" spc="-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C4E5DD-B345-69CA-65CC-A5C5F2EB8AAA}"/>
              </a:ext>
            </a:extLst>
          </p:cNvPr>
          <p:cNvSpPr txBox="1"/>
          <p:nvPr/>
        </p:nvSpPr>
        <p:spPr>
          <a:xfrm>
            <a:off x="323528" y="908720"/>
            <a:ext cx="8496944" cy="43266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spc="4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b="1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нен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i="1" spc="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i="1" spc="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нкретизац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i="1" spc="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</a:t>
            </a:r>
            <a:r>
              <a:rPr lang="ru-RU" sz="2400" b="1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i="1" spc="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ів</a:t>
            </a:r>
            <a:r>
              <a:rPr lang="ru-RU" sz="2400" b="1" i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2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’я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вання</a:t>
            </a:r>
            <a:r>
              <a:rPr lang="ru-RU" sz="2200" spc="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2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заміна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зрозумілими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синонімами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антонімів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показ предмета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сюжетного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малюнка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структури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слова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походження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тощо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sz="2200" spc="-5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2) </a:t>
            </a:r>
            <a:r>
              <a:rPr lang="ru-RU" sz="2400" b="1" i="1" spc="-5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введення</a:t>
            </a:r>
            <a:r>
              <a:rPr lang="ru-RU" sz="2400" b="1" i="1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 у словник </a:t>
            </a:r>
            <a:r>
              <a:rPr lang="ru-RU" sz="2400" b="1" i="1" spc="-5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нових</a:t>
            </a:r>
            <a:r>
              <a:rPr lang="ru-RU" sz="2400" b="1" i="1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 понять, </a:t>
            </a:r>
            <a:r>
              <a:rPr lang="ru-RU" sz="2400" b="1" i="1" spc="-5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термінів</a:t>
            </a:r>
            <a:r>
              <a:rPr lang="ru-RU" sz="2400" b="1" i="1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400" b="1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(</a:t>
            </a:r>
            <a:r>
              <a:rPr lang="ru-RU" sz="2200" spc="-5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їх</a:t>
            </a:r>
            <a:r>
              <a:rPr lang="ru-RU" sz="2200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spc="-5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джерелом</a:t>
            </a:r>
            <a:r>
              <a:rPr lang="ru-RU" sz="2200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 є </a:t>
            </a:r>
            <a:r>
              <a:rPr lang="ru-RU" sz="2200" spc="-5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тексти</a:t>
            </a:r>
            <a:r>
              <a:rPr lang="ru-RU" sz="2200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sz="2200" spc="-5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творів</a:t>
            </a:r>
            <a:r>
              <a:rPr lang="ru-RU" sz="2200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);</a:t>
            </a:r>
          </a:p>
          <a:p>
            <a:pPr algn="just">
              <a:lnSpc>
                <a:spcPct val="150000"/>
              </a:lnSpc>
            </a:pPr>
            <a:r>
              <a:rPr lang="ru-RU" sz="2400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3)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i="1" spc="3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i="1" spc="3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джер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виникнен</a:t>
            </a:r>
            <a:r>
              <a:rPr lang="ru-RU" sz="2400" b="1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i="1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слова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похо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жен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асних</a:t>
            </a:r>
            <a:r>
              <a:rPr lang="ru-RU" sz="22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2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азв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200" spc="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200" spc="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200" spc="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spc="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400" spc="-5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39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782E54-00FF-2816-7858-8B72509825F4}"/>
              </a:ext>
            </a:extLst>
          </p:cNvPr>
          <p:cNvSpPr txBox="1"/>
          <p:nvPr/>
        </p:nvSpPr>
        <p:spPr>
          <a:xfrm>
            <a:off x="323528" y="188640"/>
            <a:ext cx="8208912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2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над словом на уроках </a:t>
            </a:r>
            <a:r>
              <a:rPr lang="ru-RU" sz="2200" b="1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endParaRPr lang="ru-RU" sz="22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1.    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єдине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правильне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слово для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думки.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2.    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саме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слово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використав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автор.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3.   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слово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вираз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відкриває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нову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рису в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образі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героя,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нову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ознаку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4.   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своє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зображуваного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5.    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Розкрити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образного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виразу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словесній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картині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6.  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Знайти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вирази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замінити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(на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дошці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кам’яна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стіна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мур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дрібний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дощ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мряка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7.    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використав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повторення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    Гра 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Запитуй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200" b="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відповідай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(один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учень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питає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слово, а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відповідає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     Гра 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назве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200" b="0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Аукціон</a:t>
            </a:r>
            <a:r>
              <a:rPr lang="ru-RU" sz="2200" b="0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22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 До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називає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учні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придумують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 прямому і переносному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algn="just"/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11.  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порівнянь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сині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0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проліски</a:t>
            </a:r>
            <a:r>
              <a:rPr lang="ru-RU" sz="22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кругом – мов на землю впало небо.</a:t>
            </a:r>
          </a:p>
        </p:txBody>
      </p:sp>
    </p:spTree>
    <p:extLst>
      <p:ext uri="{BB962C8B-B14F-4D97-AF65-F5344CB8AC3E}">
        <p14:creationId xmlns:p14="http://schemas.microsoft.com/office/powerpoint/2010/main" val="1035818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A6ABFCA-F1F6-A433-1098-2E7B03AD62FD}"/>
              </a:ext>
            </a:extLst>
          </p:cNvPr>
          <p:cNvSpPr txBox="1"/>
          <p:nvPr/>
        </p:nvSpPr>
        <p:spPr>
          <a:xfrm>
            <a:off x="287524" y="0"/>
            <a:ext cx="8568952" cy="52009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22375" marR="1365250" indent="1046480" algn="ctr">
              <a:lnSpc>
                <a:spcPct val="147000"/>
              </a:lnSpc>
              <a:spcAft>
                <a:spcPts val="0"/>
              </a:spcAft>
            </a:pPr>
            <a:r>
              <a:rPr lang="ru-RU" sz="32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Робота над текстом</a:t>
            </a:r>
          </a:p>
          <a:p>
            <a:pPr marL="1222375" marR="1365250" indent="1046480">
              <a:lnSpc>
                <a:spcPct val="147000"/>
              </a:lnSpc>
              <a:spcAft>
                <a:spcPts val="0"/>
              </a:spcAft>
            </a:pP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ако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спри</a:t>
            </a:r>
            <a:r>
              <a:rPr lang="ru-RU" sz="24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ття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222375" marR="1365250" indent="1046480" algn="ctr">
              <a:lnSpc>
                <a:spcPct val="147000"/>
              </a:lnSpc>
              <a:spcAft>
                <a:spcPts val="0"/>
              </a:spcAft>
            </a:pP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</a:t>
            </a:r>
            <a:r>
              <a:rPr lang="ru-RU" sz="24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ожн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вору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40970" indent="449580">
              <a:lnSpc>
                <a:spcPct val="150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рв</a:t>
            </a:r>
            <a:r>
              <a:rPr lang="ru-RU" sz="24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ий</a:t>
            </a:r>
            <a:r>
              <a:rPr lang="ru-RU" sz="2400" b="1" spc="3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spc="-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spc="-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spc="2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400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рий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ається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2400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ртає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ься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вага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40970" indent="449580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</a:t>
            </a:r>
            <a:r>
              <a:rPr lang="ru-RU" sz="2400" b="1" spc="3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400" b="1" spc="9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1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400" spc="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яки</a:t>
            </a:r>
            <a:r>
              <a:rPr lang="ru-RU" sz="2400" spc="3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3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видам</a:t>
            </a:r>
            <a:r>
              <a:rPr lang="ru-RU" sz="2400" spc="3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2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юються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талі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4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40970" indent="449580" algn="just">
              <a:lnSpc>
                <a:spcPct val="150000"/>
              </a:lnSpc>
              <a:tabLst>
                <a:tab pos="2967355" algn="l"/>
              </a:tabLst>
            </a:pP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spc="4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b="1" spc="4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5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b="1" spc="45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b="1" spc="-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spc="-1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spc="2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b="1" spc="-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spc="2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	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вається</a:t>
            </a:r>
            <a:r>
              <a:rPr lang="ru-RU" sz="2400" spc="46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ибле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</a:t>
            </a:r>
            <a:r>
              <a:rPr lang="ru-RU" sz="2400" spc="44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йма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spc="4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" name="Picture 2" descr="Які книги читати дітям: список літератури за віком">
            <a:extLst>
              <a:ext uri="{FF2B5EF4-FFF2-40B4-BE49-F238E27FC236}">
                <a16:creationId xmlns:a16="http://schemas.microsoft.com/office/drawing/2014/main" id="{CCE9CCCA-4A53-64C9-1F56-8F5A9C8D0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725144"/>
            <a:ext cx="2529632" cy="1894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7702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ADBEE7-86CE-BA9F-F913-DFC067F3F463}"/>
              </a:ext>
            </a:extLst>
          </p:cNvPr>
          <p:cNvSpPr txBox="1"/>
          <p:nvPr/>
        </p:nvSpPr>
        <p:spPr>
          <a:xfrm>
            <a:off x="1030170" y="188640"/>
            <a:ext cx="70836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spc="-1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ru-RU" sz="2400" b="1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та </a:t>
            </a:r>
            <a:r>
              <a:rPr lang="ru-RU" sz="2400" b="1" spc="-1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осмислення</a:t>
            </a:r>
            <a:r>
              <a:rPr lang="ru-RU" sz="2400" b="1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1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літературного</a:t>
            </a:r>
            <a:r>
              <a:rPr lang="ru-RU" sz="2400" b="1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spc="-1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твору</a:t>
            </a:r>
            <a:r>
              <a:rPr lang="ru-RU" sz="2400" b="1" spc="-1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spc="-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(за О.Я. Савченко)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E64C0-0189-8EDD-1414-0D0CA1B6D284}"/>
              </a:ext>
            </a:extLst>
          </p:cNvPr>
          <p:cNvSpPr txBox="1"/>
          <p:nvPr/>
        </p:nvSpPr>
        <p:spPr>
          <a:xfrm>
            <a:off x="323528" y="1124744"/>
            <a:ext cx="8712968" cy="55033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2071370" algn="just">
              <a:lnSpc>
                <a:spcPct val="149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підго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2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200" spc="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нів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ий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мання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ового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algn="just">
              <a:lnSpc>
                <a:spcPct val="107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первин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кс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метою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айом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2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змісто</a:t>
            </a:r>
            <a:r>
              <a:rPr lang="ru-RU" sz="22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600"/>
              </a:lnSpc>
              <a:spcAft>
                <a:spcPts val="85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</a:t>
            </a:r>
            <a:r>
              <a:rPr lang="ru-RU" sz="2200" spc="1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чне</a:t>
            </a:r>
            <a:r>
              <a:rPr lang="ru-RU" sz="2200" spc="1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тан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spc="1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мислови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200" spc="1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2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2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ий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200" spc="1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2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дожній</a:t>
            </a:r>
            <a:r>
              <a:rPr lang="ru-RU" sz="2200" spc="14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ru-RU" sz="2200" spc="1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іс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ru-RU" sz="2200" spc="1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200" spc="1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має</a:t>
            </a:r>
            <a:r>
              <a:rPr lang="ru-RU" sz="2200" spc="1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рак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спрямованість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дійс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юється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нові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багаторазового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еч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текс</a:t>
            </a:r>
            <a:r>
              <a:rPr lang="ru-RU" sz="22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90360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ско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ален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ац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ьк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ї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авич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ке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</a:t>
            </a:r>
            <a:r>
              <a:rPr lang="ru-RU" sz="22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2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ється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рі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2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ет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2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342900" marR="903605" algn="just">
              <a:lnSpc>
                <a:spcPct val="150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овок</a:t>
            </a:r>
            <a:r>
              <a:rPr lang="ru-RU" sz="22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2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ьненн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прочи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аног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algn="just">
              <a:lnSpc>
                <a:spcPct val="107000"/>
              </a:lnSpc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творча</a:t>
            </a:r>
            <a:r>
              <a:rPr lang="ru-RU" sz="22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робота на 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2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ові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роч</a:t>
            </a:r>
            <a:r>
              <a:rPr lang="ru-RU" sz="22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таного</a:t>
            </a: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ts val="600"/>
              </a:lnSpc>
              <a:spcAft>
                <a:spcPts val="75"/>
              </a:spcAft>
            </a:pPr>
            <a:r>
              <a:rPr lang="ru-RU" sz="22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indent="457200" algn="ctr">
              <a:lnSpc>
                <a:spcPct val="149000"/>
              </a:lnSpc>
            </a:pP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Голов</a:t>
            </a:r>
            <a:r>
              <a:rPr lang="ru-RU" sz="22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200" b="1" spc="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авдан</a:t>
            </a:r>
            <a:r>
              <a:rPr lang="ru-RU" sz="22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200" b="1" spc="10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b="1" spc="-1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лі</a:t>
            </a:r>
            <a:r>
              <a:rPr lang="ru-RU" sz="2200" b="1" spc="2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b="1" spc="8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200" b="1" spc="10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роб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b="1" spc="11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b="1" spc="11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-3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b="1" spc="-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ів</a:t>
            </a:r>
            <a:r>
              <a:rPr lang="ru-RU" sz="2200" b="1" spc="10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авич</a:t>
            </a:r>
            <a:r>
              <a:rPr lang="ru-RU" sz="2200" b="1" spc="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b="1" spc="8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вчи</a:t>
            </a:r>
            <a:r>
              <a:rPr lang="ru-RU" sz="2200" b="1" spc="1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200" b="1" spc="-2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ат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ся</a:t>
            </a:r>
            <a:r>
              <a:rPr lang="ru-RU" sz="2200" b="1" spc="10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b="1" spc="10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текст,</a:t>
            </a:r>
            <a:r>
              <a:rPr lang="ru-RU" sz="2200" b="1" spc="105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мір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200" b="1" spc="-2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вати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над 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200" b="1" spc="5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містом</a:t>
            </a: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Picture 2" descr="ЛітAkzent: &quot;Погані&quot; автори, або Як відбити в дітей бажання читати">
            <a:extLst>
              <a:ext uri="{FF2B5EF4-FFF2-40B4-BE49-F238E27FC236}">
                <a16:creationId xmlns:a16="http://schemas.microsoft.com/office/drawing/2014/main" id="{AD3ACA7C-A38E-0A01-E129-9CE568FEA2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221088"/>
            <a:ext cx="1346752" cy="1243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047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EF54A0B-2C6B-10D4-C680-75584A22F3C8}"/>
              </a:ext>
            </a:extLst>
          </p:cNvPr>
          <p:cNvSpPr txBox="1"/>
          <p:nvPr/>
        </p:nvSpPr>
        <p:spPr>
          <a:xfrm>
            <a:off x="2051720" y="260648"/>
            <a:ext cx="54543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ru-RU" sz="28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</a:t>
            </a:r>
            <a:r>
              <a:rPr lang="ru-RU" sz="2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b="1" spc="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ху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ожнього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вору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1B0D94-FB99-8EAF-21A0-BAEB459732F3}"/>
              </a:ext>
            </a:extLst>
          </p:cNvPr>
          <p:cNvSpPr txBox="1"/>
          <p:nvPr/>
        </p:nvSpPr>
        <p:spPr>
          <a:xfrm>
            <a:off x="323528" y="923025"/>
            <a:ext cx="8424936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Композиційний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</a:t>
            </a:r>
            <a:r>
              <a:rPr lang="ru-RU" sz="2400" i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i="1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ня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i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i="1" spc="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i="1" spc="-3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i="1" spc="2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i="1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</a:t>
            </a:r>
            <a:r>
              <a:rPr lang="ru-RU" sz="2400" i="1" spc="-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i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i="1" spc="2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i="1" spc="-3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i="1" spc="1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i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2400" i="1" spc="-2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2400" i="1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400" i="1" spc="1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ої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i="1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2400" i="1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i="1" spc="-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ії</a:t>
            </a:r>
            <a:r>
              <a:rPr lang="ru-RU" sz="2400" i="1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Лексико-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стилістичний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з’ясування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ідейно-тематичної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образів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образотворчих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50000"/>
              </a:lnSpc>
            </a:pP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Емоційно-образний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опорою на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життєвий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досвід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учнів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естетичної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художньої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краси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незалежно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жанрової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2235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9752" y="2848761"/>
            <a:ext cx="48217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</a:t>
            </a: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4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uk-UA" sz="4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AutoShape 2" descr="Картинки по запросу &quot;виховання патрыота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6" name="Picture 2" descr="Навіщо читати книжки">
            <a:extLst>
              <a:ext uri="{FF2B5EF4-FFF2-40B4-BE49-F238E27FC236}">
                <a16:creationId xmlns:a16="http://schemas.microsoft.com/office/drawing/2014/main" id="{459DB3D9-36EA-04CD-E531-193CF2B752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5" y="421549"/>
            <a:ext cx="3247529" cy="216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Для українських дітей, які вимушені тікати від війни, збирають книги -  18000.com.ua">
            <a:extLst>
              <a:ext uri="{FF2B5EF4-FFF2-40B4-BE49-F238E27FC236}">
                <a16:creationId xmlns:a16="http://schemas.microsoft.com/office/drawing/2014/main" id="{58685EF5-2DE9-A14B-7A85-B514E40CA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123" y="4209647"/>
            <a:ext cx="3465410" cy="230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Діти читають книги: векторна графіка, зображення, Діти читають книги  малюнки | Скачати з Depositphotos">
            <a:extLst>
              <a:ext uri="{FF2B5EF4-FFF2-40B4-BE49-F238E27FC236}">
                <a16:creationId xmlns:a16="http://schemas.microsoft.com/office/drawing/2014/main" id="{49F69525-667B-63B4-0209-1373844FAC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577056"/>
            <a:ext cx="1571253" cy="157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П'ятеро дітей читають разом великі книжки. — плакат, П &quot;ять - Stock Photo |  #428811454">
            <a:extLst>
              <a:ext uri="{FF2B5EF4-FFF2-40B4-BE49-F238E27FC236}">
                <a16:creationId xmlns:a16="http://schemas.microsoft.com/office/drawing/2014/main" id="{40287822-0A44-F37E-ADC6-165929331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39127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349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672401"/>
            <a:ext cx="8768272" cy="685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як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предмет в межах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мовно-літературної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освітньої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галузі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початковій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Типи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уроків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початковій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школі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Дидактична структура уроку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4. Закон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триступеневого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сприймання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художнього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твору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«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первинний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синтез», «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», «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вторинний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синтез».  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Словникова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робота на уроках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здобувачів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початкової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освіти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400"/>
            </a:pP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Літертатура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457200" lvl="0" indent="-457200" algn="just">
              <a:spcAft>
                <a:spcPts val="0"/>
              </a:spcAft>
              <a:buSzPts val="1400"/>
              <a:buFont typeface="+mj-lt"/>
              <a:buAutoNum type="arabicPeriod"/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lvl="0" indent="-457200" algn="just">
              <a:lnSpc>
                <a:spcPct val="150000"/>
              </a:lnSpc>
              <a:spcAft>
                <a:spcPts val="0"/>
              </a:spcAft>
              <a:buSzPts val="1400"/>
              <a:buAutoNum type="arabicPeriod" startAt="3"/>
            </a:pPr>
            <a:endParaRPr lang="uk-UA" sz="24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60106" y="0"/>
            <a:ext cx="14237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98E88FF-FA64-DDD2-1D08-98631A49FD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5157192"/>
            <a:ext cx="1358866" cy="135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72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53BF1F1-AD78-DB43-E327-4886B258BD61}"/>
              </a:ext>
            </a:extLst>
          </p:cNvPr>
          <p:cNvSpPr/>
          <p:nvPr/>
        </p:nvSpPr>
        <p:spPr>
          <a:xfrm>
            <a:off x="0" y="332656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Літературне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мовно-літературної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Новій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українській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початковій</a:t>
            </a:r>
            <a:r>
              <a:rPr lang="ru-RU" sz="2800" b="1" dirty="0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n w="10541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endParaRPr lang="uk-UA" sz="2800" b="1" dirty="0">
              <a:ln w="10541" cmpd="sng">
                <a:solidFill>
                  <a:srgbClr val="FF0000"/>
                </a:solidFill>
                <a:prstDash val="solid"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0E56EF28-3552-6F00-3D6D-C36158668C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177" y="2708920"/>
            <a:ext cx="4741811" cy="2664296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A34F4325-9774-F854-42C7-1411EDCB72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458" y="1988840"/>
            <a:ext cx="2910365" cy="420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52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0"/>
            <a:ext cx="856895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початковій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школі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класичною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методикою у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класного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виокремлюють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ознайомлення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твором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уроки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вивченого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Діти читають книги: векторна графіка, зображення, Діти читають книги  малюнки | Скачати з Depositphotos">
            <a:extLst>
              <a:ext uri="{FF2B5EF4-FFF2-40B4-BE49-F238E27FC236}">
                <a16:creationId xmlns:a16="http://schemas.microsoft.com/office/drawing/2014/main" id="{7E7C2FDB-6A5D-F36B-2949-70DC07CC1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996952"/>
            <a:ext cx="1584176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Шпаргалка» для вчителів літературного читання | Простір української дитячої  книги">
            <a:extLst>
              <a:ext uri="{FF2B5EF4-FFF2-40B4-BE49-F238E27FC236}">
                <a16:creationId xmlns:a16="http://schemas.microsoft.com/office/drawing/2014/main" id="{5A735712-D4AF-9C17-D046-562DC56C5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789040"/>
            <a:ext cx="3024336" cy="279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367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0"/>
            <a:ext cx="8820472" cy="67392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Типи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уроків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(О.Я. Савченко)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3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3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514350" indent="-285750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гра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іч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3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рч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пись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енн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514350" marR="48133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нс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ії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3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 з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сю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3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ндр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3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-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ки-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514350" marR="3152775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3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3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3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marR="4401185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гр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514350" marR="4401185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3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marR="2023745" indent="-285750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 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</a:t>
            </a:r>
            <a:r>
              <a:rPr lang="ru-RU" sz="23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ібн</a:t>
            </a:r>
            <a:r>
              <a:rPr lang="ru-RU" sz="23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3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3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marL="514350" marR="2023745" indent="-285750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загальн</a:t>
            </a:r>
            <a:r>
              <a:rPr lang="ru-RU" sz="23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</a:t>
            </a:r>
            <a:r>
              <a:rPr lang="ru-RU" sz="23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3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ні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300" spc="-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3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</a:t>
            </a:r>
            <a:r>
              <a:rPr lang="ru-RU" sz="23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3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514350" marR="2023745" indent="-285750">
              <a:lnSpc>
                <a:spcPct val="150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Уроки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позакласного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3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читання</a:t>
            </a:r>
            <a:r>
              <a:rPr lang="ru-RU" sz="23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3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61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A7D4E3A-DFC3-DE04-77A9-90C6C7026C14}"/>
              </a:ext>
            </a:extLst>
          </p:cNvPr>
          <p:cNvSpPr txBox="1"/>
          <p:nvPr/>
        </p:nvSpPr>
        <p:spPr>
          <a:xfrm>
            <a:off x="161764" y="332656"/>
            <a:ext cx="8802724" cy="423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ctr">
              <a:lnSpc>
                <a:spcPct val="107000"/>
              </a:lnSpc>
              <a:spcBef>
                <a:spcPts val="5"/>
              </a:spcBef>
              <a:spcAft>
                <a:spcPts val="0"/>
              </a:spcAft>
            </a:pPr>
            <a:r>
              <a:rPr lang="ru-RU" sz="2800" b="1" spc="-15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b="1" spc="1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оки</a:t>
            </a:r>
            <a:r>
              <a:rPr lang="ru-RU" sz="2800" b="1" spc="-6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800" b="1" spc="-4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spc="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8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ям</a:t>
            </a:r>
            <a:r>
              <a:rPr lang="ru-RU" sz="2800" b="1" spc="-6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800" b="1" spc="-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ційних</a:t>
            </a:r>
            <a:r>
              <a:rPr lang="ru-RU" sz="2800" b="1" spc="-35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b="1" spc="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spc="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800" b="1" spc="-1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800" b="1" spc="1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800" b="1" spc="-5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endParaRPr lang="ru-RU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ts val="800"/>
              </a:lnSpc>
              <a:spcAft>
                <a:spcPts val="10"/>
              </a:spcAft>
            </a:pPr>
            <a:r>
              <a:rPr lang="ru-RU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marR="2868295" indent="-285750">
              <a:lnSpc>
                <a:spcPct val="146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8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spc="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КМ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514350" marR="2868295" indent="-285750">
              <a:lnSpc>
                <a:spcPct val="146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уроки з </a:t>
            </a:r>
            <a:r>
              <a:rPr lang="ru-RU" sz="28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рак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ru-RU" sz="28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час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ами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marR="2574925" indent="-285750">
              <a:lnSpc>
                <a:spcPct val="146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вик</a:t>
            </a:r>
            <a:r>
              <a:rPr lang="ru-RU" sz="2800" spc="-2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истан</a:t>
            </a:r>
            <a:r>
              <a:rPr lang="ru-RU" sz="2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514350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8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800" spc="-3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800" spc="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ru-RU" sz="2800" spc="-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8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8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8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8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5" name="Picture 4" descr="Відниківський ЗЗСО І-ІІ ступенів : Відкритий урок позакласного читання  &quot;Творчість Лесі Українки&quot;">
            <a:extLst>
              <a:ext uri="{FF2B5EF4-FFF2-40B4-BE49-F238E27FC236}">
                <a16:creationId xmlns:a16="http://schemas.microsoft.com/office/drawing/2014/main" id="{6B149DD8-594C-075A-925C-CC37B06079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89040"/>
            <a:ext cx="3377955" cy="253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17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021C20-23FB-B8F3-1FC2-46DC6B5E6D80}"/>
              </a:ext>
            </a:extLst>
          </p:cNvPr>
          <p:cNvSpPr txBox="1"/>
          <p:nvPr/>
        </p:nvSpPr>
        <p:spPr>
          <a:xfrm>
            <a:off x="251520" y="44403"/>
            <a:ext cx="8442684" cy="7029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580" algn="ctr">
              <a:lnSpc>
                <a:spcPct val="107000"/>
              </a:lnSpc>
              <a:spcBef>
                <a:spcPts val="40"/>
              </a:spcBef>
              <a:spcAft>
                <a:spcPts val="0"/>
              </a:spcAft>
            </a:pP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Урок</a:t>
            </a:r>
            <a:r>
              <a:rPr lang="ru-RU" sz="28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літературного</a:t>
            </a:r>
            <a:r>
              <a:rPr lang="ru-RU" sz="2800" b="1" spc="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800" b="1" spc="-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b="1" spc="-1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spc="-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ts val="700"/>
              </a:lnSpc>
              <a:spcAft>
                <a:spcPts val="70"/>
              </a:spcAft>
            </a:pPr>
            <a:r>
              <a:rPr lang="ru-RU" sz="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ts val="700"/>
              </a:lnSpc>
              <a:spcAft>
                <a:spcPts val="70"/>
              </a:spcAft>
            </a:pPr>
            <a:endParaRPr lang="ru-RU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70"/>
              </a:spcAft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Мета: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акрі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люват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оналювати</a:t>
            </a:r>
            <a:r>
              <a:rPr lang="ru-RU" sz="2000" spc="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чки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свідомого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правильного,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виразного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читання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вати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яг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стій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иг;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вати</a:t>
            </a:r>
            <a:r>
              <a:rPr lang="ru-RU" sz="2000" spc="7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іяль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навички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говоріння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й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слухання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ведення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діалогу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уміння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висловлювати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свої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думки; культуру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мовлення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  <a:spcAft>
                <a:spcPts val="70"/>
              </a:spcAft>
            </a:pPr>
            <a:r>
              <a:rPr lang="ru-RU" sz="2000" spc="-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</a:t>
            </a:r>
            <a:r>
              <a:rPr lang="ru-RU" sz="20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ru-RU" sz="2000" spc="-5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R="1780540" algn="just">
              <a:lnSpc>
                <a:spcPct val="150000"/>
              </a:lnSpc>
            </a:pPr>
            <a:r>
              <a:rPr lang="ru-RU" sz="2000" b="1" i="1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Пізнавальні</a:t>
            </a:r>
            <a:r>
              <a:rPr lang="ru-RU" sz="2000" spc="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ru-RU" sz="2000" spc="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ння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ститься</a:t>
            </a:r>
            <a:r>
              <a:rPr lang="ru-RU" sz="20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-3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рах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R="1780540" algn="just">
              <a:lnSpc>
                <a:spcPct val="150000"/>
              </a:lnSpc>
            </a:pPr>
            <a:r>
              <a:rPr lang="ru-RU" sz="20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</a:t>
            </a:r>
            <a:r>
              <a:rPr lang="ru-RU" sz="2000" b="1" i="1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b="1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b="1" i="1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рал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.;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68275" algn="just">
              <a:lnSpc>
                <a:spcPct val="150000"/>
              </a:lnSpc>
            </a:pPr>
            <a:r>
              <a:rPr lang="ru-RU" sz="20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b="1" i="1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0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вал</a:t>
            </a:r>
            <a:r>
              <a:rPr lang="ru-RU" sz="2000" b="1" i="1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ru-RU" sz="2000" spc="-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жливост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4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ль</a:t>
            </a:r>
            <a:r>
              <a:rPr lang="ru-RU" sz="20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</a:t>
            </a:r>
            <a:r>
              <a:rPr lang="ru-RU" sz="20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-с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ич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их</a:t>
            </a:r>
            <a:r>
              <a:rPr lang="ru-RU" sz="2000" spc="2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ум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25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авл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2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івня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2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аль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2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2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ої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ваг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4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4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сті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4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000" spc="4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зд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ібн</a:t>
            </a:r>
            <a:r>
              <a:rPr lang="ru-RU" sz="2000" spc="-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4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spc="4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</a:t>
            </a:r>
            <a:r>
              <a:rPr lang="ru-RU" sz="20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онтр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7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53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0CD9D06-680C-5275-B792-56C659E23D4D}"/>
              </a:ext>
            </a:extLst>
          </p:cNvPr>
          <p:cNvSpPr txBox="1"/>
          <p:nvPr/>
        </p:nvSpPr>
        <p:spPr>
          <a:xfrm>
            <a:off x="411462" y="332656"/>
            <a:ext cx="8712968" cy="802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ru-RU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Спе</a:t>
            </a:r>
            <a:r>
              <a:rPr lang="ru-RU" sz="2400" b="1" u="sng" spc="-1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400" b="1" u="sng" spc="1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b="1" u="sng" spc="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–</a:t>
            </a:r>
            <a:r>
              <a:rPr lang="ru-RU" sz="2400" b="1" u="sng" spc="1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нав</a:t>
            </a:r>
            <a:r>
              <a:rPr lang="ru-RU" sz="2400" b="1" u="sng" spc="-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аль</a:t>
            </a:r>
            <a:r>
              <a:rPr lang="ru-RU" sz="2400" b="1" u="sng" spc="-5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</a:t>
            </a:r>
            <a:r>
              <a:rPr lang="ru-RU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</a:pPr>
            <a:endParaRPr lang="ru-RU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FCC764-DFB2-1258-7327-2A3C95668FFB}"/>
              </a:ext>
            </a:extLst>
          </p:cNvPr>
          <p:cNvSpPr txBox="1"/>
          <p:nvPr/>
        </p:nvSpPr>
        <p:spPr>
          <a:xfrm>
            <a:off x="539552" y="924995"/>
            <a:ext cx="7920880" cy="5457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68275" indent="228600" algn="just">
              <a:lnSpc>
                <a:spcPct val="147000"/>
              </a:lnSpc>
            </a:pPr>
            <a:r>
              <a:rPr lang="ru-RU" sz="18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1800" spc="62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удоско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ленн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i="1" spc="43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читацької</a:t>
            </a:r>
            <a:r>
              <a:rPr lang="ru-RU" sz="2400" b="1" i="1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компетентності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4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4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мп,</a:t>
            </a:r>
            <a:r>
              <a:rPr lang="ru-RU" sz="2400" spc="47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би</a:t>
            </a:r>
            <a:r>
              <a:rPr lang="ru-RU" sz="2400" spc="4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46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зв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-2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ара</a:t>
            </a:r>
            <a:r>
              <a:rPr lang="ru-RU" sz="24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4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ува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36525" indent="228600" algn="just">
              <a:lnSpc>
                <a:spcPct val="146000"/>
              </a:lnSpc>
              <a:spcBef>
                <a:spcPts val="35"/>
              </a:spcBef>
              <a:spcAft>
                <a:spcPts val="0"/>
              </a:spcAft>
              <a:tabLst>
                <a:tab pos="4237990" algn="l"/>
              </a:tabLst>
            </a:pPr>
            <a:r>
              <a:rPr lang="ru-RU" sz="24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2400" spc="62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i="1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йсне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b="1" i="1" spc="60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ітер</a:t>
            </a:r>
            <a:r>
              <a:rPr lang="ru-RU" sz="24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турознав</a:t>
            </a:r>
            <a:r>
              <a:rPr lang="ru-RU" sz="2400" b="1" i="1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ої</a:t>
            </a:r>
            <a:r>
              <a:rPr lang="ru-RU" sz="2400" b="1" i="1" spc="5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пропе</a:t>
            </a:r>
            <a:r>
              <a:rPr lang="ru-RU" sz="2400" b="1" i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b="1" i="1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2400" b="1" i="1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засвоєння</a:t>
            </a:r>
            <a:r>
              <a:rPr lang="ru-RU" sz="24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понять, </a:t>
            </a:r>
            <a:r>
              <a:rPr lang="ru-RU" sz="2400" spc="-15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термінів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5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5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ксту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);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R="173355" indent="228600" algn="just">
              <a:lnSpc>
                <a:spcPct val="147000"/>
              </a:lnSpc>
              <a:spcBef>
                <a:spcPts val="35"/>
              </a:spcBef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-</a:t>
            </a:r>
            <a:r>
              <a:rPr lang="ru-RU" sz="2400" spc="620" dirty="0">
                <a:solidFill>
                  <a:srgbClr val="002060"/>
                </a:solidFill>
                <a:effectLst/>
                <a:latin typeface="Symbol" panose="05050102010706020507" pitchFamily="18" charset="2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</a:t>
            </a:r>
            <a:r>
              <a:rPr lang="ru-RU" sz="2400" b="1" i="1" spc="3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комунікативної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компетентності</a:t>
            </a:r>
            <a:r>
              <a:rPr lang="ru-RU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3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в’яз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35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39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оч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3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кс</a:t>
            </a:r>
            <a:r>
              <a:rPr lang="ru-RU" sz="2400" spc="2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6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6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итан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r>
              <a:rPr lang="ru-RU" sz="2400" spc="6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3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ктивни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6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виб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вий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69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исл</a:t>
            </a:r>
            <a:r>
              <a:rPr lang="ru-RU" sz="24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spc="6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400" spc="6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4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sz="24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547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1215"/>
            <a:ext cx="8600759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літературного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принципів</a:t>
            </a:r>
            <a:r>
              <a:rPr 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Тематично-жанровий</a:t>
            </a: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літературні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твори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групуються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дитячого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«Про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Батьківщину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«Про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«Про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героїв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подвиги», «Про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пригоди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«Про тварин і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рослини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А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навколо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жанрів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молодших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школярів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48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48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рш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47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ка,</a:t>
            </a:r>
            <a:r>
              <a:rPr lang="ru-RU" sz="2000" spc="5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л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000" spc="-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да,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-3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аваль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000" spc="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3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п’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єс</a:t>
            </a:r>
            <a:r>
              <a:rPr lang="ru-RU" sz="2000" spc="-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а-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spc="1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000" spc="-1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-ка</a:t>
            </a:r>
            <a:r>
              <a:rPr lang="ru-RU" sz="2000" spc="2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</a:t>
            </a:r>
            <a:r>
              <a:rPr lang="ru-RU" sz="2000" spc="1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spc="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</a:t>
            </a:r>
            <a:r>
              <a:rPr lang="ru-RU" sz="2000" spc="-15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000" spc="-5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Літературознавчий</a:t>
            </a:r>
            <a:r>
              <a:rPr lang="uk-UA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відбувається ознайомлення учнів з елементарними літературознавчими поняттями: </a:t>
            </a:r>
            <a:r>
              <a:rPr lang="uk-UA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тема, ідея, сюжет, жанр твору, жанрова особливість твору, персонаж, дійові особи, художній образ, засоби художньої виразності тощо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uk-UA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Художньо-естетичний -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відбір творів мають відзначатися відзначаються художньою досконалістю, а їхній зміст утверджує морально-етичні та патріотичні цінності, сприяє естетичному і мовленнєвому розвиткові учнів.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7769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SLIDE_COUNT" val="1"/>
  <p:tag name="ISPRING_RESOURCE_PATHS_HASH_2" val="c2eaf3d83f2232aad32f0d94a5bb226706b913d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12713</TotalTime>
  <Words>1369</Words>
  <Application>Microsoft Office PowerPoint</Application>
  <PresentationFormat>Экран (4:3)</PresentationFormat>
  <Paragraphs>143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Дитяча література з методикою літературного читання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слайд4</dc:title>
  <dc:creator>Admin</dc:creator>
  <cp:lastModifiedBy>Олена Андрющенко</cp:lastModifiedBy>
  <cp:revision>507</cp:revision>
  <dcterms:created xsi:type="dcterms:W3CDTF">2013-01-21T12:05:10Z</dcterms:created>
  <dcterms:modified xsi:type="dcterms:W3CDTF">2024-03-04T20:46:37Z</dcterms:modified>
</cp:coreProperties>
</file>