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15.10.2019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15.10.2019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15.10.2019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15.10.2019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15.10.2019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15.10.2019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15.10.2019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-29818" y="548680"/>
            <a:ext cx="5753946" cy="2088232"/>
          </a:xfrm>
        </p:spPr>
        <p:txBody>
          <a:bodyPr>
            <a:normAutofit fontScale="90000"/>
          </a:bodyPr>
          <a:lstStyle/>
          <a:p>
            <a:r>
              <a:rPr lang="uk-UA" b="1" dirty="0"/>
              <a:t>Тема 7. Фінансові системи країн Західної </a:t>
            </a:r>
            <a:r>
              <a:rPr lang="uk-UA" b="1" dirty="0" smtClean="0"/>
              <a:t>Європи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221541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84000"/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1" dirty="0"/>
              <a:t>Доходи і витрати державного бюджету діляться на дві частини</a:t>
            </a:r>
            <a:r>
              <a:rPr lang="uk-UA" dirty="0"/>
              <a:t>:</a:t>
            </a:r>
            <a:endParaRPr lang="uk-UA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251520" y="1700808"/>
            <a:ext cx="4248472" cy="21602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/>
              <a:t>операції кінцевого характеру (безповоротне фінансування), тобто звичайні поточні витрати (90% ) поділяються на такі видатки – поточні, цивільні, капітальні, військові</a:t>
            </a:r>
            <a:endParaRPr lang="uk-UA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5007294" y="1709733"/>
            <a:ext cx="3384376" cy="138336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/>
              <a:t>операції тимчасового характеру (кредитні операції) – складають 10%</a:t>
            </a:r>
            <a:endParaRPr lang="uk-UA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251520" y="4437112"/>
            <a:ext cx="8496944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dirty="0"/>
              <a:t>Структура основних статей видатків державного бюджету Франції така: освіта – 30%, оборона – 20%, соціальні міністерства – 17%, транспорт і житло – 10%, фінансові служби – 4%, наукові дослідження – 3%, сільське господарство і </a:t>
            </a:r>
            <a:r>
              <a:rPr lang="uk-UA" dirty="0" err="1"/>
              <a:t>рибалство</a:t>
            </a:r>
            <a:r>
              <a:rPr lang="uk-UA" dirty="0"/>
              <a:t> – 3%, правосуддя – 2%, іноземні справи і співробітництво – 1,7%, промисловість – 1,4%, культура і зв’язок – 1,3%, інші міністерства – 1,4%.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227655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72000"/>
            <a:lum/>
          </a:blip>
          <a:srcRect/>
          <a:stretch>
            <a:fillRect l="-16000" r="-1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Податкова система Франції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964703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uk-UA" dirty="0"/>
              <a:t>Франція є унітарною державою, тому податки розподіляються за рівнем компетенції а два рівня:</a:t>
            </a:r>
          </a:p>
        </p:txBody>
      </p:sp>
      <p:sp>
        <p:nvSpPr>
          <p:cNvPr id="4" name="Стрелка вниз 3"/>
          <p:cNvSpPr/>
          <p:nvPr/>
        </p:nvSpPr>
        <p:spPr>
          <a:xfrm>
            <a:off x="1475656" y="2564904"/>
            <a:ext cx="576064" cy="43204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5" name="Стрелка вниз 4"/>
          <p:cNvSpPr/>
          <p:nvPr/>
        </p:nvSpPr>
        <p:spPr>
          <a:xfrm>
            <a:off x="6975245" y="2568825"/>
            <a:ext cx="576064" cy="43204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79512" y="3000872"/>
            <a:ext cx="4428492" cy="366848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uk-UA" dirty="0"/>
              <a:t>Державні податки:</a:t>
            </a:r>
          </a:p>
          <a:p>
            <a:pPr lvl="0"/>
            <a:r>
              <a:rPr lang="uk-UA" dirty="0" smtClean="0"/>
              <a:t>- податки </a:t>
            </a:r>
            <a:r>
              <a:rPr lang="uk-UA" dirty="0"/>
              <a:t>на споживання ПДВ, акциз, мито);</a:t>
            </a:r>
          </a:p>
          <a:p>
            <a:pPr lvl="0"/>
            <a:r>
              <a:rPr lang="uk-UA" dirty="0" smtClean="0"/>
              <a:t>- прибуткові </a:t>
            </a:r>
            <a:r>
              <a:rPr lang="uk-UA" dirty="0"/>
              <a:t>податки (податки з доходів фізичних осіб, корпоративний податок);</a:t>
            </a:r>
          </a:p>
          <a:p>
            <a:pPr lvl="0"/>
            <a:r>
              <a:rPr lang="uk-UA" dirty="0" smtClean="0"/>
              <a:t>- податки </a:t>
            </a:r>
            <a:r>
              <a:rPr lang="uk-UA" dirty="0"/>
              <a:t>з капіталу (податки на власність і майно, соціальний податок на зарплату, податок на професійну освіту, реєстраційні та гербові збори, податок на автотранспортні засоби).</a:t>
            </a: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5048727" y="3000873"/>
            <a:ext cx="3924436" cy="27363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/>
              <a:t>Місцеві податки і збори (</a:t>
            </a:r>
            <a:r>
              <a:rPr lang="uk-UA" dirty="0" smtClean="0"/>
              <a:t>земельний </a:t>
            </a:r>
            <a:r>
              <a:rPr lang="uk-UA" dirty="0"/>
              <a:t>податок на забудовані ділянки, податок на незабудовані ділянки, професійний податок)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383277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1152128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uk-UA" dirty="0"/>
              <a:t>Складови­ми податкової системи Франції є податок на доходи фізичних осіб, податок на прибуток корпорацій, по­даток на додану вартість.</a:t>
            </a:r>
          </a:p>
          <a:p>
            <a:pPr marL="0" indent="0" algn="just">
              <a:buNone/>
            </a:pPr>
            <a:endParaRPr lang="uk-UA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0" y="1340768"/>
            <a:ext cx="9144000" cy="151216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b="1" dirty="0" err="1"/>
              <a:t>Податок</a:t>
            </a:r>
            <a:r>
              <a:rPr lang="ru-RU" b="1" dirty="0"/>
              <a:t> на </a:t>
            </a:r>
            <a:r>
              <a:rPr lang="ru-RU" b="1" dirty="0" err="1"/>
              <a:t>додану</a:t>
            </a:r>
            <a:r>
              <a:rPr lang="ru-RU" b="1" dirty="0"/>
              <a:t> </a:t>
            </a:r>
            <a:r>
              <a:rPr lang="ru-RU" b="1" dirty="0" err="1"/>
              <a:t>вартість</a:t>
            </a:r>
            <a:r>
              <a:rPr lang="ru-RU" dirty="0"/>
              <a:t> (TVA, </a:t>
            </a:r>
            <a:r>
              <a:rPr lang="ru-RU" dirty="0" err="1"/>
              <a:t>taxe</a:t>
            </a:r>
            <a:r>
              <a:rPr lang="ru-RU" dirty="0"/>
              <a:t> </a:t>
            </a:r>
            <a:r>
              <a:rPr lang="ru-RU" dirty="0" err="1"/>
              <a:t>sur</a:t>
            </a:r>
            <a:r>
              <a:rPr lang="ru-RU" dirty="0"/>
              <a:t> </a:t>
            </a:r>
            <a:r>
              <a:rPr lang="ru-RU" dirty="0" err="1"/>
              <a:t>la</a:t>
            </a:r>
            <a:r>
              <a:rPr lang="ru-RU" dirty="0"/>
              <a:t> </a:t>
            </a:r>
            <a:r>
              <a:rPr lang="ru-RU" dirty="0" err="1"/>
              <a:t>valeur</a:t>
            </a:r>
            <a:r>
              <a:rPr lang="ru-RU" dirty="0"/>
              <a:t> </a:t>
            </a:r>
            <a:r>
              <a:rPr lang="ru-RU" dirty="0" err="1"/>
              <a:t>ajoutée</a:t>
            </a:r>
            <a:r>
              <a:rPr lang="ru-RU" dirty="0"/>
              <a:t>) становить 20%. </a:t>
            </a:r>
            <a:r>
              <a:rPr lang="ru-RU" dirty="0" err="1"/>
              <a:t>Існують</a:t>
            </a:r>
            <a:r>
              <a:rPr lang="ru-RU" dirty="0"/>
              <a:t> </a:t>
            </a:r>
            <a:r>
              <a:rPr lang="ru-RU" dirty="0" err="1"/>
              <a:t>дві</a:t>
            </a:r>
            <a:r>
              <a:rPr lang="ru-RU" dirty="0"/>
              <a:t> </a:t>
            </a:r>
            <a:r>
              <a:rPr lang="ru-RU" dirty="0" err="1"/>
              <a:t>понижені</a:t>
            </a:r>
            <a:r>
              <a:rPr lang="ru-RU" dirty="0"/>
              <a:t> ставки: 10% для книг, </a:t>
            </a:r>
            <a:r>
              <a:rPr lang="ru-RU" dirty="0" err="1"/>
              <a:t>проживання</a:t>
            </a:r>
            <a:r>
              <a:rPr lang="ru-RU" dirty="0"/>
              <a:t> в </a:t>
            </a:r>
            <a:r>
              <a:rPr lang="ru-RU" dirty="0" err="1"/>
              <a:t>готелях</a:t>
            </a:r>
            <a:r>
              <a:rPr lang="ru-RU" dirty="0"/>
              <a:t>, </a:t>
            </a:r>
            <a:r>
              <a:rPr lang="ru-RU" dirty="0" err="1"/>
              <a:t>місцевого</a:t>
            </a:r>
            <a:r>
              <a:rPr lang="ru-RU" dirty="0"/>
              <a:t> </a:t>
            </a:r>
            <a:r>
              <a:rPr lang="ru-RU" dirty="0" err="1"/>
              <a:t>громадського</a:t>
            </a:r>
            <a:r>
              <a:rPr lang="ru-RU" dirty="0"/>
              <a:t> транспорту, </a:t>
            </a:r>
            <a:r>
              <a:rPr lang="ru-RU" dirty="0" err="1"/>
              <a:t>харчування</a:t>
            </a:r>
            <a:r>
              <a:rPr lang="ru-RU" dirty="0"/>
              <a:t> в ресторанах, а </a:t>
            </a:r>
            <a:r>
              <a:rPr lang="ru-RU" dirty="0" err="1"/>
              <a:t>також</a:t>
            </a:r>
            <a:r>
              <a:rPr lang="ru-RU" dirty="0"/>
              <a:t> для </a:t>
            </a:r>
            <a:r>
              <a:rPr lang="ru-RU" dirty="0" err="1"/>
              <a:t>деяких</a:t>
            </a:r>
            <a:r>
              <a:rPr lang="ru-RU" dirty="0"/>
              <a:t> </a:t>
            </a:r>
            <a:r>
              <a:rPr lang="ru-RU" dirty="0" err="1"/>
              <a:t>фармацевтичних</a:t>
            </a:r>
            <a:r>
              <a:rPr lang="ru-RU" dirty="0"/>
              <a:t> </a:t>
            </a:r>
            <a:r>
              <a:rPr lang="ru-RU" dirty="0" err="1"/>
              <a:t>товарів</a:t>
            </a:r>
            <a:r>
              <a:rPr lang="ru-RU" dirty="0"/>
              <a:t>; і 5,5% для </a:t>
            </a:r>
            <a:r>
              <a:rPr lang="ru-RU" dirty="0" err="1"/>
              <a:t>більшості</a:t>
            </a:r>
            <a:r>
              <a:rPr lang="ru-RU" dirty="0"/>
              <a:t> </a:t>
            </a:r>
            <a:r>
              <a:rPr lang="ru-RU" dirty="0" err="1"/>
              <a:t>продовольчих</a:t>
            </a:r>
            <a:r>
              <a:rPr lang="ru-RU" dirty="0"/>
              <a:t> </a:t>
            </a:r>
            <a:r>
              <a:rPr lang="ru-RU" dirty="0" err="1"/>
              <a:t>товарів</a:t>
            </a:r>
            <a:r>
              <a:rPr lang="ru-RU" dirty="0"/>
              <a:t> і </a:t>
            </a:r>
            <a:r>
              <a:rPr lang="ru-RU" dirty="0" err="1"/>
              <a:t>товарів</a:t>
            </a:r>
            <a:r>
              <a:rPr lang="ru-RU" dirty="0"/>
              <a:t> широкого </a:t>
            </a:r>
            <a:r>
              <a:rPr lang="ru-RU" dirty="0" err="1"/>
              <a:t>вжитку</a:t>
            </a:r>
            <a:r>
              <a:rPr lang="ru-RU" dirty="0"/>
              <a:t>.</a:t>
            </a:r>
            <a:endParaRPr lang="uk-UA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0" y="3083748"/>
            <a:ext cx="9144000" cy="151216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uk-UA" b="1" dirty="0"/>
              <a:t>Податок на доходи фізичних осіб </a:t>
            </a:r>
            <a:r>
              <a:rPr lang="ru-RU" b="1" dirty="0"/>
              <a:t>(</a:t>
            </a:r>
            <a:r>
              <a:rPr lang="uk-UA" b="1" dirty="0"/>
              <a:t>І</a:t>
            </a:r>
            <a:r>
              <a:rPr lang="en-US" b="1" dirty="0"/>
              <a:t>RPP</a:t>
            </a:r>
            <a:r>
              <a:rPr lang="ru-RU" b="1" dirty="0"/>
              <a:t>) </a:t>
            </a:r>
            <a:endParaRPr lang="uk-UA" dirty="0"/>
          </a:p>
          <a:p>
            <a:pPr algn="just"/>
            <a:r>
              <a:rPr lang="uk-UA" dirty="0"/>
              <a:t>Його сплачують як резиденти, так і нерезиденти. Джерелами оподат­кування є такі категорії доходу: заробітна плата, </a:t>
            </a:r>
            <a:r>
              <a:rPr lang="uk-UA" dirty="0" err="1"/>
              <a:t>пожиттєвий</a:t>
            </a:r>
            <a:r>
              <a:rPr lang="uk-UA" dirty="0"/>
              <a:t> ануїтет; сільськогосподарські доходи; виробничі й комерційні доходи; некомерційні доходи; земельні доходи; дохід від рухомого капіталу; до­ходи у вигляді винагород від керівництва компанії.</a:t>
            </a:r>
            <a:endParaRPr lang="uk-UA" dirty="0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0" y="4797152"/>
            <a:ext cx="9144000" cy="20608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uk-UA" dirty="0" smtClean="0"/>
              <a:t> </a:t>
            </a:r>
            <a:r>
              <a:rPr lang="uk-UA" b="1" dirty="0"/>
              <a:t>Корпоративний податок </a:t>
            </a:r>
            <a:endParaRPr lang="uk-UA" dirty="0"/>
          </a:p>
          <a:p>
            <a:pPr algn="just"/>
            <a:r>
              <a:rPr lang="uk-UA" dirty="0"/>
              <a:t>Зазвичай дохід французьких компаній оподатковується за ставкою 33,33% на весь дохід, отриманий на території Франції. У 2020 році планується зменшити цю ставку до 28% для всіх компаній. Зараз ставка оподаткування залежить від структури власності в капіталі компанії. Так, компанії з обмеженою відповідальністю, які в своїй структурі власників мають одну фізичну особу, можуть використовувати систему оподаткування для фізичних осіб.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581774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26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Фінансова система Німеччини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uk-UA" dirty="0"/>
              <a:t>Федеративна Республіка Німеччина (ФРН) складається з 16 федеральних  земель. Голова держави — президент, який обирається на 5 років Федеральними зборами, що складаються з членів Бундестагу і такого ж числа членів Ландтагів (парламентів земель). Федеральний президент не входить ні до складу уряду, ні законодавчих органів</a:t>
            </a:r>
            <a:r>
              <a:rPr lang="uk-UA" dirty="0" smtClean="0"/>
              <a:t>.</a:t>
            </a:r>
          </a:p>
          <a:p>
            <a:pPr marL="0" indent="0" algn="just">
              <a:buNone/>
            </a:pPr>
            <a:r>
              <a:rPr lang="uk-UA" dirty="0"/>
              <a:t>Виконавча влада належить уряду на чолі з Федеральним канцлером— головною фігурою конституційного механізму Німеччини. Уряд координує і контролює роботу всіх міністерств. Усі землі мають власні конституції, виборні законодавчі органи й уряди на чолі з прем’єр-міністром.</a:t>
            </a:r>
          </a:p>
          <a:p>
            <a:pPr marL="0" indent="0" algn="just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8375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кругленный прямоугольник 4"/>
          <p:cNvSpPr/>
          <p:nvPr/>
        </p:nvSpPr>
        <p:spPr>
          <a:xfrm>
            <a:off x="0" y="4437112"/>
            <a:ext cx="9144000" cy="201622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 fontAlgn="base"/>
            <a:r>
              <a:rPr lang="uk-UA" dirty="0"/>
              <a:t>Головні фінансові управління і податкові інспекції є структурними підрозділами Міністерства фінансів і одночасно вони діють як представники федерації. Головне фінансове управління (ГФУ) або Верховна фінансова дирекція існує тільки на рівні земель і керує підвідомчими податковими інспекціями. Керуючий ГФУ — президент, який призначається по черзі то федерацією, то землею.</a:t>
            </a: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0" y="2487722"/>
            <a:ext cx="9144000" cy="13190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 fontAlgn="base"/>
            <a:r>
              <a:rPr lang="uk-UA" dirty="0"/>
              <a:t>На рівні земель діє уряд і парламент (Ландтаг). У складі уряду землі діє Міністерство фінансів, яке по відомчій лінії підкоряється федеральному Міністерству фінансів.</a:t>
            </a: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0" y="692696"/>
            <a:ext cx="9144000" cy="13190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uk-UA" dirty="0"/>
              <a:t>Сучасний бюджетний устрій ФРН базується на сильній децентралізованій системі і об’єднує такі рівні – бюджет федерації, бюджети 16 земель і понад 11 тис. громад, які утворюють округи, спеціальні фонди, бюджети державних підприємств.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928746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35000"/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54162"/>
          </a:xfrm>
        </p:spPr>
        <p:txBody>
          <a:bodyPr>
            <a:noAutofit/>
          </a:bodyPr>
          <a:lstStyle/>
          <a:p>
            <a:r>
              <a:rPr lang="ru-RU" sz="3600" dirty="0"/>
              <a:t>В основу </a:t>
            </a:r>
            <a:r>
              <a:rPr lang="ru-RU" sz="3600" dirty="0" err="1"/>
              <a:t>функціонування</a:t>
            </a:r>
            <a:r>
              <a:rPr lang="ru-RU" sz="3600" dirty="0"/>
              <a:t> </a:t>
            </a:r>
            <a:r>
              <a:rPr lang="ru-RU" sz="3600" dirty="0" err="1"/>
              <a:t>бюджетної</a:t>
            </a:r>
            <a:r>
              <a:rPr lang="ru-RU" sz="3600" dirty="0"/>
              <a:t> </a:t>
            </a:r>
            <a:r>
              <a:rPr lang="ru-RU" sz="3600" dirty="0" err="1"/>
              <a:t>системи</a:t>
            </a:r>
            <a:r>
              <a:rPr lang="ru-RU" sz="3600" dirty="0"/>
              <a:t> ФРН </a:t>
            </a:r>
            <a:r>
              <a:rPr lang="ru-RU" sz="3600" dirty="0" err="1"/>
              <a:t>покладено</a:t>
            </a:r>
            <a:r>
              <a:rPr lang="ru-RU" sz="3600" dirty="0"/>
              <a:t> </a:t>
            </a:r>
            <a:r>
              <a:rPr lang="ru-RU" sz="3600" dirty="0" err="1"/>
              <a:t>такі</a:t>
            </a:r>
            <a:r>
              <a:rPr lang="ru-RU" sz="3600" dirty="0"/>
              <a:t> </a:t>
            </a:r>
            <a:r>
              <a:rPr lang="ru-RU" sz="3600" dirty="0" err="1"/>
              <a:t>принципи</a:t>
            </a:r>
            <a:r>
              <a:rPr lang="ru-RU" sz="3600" dirty="0"/>
              <a:t>:</a:t>
            </a:r>
            <a:r>
              <a:rPr lang="uk-UA" sz="3600" dirty="0"/>
              <a:t/>
            </a:r>
            <a:br>
              <a:rPr lang="uk-UA" sz="3600" dirty="0"/>
            </a:br>
            <a:endParaRPr lang="uk-UA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98904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800" dirty="0"/>
              <a:t>— </a:t>
            </a:r>
            <a:r>
              <a:rPr lang="ru-RU" sz="2800" dirty="0" err="1"/>
              <a:t>середньострокове</a:t>
            </a:r>
            <a:r>
              <a:rPr lang="ru-RU" sz="2800" dirty="0"/>
              <a:t> </a:t>
            </a:r>
            <a:r>
              <a:rPr lang="ru-RU" sz="2800" dirty="0" err="1"/>
              <a:t>фінансове</a:t>
            </a:r>
            <a:r>
              <a:rPr lang="ru-RU" sz="2800" dirty="0"/>
              <a:t> </a:t>
            </a:r>
            <a:r>
              <a:rPr lang="ru-RU" sz="2800" dirty="0" err="1"/>
              <a:t>планування</a:t>
            </a:r>
            <a:r>
              <a:rPr lang="ru-RU" sz="2800" dirty="0"/>
              <a:t>;</a:t>
            </a:r>
            <a:endParaRPr lang="uk-UA" sz="2800" dirty="0"/>
          </a:p>
          <a:p>
            <a:pPr marL="0" indent="0">
              <a:buNone/>
            </a:pPr>
            <a:r>
              <a:rPr lang="ru-RU" sz="2800" dirty="0"/>
              <a:t>— </a:t>
            </a:r>
            <a:r>
              <a:rPr lang="ru-RU" sz="2800" dirty="0" err="1"/>
              <a:t>конкуренція</a:t>
            </a:r>
            <a:r>
              <a:rPr lang="ru-RU" sz="2800" dirty="0"/>
              <a:t> потреб і </a:t>
            </a:r>
            <a:r>
              <a:rPr lang="ru-RU" sz="2800" dirty="0" err="1"/>
              <a:t>пріоритетів</a:t>
            </a:r>
            <a:r>
              <a:rPr lang="ru-RU" sz="2800" dirty="0"/>
              <a:t> при </a:t>
            </a:r>
            <a:r>
              <a:rPr lang="ru-RU" sz="2800" dirty="0" err="1"/>
              <a:t>розгляді</a:t>
            </a:r>
            <a:r>
              <a:rPr lang="ru-RU" sz="2800" dirty="0"/>
              <a:t> бюджету в </a:t>
            </a:r>
            <a:r>
              <a:rPr lang="ru-RU" sz="2800" dirty="0" err="1"/>
              <a:t>парламенті</a:t>
            </a:r>
            <a:r>
              <a:rPr lang="ru-RU" sz="2800" dirty="0"/>
              <a:t>;</a:t>
            </a:r>
            <a:endParaRPr lang="uk-UA" sz="2800" dirty="0"/>
          </a:p>
          <a:p>
            <a:pPr marL="0" indent="0">
              <a:buNone/>
            </a:pPr>
            <a:r>
              <a:rPr lang="ru-RU" sz="2800" dirty="0"/>
              <a:t>— </a:t>
            </a:r>
            <a:r>
              <a:rPr lang="ru-RU" sz="2800" dirty="0" err="1"/>
              <a:t>дотримання</a:t>
            </a:r>
            <a:r>
              <a:rPr lang="ru-RU" sz="2800" dirty="0"/>
              <a:t> </a:t>
            </a:r>
            <a:r>
              <a:rPr lang="ru-RU" sz="2800" dirty="0" err="1"/>
              <a:t>класичних</a:t>
            </a:r>
            <a:r>
              <a:rPr lang="ru-RU" sz="2800" dirty="0"/>
              <a:t> </a:t>
            </a:r>
            <a:r>
              <a:rPr lang="ru-RU" sz="2800" dirty="0" err="1"/>
              <a:t>принципів</a:t>
            </a:r>
            <a:r>
              <a:rPr lang="ru-RU" sz="2800" dirty="0"/>
              <a:t> </a:t>
            </a:r>
            <a:r>
              <a:rPr lang="ru-RU" sz="2800" dirty="0" err="1"/>
              <a:t>єдності</a:t>
            </a:r>
            <a:r>
              <a:rPr lang="ru-RU" sz="2800" dirty="0"/>
              <a:t> і </a:t>
            </a:r>
            <a:r>
              <a:rPr lang="ru-RU" sz="2800" dirty="0" err="1"/>
              <a:t>повноти</a:t>
            </a:r>
            <a:r>
              <a:rPr lang="ru-RU" sz="2800" dirty="0"/>
              <a:t> бюджету;</a:t>
            </a:r>
            <a:endParaRPr lang="uk-UA" sz="2800" dirty="0"/>
          </a:p>
          <a:p>
            <a:pPr marL="0" indent="0">
              <a:buNone/>
            </a:pPr>
            <a:r>
              <a:rPr lang="ru-RU" sz="2800" dirty="0"/>
              <a:t>— «золоте правило», за </a:t>
            </a:r>
            <a:r>
              <a:rPr lang="ru-RU" sz="2800" dirty="0" err="1"/>
              <a:t>яким</a:t>
            </a:r>
            <a:r>
              <a:rPr lang="ru-RU" sz="2800" dirty="0"/>
              <a:t> </a:t>
            </a:r>
            <a:r>
              <a:rPr lang="ru-RU" sz="2800" dirty="0" err="1"/>
              <a:t>приріст</a:t>
            </a:r>
            <a:r>
              <a:rPr lang="ru-RU" sz="2800" dirty="0"/>
              <a:t> державного боргу не повинен </a:t>
            </a:r>
            <a:r>
              <a:rPr lang="ru-RU" sz="2800" dirty="0" err="1"/>
              <a:t>перевищувати</a:t>
            </a:r>
            <a:r>
              <a:rPr lang="ru-RU" sz="2800" dirty="0"/>
              <a:t> </a:t>
            </a:r>
            <a:r>
              <a:rPr lang="ru-RU" sz="2800" dirty="0" err="1"/>
              <a:t>обсягу</a:t>
            </a:r>
            <a:r>
              <a:rPr lang="ru-RU" sz="2800" dirty="0"/>
              <a:t> </a:t>
            </a:r>
            <a:r>
              <a:rPr lang="ru-RU" sz="2800" dirty="0" err="1"/>
              <a:t>інвестицій</a:t>
            </a:r>
            <a:r>
              <a:rPr lang="ru-RU" sz="2800" dirty="0"/>
              <a:t> за </a:t>
            </a:r>
            <a:r>
              <a:rPr lang="ru-RU" sz="2800" dirty="0" err="1"/>
              <a:t>рахунок</a:t>
            </a:r>
            <a:r>
              <a:rPr lang="ru-RU" sz="2800" dirty="0"/>
              <a:t> </a:t>
            </a:r>
            <a:r>
              <a:rPr lang="ru-RU" sz="2800" dirty="0" err="1"/>
              <a:t>бюджетних</a:t>
            </a:r>
            <a:r>
              <a:rPr lang="ru-RU" sz="2800" dirty="0"/>
              <a:t> </a:t>
            </a:r>
            <a:r>
              <a:rPr lang="ru-RU" sz="2800" dirty="0" err="1"/>
              <a:t>коштів</a:t>
            </a:r>
            <a:r>
              <a:rPr lang="ru-RU" sz="2800" dirty="0"/>
              <a:t>.</a:t>
            </a:r>
            <a:endParaRPr lang="uk-UA" sz="2800" dirty="0"/>
          </a:p>
          <a:p>
            <a:pPr marL="0" indent="0">
              <a:buNone/>
            </a:pPr>
            <a:endParaRPr lang="uk-UA" sz="2800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645027" y="5674231"/>
            <a:ext cx="5976664" cy="105273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/>
              <a:t>У ФРН </a:t>
            </a:r>
            <a:r>
              <a:rPr lang="ru-RU" sz="2400" b="1" dirty="0" err="1"/>
              <a:t>фінансовий</a:t>
            </a:r>
            <a:r>
              <a:rPr lang="ru-RU" sz="2400" b="1" dirty="0"/>
              <a:t> </a:t>
            </a:r>
            <a:r>
              <a:rPr lang="ru-RU" sz="2400" b="1" dirty="0" err="1"/>
              <a:t>рік</a:t>
            </a:r>
            <a:r>
              <a:rPr lang="ru-RU" sz="2400" b="1" dirty="0"/>
              <a:t> </a:t>
            </a:r>
            <a:r>
              <a:rPr lang="ru-RU" sz="2400" b="1" dirty="0" err="1"/>
              <a:t>співпадає</a:t>
            </a:r>
            <a:r>
              <a:rPr lang="ru-RU" sz="2400" b="1" dirty="0"/>
              <a:t> з </a:t>
            </a:r>
            <a:r>
              <a:rPr lang="ru-RU" sz="2400" b="1" dirty="0" err="1"/>
              <a:t>календарним</a:t>
            </a:r>
            <a:r>
              <a:rPr lang="ru-RU" sz="2400" b="1" dirty="0"/>
              <a:t>.</a:t>
            </a:r>
            <a:endParaRPr lang="uk-UA" sz="2400" dirty="0"/>
          </a:p>
        </p:txBody>
      </p:sp>
    </p:spTree>
    <p:extLst>
      <p:ext uri="{BB962C8B-B14F-4D97-AF65-F5344CB8AC3E}">
        <p14:creationId xmlns:p14="http://schemas.microsoft.com/office/powerpoint/2010/main" val="2846244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61000"/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Податкова система Німеччини</a:t>
            </a:r>
            <a:endParaRPr lang="uk-UA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539552" y="1628800"/>
            <a:ext cx="7992888" cy="144016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uk-UA" sz="2000" dirty="0" smtClean="0"/>
              <a:t>1.Податки </a:t>
            </a:r>
            <a:r>
              <a:rPr lang="uk-UA" sz="2000" dirty="0"/>
              <a:t>на доходи - прибутковий податок з фізичних осіб – </a:t>
            </a:r>
            <a:r>
              <a:rPr lang="uk-UA" sz="2000" dirty="0" err="1"/>
              <a:t>Einkommensteuer</a:t>
            </a:r>
            <a:r>
              <a:rPr lang="uk-UA" sz="2000" dirty="0"/>
              <a:t>;  податок на прибуток підприємств – </a:t>
            </a:r>
            <a:r>
              <a:rPr lang="uk-UA" sz="2000" dirty="0" err="1"/>
              <a:t>Körperschaftsteuer</a:t>
            </a:r>
            <a:r>
              <a:rPr lang="uk-UA" sz="2000" dirty="0"/>
              <a:t>; податок на господарську діяльність – </a:t>
            </a:r>
            <a:r>
              <a:rPr lang="uk-UA" sz="2000" dirty="0" err="1"/>
              <a:t>Gewerbesteuer</a:t>
            </a:r>
            <a:r>
              <a:rPr lang="uk-UA" sz="2000" dirty="0"/>
              <a:t>.</a:t>
            </a:r>
            <a:endParaRPr lang="uk-UA" sz="2000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539552" y="3253814"/>
            <a:ext cx="7992888" cy="144016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uk-UA" sz="2000" dirty="0" smtClean="0"/>
              <a:t>2</a:t>
            </a:r>
            <a:r>
              <a:rPr lang="uk-UA" sz="2000" dirty="0"/>
              <a:t>. Податки на майно - податок на землю – </a:t>
            </a:r>
            <a:r>
              <a:rPr lang="uk-UA" sz="2000" dirty="0" err="1"/>
              <a:t>Grundsteuer</a:t>
            </a:r>
            <a:r>
              <a:rPr lang="uk-UA" sz="2000" dirty="0"/>
              <a:t>; податки на дарування та спадок.</a:t>
            </a:r>
            <a:endParaRPr lang="uk-UA" sz="2000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561053" y="4900195"/>
            <a:ext cx="7992888" cy="144016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uk-UA" sz="2000" dirty="0" smtClean="0"/>
              <a:t>3</a:t>
            </a:r>
            <a:r>
              <a:rPr lang="uk-UA" sz="2000" dirty="0"/>
              <a:t>. Податки на операції і споживання -  податок на придбання майна; ПДВ.</a:t>
            </a:r>
            <a:endParaRPr lang="uk-UA" sz="2000" dirty="0"/>
          </a:p>
        </p:txBody>
      </p:sp>
    </p:spTree>
    <p:extLst>
      <p:ext uri="{BB962C8B-B14F-4D97-AF65-F5344CB8AC3E}">
        <p14:creationId xmlns:p14="http://schemas.microsoft.com/office/powerpoint/2010/main" val="1390467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29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uk-UA" sz="2400" dirty="0"/>
              <a:t>Податкова система ФРН спирається перш за все на </a:t>
            </a:r>
            <a:r>
              <a:rPr lang="uk-UA" sz="2400" i="1" dirty="0"/>
              <a:t>прибутковий податок. </a:t>
            </a:r>
            <a:r>
              <a:rPr lang="uk-UA" sz="2400" dirty="0"/>
              <a:t>Частка прибуткового податку перевищує 1/3 загальної суми податкових надходжень. Даним податком обкладаються всі </a:t>
            </a:r>
            <a:r>
              <a:rPr lang="uk-UA" sz="2400" dirty="0" err="1"/>
              <a:t>громадя</a:t>
            </a:r>
            <a:r>
              <a:rPr lang="ru-RU" sz="2400" dirty="0"/>
              <a:t>ни, </a:t>
            </a:r>
            <a:r>
              <a:rPr lang="uk-UA" sz="2400" dirty="0"/>
              <a:t>які мають дохід.  Податок сплачується з таких видів доходу: доходи від комерційної діяльності; доходи від капіталу; рентні доходи; доходи від сільського та лісового господарства; заробітна плата; доходи від діяльності </a:t>
            </a:r>
            <a:r>
              <a:rPr lang="uk-UA" sz="2400" dirty="0" err="1"/>
              <a:t>нотаріусов</a:t>
            </a:r>
            <a:r>
              <a:rPr lang="uk-UA" sz="2400" dirty="0"/>
              <a:t>, адвокатів, аудиторів, перекладачів тощо. </a:t>
            </a:r>
          </a:p>
          <a:p>
            <a:pPr marL="0" indent="0" algn="just">
              <a:buNone/>
            </a:pPr>
            <a:r>
              <a:rPr lang="uk-UA" sz="2400" dirty="0"/>
              <a:t>Прибутковий податок включає два види податку: </a:t>
            </a:r>
            <a:r>
              <a:rPr lang="uk-UA" sz="2400" i="1" dirty="0"/>
              <a:t>податок на заробітну плату і податок з капіталу. </a:t>
            </a:r>
            <a:r>
              <a:rPr lang="uk-UA" sz="2400" dirty="0"/>
              <a:t>Мінімальна ставка прибуткового податку — 14% (від 8004 євро на рік), максимальна — 45% (доходи від 250 тис. євро на рік). Доходи до 8004 євро на рік податком не обкладаються. </a:t>
            </a:r>
          </a:p>
          <a:p>
            <a:pPr marL="0" indent="0" algn="just">
              <a:buNone/>
            </a:pPr>
            <a:r>
              <a:rPr lang="uk-UA" sz="2400" dirty="0"/>
              <a:t>Ставка податку на доходи з капіталу — 26,375%.</a:t>
            </a:r>
            <a:endParaRPr lang="uk-UA" sz="2400" dirty="0"/>
          </a:p>
        </p:txBody>
      </p:sp>
    </p:spTree>
    <p:extLst>
      <p:ext uri="{BB962C8B-B14F-4D97-AF65-F5344CB8AC3E}">
        <p14:creationId xmlns:p14="http://schemas.microsoft.com/office/powerpoint/2010/main" val="3952624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9000"/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/>
              <a:t>Фінансова система Великої Британії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260847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uk-UA" dirty="0"/>
              <a:t>Велика Британія є унітарною державою. Глава держави — монарх (королева або король). Згідно конституційних норм вона також є главою виконавчої і судової влади, а також невід'ємною частиною законодавчої влади. Вища законодавча і верховна влада в Об'єднаному Королівстві представлена Вестмінстерським Парламентом, що складається з трьох </a:t>
            </a:r>
            <a:r>
              <a:rPr lang="uk-UA" dirty="0" smtClean="0"/>
              <a:t>частин.</a:t>
            </a:r>
            <a:endParaRPr lang="uk-UA" dirty="0"/>
          </a:p>
        </p:txBody>
      </p:sp>
      <p:sp>
        <p:nvSpPr>
          <p:cNvPr id="4" name="Стрелка вниз 3"/>
          <p:cNvSpPr/>
          <p:nvPr/>
        </p:nvSpPr>
        <p:spPr>
          <a:xfrm>
            <a:off x="1295636" y="3933056"/>
            <a:ext cx="360040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5" name="Стрелка вниз 4"/>
          <p:cNvSpPr/>
          <p:nvPr/>
        </p:nvSpPr>
        <p:spPr>
          <a:xfrm>
            <a:off x="4287722" y="3933056"/>
            <a:ext cx="360040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6" name="Стрелка вниз 5"/>
          <p:cNvSpPr/>
          <p:nvPr/>
        </p:nvSpPr>
        <p:spPr>
          <a:xfrm>
            <a:off x="7488324" y="3933056"/>
            <a:ext cx="360040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79512" y="4581128"/>
            <a:ext cx="2736304" cy="100811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/>
              <a:t>глави держави — монарха (Королева)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3195734" y="4581128"/>
            <a:ext cx="2744417" cy="100811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/>
              <a:t>Палати лордів (Верхня Палата)</a:t>
            </a: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6228184" y="4581128"/>
            <a:ext cx="2736304" cy="100811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/>
              <a:t>Палати громад (Нижня Палата)</a:t>
            </a: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179512" y="5733256"/>
            <a:ext cx="8784976" cy="90872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 fontAlgn="base"/>
            <a:r>
              <a:rPr lang="uk-UA" dirty="0"/>
              <a:t>Обидві палати і монарх беруть участь у законодавчому процесі. До складу Парламенту Сполученого Королівства входять представники Англії, Північної Ірландії, Шотландії та Уельсу.</a:t>
            </a:r>
          </a:p>
        </p:txBody>
      </p:sp>
    </p:spTree>
    <p:extLst>
      <p:ext uri="{BB962C8B-B14F-4D97-AF65-F5344CB8AC3E}">
        <p14:creationId xmlns:p14="http://schemas.microsoft.com/office/powerpoint/2010/main" val="1058862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1" dirty="0"/>
              <a:t>Система державних фінансів Великобританії складається з</a:t>
            </a:r>
            <a:r>
              <a:rPr lang="uk-UA" dirty="0"/>
              <a:t>:</a:t>
            </a:r>
            <a:br>
              <a:rPr lang="uk-UA" dirty="0"/>
            </a:br>
            <a:endParaRPr lang="uk-UA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467544" y="1556792"/>
            <a:ext cx="3672408" cy="7920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/>
              <a:t>бюджету центрального уряду</a:t>
            </a: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479072" y="2710340"/>
            <a:ext cx="3672408" cy="7920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/>
              <a:t>спеціальних позабюджетних фондів</a:t>
            </a: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4860032" y="2710340"/>
            <a:ext cx="3672408" cy="7920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/>
              <a:t>фінансів державних корпорацій</a:t>
            </a: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4860032" y="1556792"/>
            <a:ext cx="3672408" cy="7920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/>
              <a:t>місцевих бюджетів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179512" y="3717032"/>
            <a:ext cx="8712968" cy="9361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 fontAlgn="base"/>
            <a:r>
              <a:rPr lang="uk-UA" b="1" dirty="0" smtClean="0"/>
              <a:t>Головну </a:t>
            </a:r>
            <a:r>
              <a:rPr lang="uk-UA" b="1" dirty="0"/>
              <a:t>роль у складі державних фінансів відіграє бюджет центрального уряду</a:t>
            </a:r>
            <a:r>
              <a:rPr lang="uk-UA" dirty="0"/>
              <a:t> (центральний бюджет Великобританії), який виконується у розрізі двох частин:</a:t>
            </a: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323528" y="5201816"/>
            <a:ext cx="4032448" cy="165618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/>
              <a:t>консолідованого фонду (рахунку поточних надходжень і видатків), через який перерозподіляється основна частина ресурсів державного бюджету</a:t>
            </a: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680012" y="5201816"/>
            <a:ext cx="4032448" cy="165618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/>
              <a:t>національного фонду позик (бюджету капіталовкладень)</a:t>
            </a:r>
          </a:p>
        </p:txBody>
      </p:sp>
      <p:sp>
        <p:nvSpPr>
          <p:cNvPr id="12" name="Стрелка вниз 11"/>
          <p:cNvSpPr/>
          <p:nvPr/>
        </p:nvSpPr>
        <p:spPr>
          <a:xfrm>
            <a:off x="2051720" y="4645294"/>
            <a:ext cx="504056" cy="55652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3" name="Стрелка вниз 12"/>
          <p:cNvSpPr/>
          <p:nvPr/>
        </p:nvSpPr>
        <p:spPr>
          <a:xfrm>
            <a:off x="6444208" y="4661520"/>
            <a:ext cx="504056" cy="54029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cxnSp>
        <p:nvCxnSpPr>
          <p:cNvPr id="15" name="Прямая соединительная линия 14"/>
          <p:cNvCxnSpPr>
            <a:stCxn id="4" idx="2"/>
          </p:cNvCxnSpPr>
          <p:nvPr/>
        </p:nvCxnSpPr>
        <p:spPr>
          <a:xfrm>
            <a:off x="2303748" y="2348880"/>
            <a:ext cx="0" cy="36146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>
            <a:stCxn id="6" idx="1"/>
            <a:endCxn id="5" idx="3"/>
          </p:cNvCxnSpPr>
          <p:nvPr/>
        </p:nvCxnSpPr>
        <p:spPr>
          <a:xfrm flipH="1">
            <a:off x="4151480" y="3106384"/>
            <a:ext cx="70855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>
            <a:stCxn id="7" idx="2"/>
          </p:cNvCxnSpPr>
          <p:nvPr/>
        </p:nvCxnSpPr>
        <p:spPr>
          <a:xfrm>
            <a:off x="6696236" y="2348880"/>
            <a:ext cx="0" cy="3935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 flipH="1">
            <a:off x="4139952" y="1927244"/>
            <a:ext cx="70855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47889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8000" r="-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323528" y="0"/>
            <a:ext cx="8496944" cy="7920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/>
            <a:r>
              <a:rPr lang="uk-UA" b="1" dirty="0"/>
              <a:t>Видатки Консолідованого фонду включають дві групи:</a:t>
            </a:r>
            <a:endParaRPr lang="uk-UA" dirty="0"/>
          </a:p>
        </p:txBody>
      </p:sp>
      <p:sp>
        <p:nvSpPr>
          <p:cNvPr id="2" name="Стрелка вниз 1"/>
          <p:cNvSpPr/>
          <p:nvPr/>
        </p:nvSpPr>
        <p:spPr>
          <a:xfrm>
            <a:off x="1331640" y="792088"/>
            <a:ext cx="432048" cy="54868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5" name="Стрелка вниз 4"/>
          <p:cNvSpPr/>
          <p:nvPr/>
        </p:nvSpPr>
        <p:spPr>
          <a:xfrm>
            <a:off x="7308304" y="792088"/>
            <a:ext cx="432048" cy="54868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287524" y="1343608"/>
            <a:ext cx="3780420" cy="136815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видатки щорічно затверджувані Парламентом</a:t>
            </a:r>
            <a:endParaRPr lang="uk-UA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5004048" y="1340768"/>
            <a:ext cx="3780420" cy="136815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/>
              <a:t>видатки з Консолідованого фонду для постійного обслуговування, не </a:t>
            </a:r>
            <a:r>
              <a:rPr lang="uk-UA" dirty="0" smtClean="0"/>
              <a:t>розглянуті </a:t>
            </a:r>
            <a:r>
              <a:rPr lang="uk-UA" dirty="0"/>
              <a:t>в </a:t>
            </a:r>
            <a:r>
              <a:rPr lang="uk-UA" dirty="0" smtClean="0"/>
              <a:t>Парламенті</a:t>
            </a:r>
            <a:endParaRPr lang="uk-UA" dirty="0"/>
          </a:p>
        </p:txBody>
      </p:sp>
      <p:sp>
        <p:nvSpPr>
          <p:cNvPr id="8" name="Стрелка вниз 7"/>
          <p:cNvSpPr/>
          <p:nvPr/>
        </p:nvSpPr>
        <p:spPr>
          <a:xfrm>
            <a:off x="1333533" y="2711760"/>
            <a:ext cx="432048" cy="54868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287524" y="3260440"/>
            <a:ext cx="3780420" cy="34809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- військові </a:t>
            </a:r>
            <a:r>
              <a:rPr lang="uk-UA" dirty="0"/>
              <a:t>асигнування, що підрозділяються на прямі і непрямі військові витрати</a:t>
            </a:r>
            <a:r>
              <a:rPr lang="uk-UA" dirty="0" smtClean="0"/>
              <a:t>;            - цивільні </a:t>
            </a:r>
            <a:r>
              <a:rPr lang="uk-UA" dirty="0"/>
              <a:t>статті, у яких відбиваються витрати на промисловість, сільське господарство та інші галузі, утримання апарату управління, соціальні </a:t>
            </a:r>
            <a:r>
              <a:rPr lang="uk-UA" dirty="0" smtClean="0"/>
              <a:t>витрати (15%), </a:t>
            </a:r>
            <a:r>
              <a:rPr lang="uk-UA" dirty="0"/>
              <a:t>субсидії місцевим органам влади і країнам, що </a:t>
            </a:r>
            <a:r>
              <a:rPr lang="uk-UA" dirty="0" smtClean="0"/>
              <a:t>розвиваються</a:t>
            </a:r>
            <a:endParaRPr lang="uk-UA" dirty="0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5004048" y="3260440"/>
            <a:ext cx="3816424" cy="34809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fontAlgn="base"/>
            <a:r>
              <a:rPr lang="uk-UA" dirty="0"/>
              <a:t>— відсотки по державному боргу – у 2017 р. – 87,7% від ВВП (ВВП - </a:t>
            </a:r>
            <a:r>
              <a:rPr lang="ru-RU" dirty="0"/>
              <a:t>2,622 триллиона USD</a:t>
            </a:r>
            <a:r>
              <a:rPr lang="uk-UA" dirty="0"/>
              <a:t>) (ці кошти передаються в Національний фонд позик і виплачуються з нього);</a:t>
            </a:r>
          </a:p>
          <a:p>
            <a:r>
              <a:rPr lang="uk-UA" dirty="0"/>
              <a:t>— витрати по цивільному листу (утримання Королеви та її найближчих родичів)</a:t>
            </a:r>
            <a:endParaRPr lang="uk-UA" dirty="0"/>
          </a:p>
        </p:txBody>
      </p:sp>
      <p:sp>
        <p:nvSpPr>
          <p:cNvPr id="11" name="Стрелка вниз 10"/>
          <p:cNvSpPr/>
          <p:nvPr/>
        </p:nvSpPr>
        <p:spPr>
          <a:xfrm>
            <a:off x="7333456" y="2711760"/>
            <a:ext cx="432048" cy="54868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957940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30000" r="-3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Місцеві фінанси Великобританії</a:t>
            </a:r>
            <a:endParaRPr lang="uk-UA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467544" y="1268760"/>
            <a:ext cx="8064896" cy="100811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fontAlgn="base"/>
            <a:r>
              <a:rPr lang="uk-UA" dirty="0"/>
              <a:t>Основою місцевих фінансів є місцеві бюджети — бюджети графств і округів. За їх рахунок місцева влада забезпечує комплексний розвиток територій.</a:t>
            </a: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467544" y="2464296"/>
            <a:ext cx="8064896" cy="9361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/>
              <a:t>Місцева влада у Великобританії має чотири основні джерела доходів: </a:t>
            </a:r>
            <a:endParaRPr lang="uk-UA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0" y="4109020"/>
            <a:ext cx="2160240" cy="9361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/>
              <a:t>податок на житло</a:t>
            </a:r>
            <a:endParaRPr lang="uk-UA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0" y="5445224"/>
            <a:ext cx="2915816" cy="141277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/>
              <a:t>субсидії центрального уряду (близько 11% витрат поточного бюджету держави)</a:t>
            </a:r>
            <a:endParaRPr lang="uk-UA" dirty="0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6156176" y="5445224"/>
            <a:ext cx="2592288" cy="141277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/>
              <a:t>різні збори і доходи від продажу ліцензій та ін. </a:t>
            </a:r>
            <a:endParaRPr lang="uk-UA" dirty="0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6804248" y="4109020"/>
            <a:ext cx="2160240" cy="9361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/>
              <a:t>тарифи на рухоме майно</a:t>
            </a:r>
            <a:endParaRPr lang="uk-UA" dirty="0"/>
          </a:p>
        </p:txBody>
      </p:sp>
      <p:cxnSp>
        <p:nvCxnSpPr>
          <p:cNvPr id="11" name="Прямая со стрелкой 10"/>
          <p:cNvCxnSpPr/>
          <p:nvPr/>
        </p:nvCxnSpPr>
        <p:spPr>
          <a:xfrm flipH="1">
            <a:off x="1080120" y="3400400"/>
            <a:ext cx="971600" cy="70862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 flipH="1">
            <a:off x="2160240" y="3400400"/>
            <a:ext cx="467544" cy="20448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>
            <a:endCxn id="9" idx="0"/>
          </p:cNvCxnSpPr>
          <p:nvPr/>
        </p:nvCxnSpPr>
        <p:spPr>
          <a:xfrm>
            <a:off x="6804248" y="3400400"/>
            <a:ext cx="1080120" cy="70862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/>
          <p:nvPr/>
        </p:nvCxnSpPr>
        <p:spPr>
          <a:xfrm>
            <a:off x="6012160" y="3400400"/>
            <a:ext cx="576064" cy="20448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Скругленный прямоугольник 18"/>
          <p:cNvSpPr/>
          <p:nvPr/>
        </p:nvSpPr>
        <p:spPr>
          <a:xfrm>
            <a:off x="3131840" y="3754710"/>
            <a:ext cx="2736304" cy="310329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/>
              <a:t>Близько 75% витрат (крім зборів і продаж) фінансується за рахунок урядових субсидій і тарифів на рухоме майно.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921528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43000"/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Бюджет Великобританії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 algn="just" fontAlgn="base">
              <a:buNone/>
            </a:pPr>
            <a:r>
              <a:rPr lang="ru-RU" dirty="0"/>
              <a:t>Бюджет </a:t>
            </a:r>
            <a:r>
              <a:rPr lang="uk-UA" dirty="0"/>
              <a:t>Великобританії </a:t>
            </a:r>
            <a:r>
              <a:rPr lang="ru-RU" dirty="0"/>
              <a:t>2018-2019 </a:t>
            </a:r>
            <a:r>
              <a:rPr lang="uk-UA" dirty="0"/>
              <a:t>рр.</a:t>
            </a:r>
            <a:r>
              <a:rPr lang="ru-RU" dirty="0"/>
              <a:t> </a:t>
            </a:r>
            <a:r>
              <a:rPr lang="ru-RU" dirty="0" err="1"/>
              <a:t>включа</a:t>
            </a:r>
            <a:r>
              <a:rPr lang="uk-UA" dirty="0"/>
              <a:t>є витрати на рівні </a:t>
            </a:r>
            <a:r>
              <a:rPr lang="ru-RU" dirty="0"/>
              <a:t>£828.6 млрд</a:t>
            </a:r>
            <a:r>
              <a:rPr lang="uk-UA" dirty="0"/>
              <a:t>.</a:t>
            </a:r>
            <a:r>
              <a:rPr lang="ru-RU" dirty="0"/>
              <a:t> фунт</a:t>
            </a:r>
            <a:r>
              <a:rPr lang="uk-UA" dirty="0"/>
              <a:t>і</a:t>
            </a:r>
            <a:r>
              <a:rPr lang="ru-RU" dirty="0"/>
              <a:t>в стерлинг</a:t>
            </a:r>
            <a:r>
              <a:rPr lang="uk-UA" dirty="0"/>
              <a:t>і</a:t>
            </a:r>
            <a:r>
              <a:rPr lang="ru-RU" dirty="0"/>
              <a:t>в. С</a:t>
            </a:r>
            <a:r>
              <a:rPr lang="uk-UA" dirty="0" err="1"/>
              <a:t>піввідношення</a:t>
            </a:r>
            <a:r>
              <a:rPr lang="uk-UA" dirty="0"/>
              <a:t> витрат </a:t>
            </a:r>
            <a:r>
              <a:rPr lang="ru-RU" dirty="0"/>
              <a:t> центрального </a:t>
            </a:r>
            <a:r>
              <a:rPr lang="uk-UA" dirty="0"/>
              <a:t>Уряду та місцевих адміністрацій</a:t>
            </a:r>
            <a:r>
              <a:rPr lang="ru-RU" dirty="0"/>
              <a:t> администраций </a:t>
            </a:r>
            <a:r>
              <a:rPr lang="uk-UA" dirty="0"/>
              <a:t>залишається таким:</a:t>
            </a:r>
            <a:r>
              <a:rPr lang="ru-RU" dirty="0"/>
              <a:t> 78% </a:t>
            </a:r>
            <a:r>
              <a:rPr lang="uk-UA" dirty="0"/>
              <a:t>і</a:t>
            </a:r>
            <a:r>
              <a:rPr lang="ru-RU" dirty="0"/>
              <a:t> 22% </a:t>
            </a:r>
            <a:r>
              <a:rPr lang="uk-UA" dirty="0"/>
              <a:t>відповідно</a:t>
            </a:r>
            <a:r>
              <a:rPr lang="ru-RU" dirty="0"/>
              <a:t>.</a:t>
            </a:r>
            <a:endParaRPr lang="uk-UA" dirty="0"/>
          </a:p>
          <a:p>
            <a:pPr marL="0" indent="0" algn="just" fontAlgn="base">
              <a:buNone/>
            </a:pPr>
            <a:r>
              <a:rPr lang="uk-UA" dirty="0"/>
              <a:t>Ключові статті витрат в бюджеті </a:t>
            </a:r>
            <a:r>
              <a:rPr lang="ru-RU" dirty="0" err="1"/>
              <a:t>Великобритан</a:t>
            </a:r>
            <a:r>
              <a:rPr lang="uk-UA" dirty="0" err="1"/>
              <a:t>ії</a:t>
            </a:r>
            <a:r>
              <a:rPr lang="uk-UA" dirty="0"/>
              <a:t> на</a:t>
            </a:r>
            <a:r>
              <a:rPr lang="ru-RU" dirty="0"/>
              <a:t> 2018-</a:t>
            </a:r>
            <a:r>
              <a:rPr lang="uk-UA" dirty="0"/>
              <a:t>2019 рр. такі</a:t>
            </a:r>
            <a:r>
              <a:rPr lang="ru-RU" dirty="0"/>
              <a:t>: о</a:t>
            </a:r>
            <a:r>
              <a:rPr lang="uk-UA" dirty="0" err="1"/>
              <a:t>світа</a:t>
            </a:r>
            <a:r>
              <a:rPr lang="uk-UA" dirty="0"/>
              <a:t> </a:t>
            </a:r>
            <a:r>
              <a:rPr lang="ru-RU" dirty="0"/>
              <a:t>10%, </a:t>
            </a:r>
            <a:r>
              <a:rPr lang="uk-UA" dirty="0"/>
              <a:t>охорона здоров’я </a:t>
            </a:r>
            <a:r>
              <a:rPr lang="ru-RU" dirty="0"/>
              <a:t>18%, </a:t>
            </a:r>
            <a:r>
              <a:rPr lang="uk-UA" dirty="0"/>
              <a:t>пенсійне забезпечення </a:t>
            </a:r>
            <a:r>
              <a:rPr lang="ru-RU" dirty="0"/>
              <a:t>20%. </a:t>
            </a:r>
            <a:r>
              <a:rPr lang="uk-UA" dirty="0"/>
              <a:t>Соціальні потреби населення займають </a:t>
            </a:r>
            <a:r>
              <a:rPr lang="ru-RU" dirty="0"/>
              <a:t>в структур</a:t>
            </a:r>
            <a:r>
              <a:rPr lang="uk-UA" dirty="0"/>
              <a:t>і</a:t>
            </a:r>
            <a:r>
              <a:rPr lang="ru-RU" dirty="0"/>
              <a:t> ф</a:t>
            </a:r>
            <a:r>
              <a:rPr lang="uk-UA" dirty="0"/>
              <a:t>і</a:t>
            </a:r>
            <a:r>
              <a:rPr lang="ru-RU" dirty="0" err="1"/>
              <a:t>нанс</a:t>
            </a:r>
            <a:r>
              <a:rPr lang="uk-UA" dirty="0"/>
              <a:t>і</a:t>
            </a:r>
            <a:r>
              <a:rPr lang="ru-RU" dirty="0"/>
              <a:t>в 14% (</a:t>
            </a:r>
            <a:r>
              <a:rPr lang="uk-UA" dirty="0"/>
              <a:t>у</a:t>
            </a:r>
            <a:r>
              <a:rPr lang="ru-RU" dirty="0"/>
              <a:t> 2016</a:t>
            </a:r>
            <a:r>
              <a:rPr lang="uk-UA" dirty="0"/>
              <a:t> р.</a:t>
            </a:r>
            <a:r>
              <a:rPr lang="ru-RU" dirty="0"/>
              <a:t> с</a:t>
            </a:r>
            <a:r>
              <a:rPr lang="uk-UA" dirty="0" err="1"/>
              <a:t>кладали</a:t>
            </a:r>
            <a:r>
              <a:rPr lang="uk-UA" dirty="0"/>
              <a:t> </a:t>
            </a:r>
            <a:r>
              <a:rPr lang="ru-RU" dirty="0"/>
              <a:t>14,9%, </a:t>
            </a:r>
            <a:r>
              <a:rPr lang="uk-UA" dirty="0"/>
              <a:t>у</a:t>
            </a:r>
            <a:r>
              <a:rPr lang="ru-RU" dirty="0"/>
              <a:t> 2017</a:t>
            </a:r>
            <a:r>
              <a:rPr lang="uk-UA" dirty="0"/>
              <a:t> р.</a:t>
            </a:r>
            <a:r>
              <a:rPr lang="ru-RU" dirty="0"/>
              <a:t> – 14,2%).</a:t>
            </a:r>
            <a:endParaRPr lang="uk-UA" dirty="0"/>
          </a:p>
          <a:p>
            <a:pPr marL="0" indent="0" algn="just">
              <a:buNone/>
            </a:pPr>
            <a:r>
              <a:rPr lang="uk-UA" b="1" dirty="0"/>
              <a:t>Бюджетний рік Великої Британії охоплює період з 1 квітня по 31 березня наступного року.</a:t>
            </a:r>
            <a:r>
              <a:rPr lang="uk-UA" dirty="0"/>
              <a:t> 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044720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77000"/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Податки у Великобританії</a:t>
            </a:r>
            <a:endParaRPr lang="uk-UA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611560" y="1484784"/>
            <a:ext cx="7920880" cy="100811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/>
              <a:t>У Великобританії можна виділити дві групи податків – державні та місцеві.</a:t>
            </a:r>
            <a:endParaRPr lang="uk-UA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611560" y="2852936"/>
            <a:ext cx="3744416" cy="367240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/>
              <a:t>До </a:t>
            </a:r>
            <a:r>
              <a:rPr lang="uk-UA" i="1" dirty="0"/>
              <a:t>державних податків</a:t>
            </a:r>
            <a:r>
              <a:rPr lang="uk-UA" dirty="0"/>
              <a:t> відносять по доходний податок, корпоративний податок, податок на приріст капіталу, оподаткування нафтової галузі, податок зі спадщини, національні вклади страхування, мита, акцизи, ПДВ, гербові збори.</a:t>
            </a:r>
            <a:endParaRPr lang="uk-UA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4788024" y="2862267"/>
            <a:ext cx="3744416" cy="367240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fontAlgn="base"/>
            <a:r>
              <a:rPr lang="uk-UA" dirty="0"/>
              <a:t>До </a:t>
            </a:r>
            <a:r>
              <a:rPr lang="uk-UA" i="1" dirty="0"/>
              <a:t>місцевих</a:t>
            </a:r>
            <a:r>
              <a:rPr lang="uk-UA" dirty="0"/>
              <a:t> – податок на майно та на утилізацію сміття.</a:t>
            </a:r>
          </a:p>
        </p:txBody>
      </p:sp>
    </p:spTree>
    <p:extLst>
      <p:ext uri="{BB962C8B-B14F-4D97-AF65-F5344CB8AC3E}">
        <p14:creationId xmlns:p14="http://schemas.microsoft.com/office/powerpoint/2010/main" val="1239644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63000"/>
            <a:lum/>
          </a:blip>
          <a:srcRect/>
          <a:stretch>
            <a:fillRect l="-16000" r="-1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Фінансова система Франції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just" fontAlgn="base">
              <a:buNone/>
            </a:pPr>
            <a:r>
              <a:rPr lang="uk-UA" sz="2300" dirty="0"/>
              <a:t>Державний устрій Франції (Французька республіка – офіційна назва) - республіка, головною посадовою особою якої є президент. Його позиції одні з найбільш сильних у світі серед країн, що мають інститут президентства.</a:t>
            </a:r>
          </a:p>
          <a:p>
            <a:pPr marL="0" indent="0" algn="just" fontAlgn="base">
              <a:buNone/>
            </a:pPr>
            <a:r>
              <a:rPr lang="uk-UA" sz="2300" dirty="0"/>
              <a:t>Країна розділена на 18 регіони, 101 департаментів і близько 36 тис. комун. До складу Франції входять 5 заморських департаментів, 4 заморські території і територія з особливим статусом -</a:t>
            </a:r>
            <a:r>
              <a:rPr lang="uk-UA" sz="2300" dirty="0" err="1"/>
              <a:t>Майот</a:t>
            </a:r>
            <a:r>
              <a:rPr lang="uk-UA" sz="2300" dirty="0"/>
              <a:t>.</a:t>
            </a:r>
          </a:p>
          <a:p>
            <a:pPr marL="0" indent="0" algn="just" fontAlgn="base">
              <a:buNone/>
            </a:pPr>
            <a:r>
              <a:rPr lang="uk-UA" sz="2300" dirty="0"/>
              <a:t>Законодавча влада представлена двома палатами парламенту — Національними зборами (нижня палата) і Сенатом. Депутати Національних зборів обираються прямим голосуванням, а Сенат — непрямим голосуванням. У Сенаті представлені територіальні колективи республіки, а також французів, що проживають за межами основної територіальної частини Франції.</a:t>
            </a:r>
          </a:p>
          <a:p>
            <a:pPr marL="0" indent="0" algn="just">
              <a:buNone/>
            </a:pPr>
            <a:endParaRPr lang="uk-UA" sz="2300" dirty="0"/>
          </a:p>
        </p:txBody>
      </p:sp>
    </p:spTree>
    <p:extLst>
      <p:ext uri="{BB962C8B-B14F-4D97-AF65-F5344CB8AC3E}">
        <p14:creationId xmlns:p14="http://schemas.microsoft.com/office/powerpoint/2010/main" val="2329201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78000"/>
            <a:lum/>
          </a:blip>
          <a:srcRect/>
          <a:stretch>
            <a:fillRect l="-16000" r="-1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Бюджетна система Франції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1540768"/>
          </a:xfrm>
        </p:spPr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uk-UA" b="1" dirty="0"/>
              <a:t>Бюджетна система Франції</a:t>
            </a:r>
            <a:r>
              <a:rPr lang="uk-UA" dirty="0"/>
              <a:t> багатоланкова, але відрізняється високим ступенем централізації. У країні немає єдності бюджетної системи, бюджет кожної адміністративної одиниці затверджується органом виконавчої влади. Складна бюджетна система Франції включає:</a:t>
            </a:r>
            <a:endParaRPr lang="uk-UA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530255" y="3140968"/>
            <a:ext cx="3816424" cy="7920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/>
              <a:t>державний (центральний) бюджет</a:t>
            </a:r>
            <a:endParaRPr lang="uk-UA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530255" y="4096749"/>
            <a:ext cx="3816424" cy="7920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/>
              <a:t>місцеві бюджети</a:t>
            </a:r>
            <a:endParaRPr lang="uk-UA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530255" y="5085184"/>
            <a:ext cx="3816424" cy="7920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/>
              <a:t>спеціальні фонди</a:t>
            </a:r>
            <a:endParaRPr lang="uk-UA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530255" y="6065912"/>
            <a:ext cx="3816424" cy="7920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/>
              <a:t>бюджети державних підприємств</a:t>
            </a:r>
            <a:endParaRPr lang="uk-UA" dirty="0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4860032" y="3140968"/>
            <a:ext cx="4104456" cy="3600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/>
              <a:t>Державний бюджет у Франції  - найважливіший інструмент управління державними коштами.  Держава через бюджетну систему формує і розподіляє більше 20% ВВП і 50% національного доходу. На частку державного бюджету доводиться приблизно 80% всіх доходів і видатків французької фінансової системи. 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577708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151</TotalTime>
  <Words>1602</Words>
  <Application>Microsoft Office PowerPoint</Application>
  <PresentationFormat>Экран (4:3)</PresentationFormat>
  <Paragraphs>84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Тема Office</vt:lpstr>
      <vt:lpstr>Тема 7. Фінансові системи країн Західної Європи</vt:lpstr>
      <vt:lpstr>Фінансова система Великої Британії</vt:lpstr>
      <vt:lpstr>Система державних фінансів Великобританії складається з: </vt:lpstr>
      <vt:lpstr>Презентация PowerPoint</vt:lpstr>
      <vt:lpstr>Місцеві фінанси Великобританії</vt:lpstr>
      <vt:lpstr>Бюджет Великобританії</vt:lpstr>
      <vt:lpstr>Податки у Великобританії</vt:lpstr>
      <vt:lpstr>Фінансова система Франції</vt:lpstr>
      <vt:lpstr>Бюджетна система Франції</vt:lpstr>
      <vt:lpstr>Доходи і витрати державного бюджету діляться на дві частини:</vt:lpstr>
      <vt:lpstr>Податкова система Франції</vt:lpstr>
      <vt:lpstr>Презентация PowerPoint</vt:lpstr>
      <vt:lpstr>Фінансова система Німеччини</vt:lpstr>
      <vt:lpstr>Презентация PowerPoint</vt:lpstr>
      <vt:lpstr>В основу функціонування бюджетної системи ФРН покладено такі принципи: </vt:lpstr>
      <vt:lpstr>Податкова система Німеччини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7. Фінансові системи країн Західної Європи</dc:title>
  <dc:creator>Никита</dc:creator>
  <cp:lastModifiedBy>Никита</cp:lastModifiedBy>
  <cp:revision>15</cp:revision>
  <dcterms:created xsi:type="dcterms:W3CDTF">2019-10-11T10:37:18Z</dcterms:created>
  <dcterms:modified xsi:type="dcterms:W3CDTF">2019-10-15T12:51:49Z</dcterms:modified>
</cp:coreProperties>
</file>