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990158-DC5B-4556-99E9-58F41F61D585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75DC4F1-CC00-4E21-8F9B-51DE3107EA3A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38173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A07BA-4A1F-447B-95A0-E4BDF3476C4F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D563E5-3F3B-4F78-9C71-DC2608869805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0368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D563E5-3F3B-4F78-9C71-DC2608869805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8839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Полилиния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Полилиния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Полилиния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 rtlCol="0"/>
          <a:lstStyle/>
          <a:p>
            <a:pPr rtl="0"/>
            <a:fld id="{52208A50-A034-4FC2-9DB2-BCF408875725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rtlCol="0" anchor="ctr"/>
          <a:lstStyle>
            <a:lvl1pPr algn="l">
              <a:defRPr sz="1200"/>
            </a:lvl1pPr>
          </a:lstStyle>
          <a:p>
            <a:pPr rtl="0"/>
            <a:fld id="{FAEF9944-A4F6-4C59-AEBD-678D6480B8EA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68" name="Полилиния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Группа 8" title="Фигура контейнера текста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Полилиния 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Полилиния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rtlCol="0"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6DF259-4AF5-4065-BFCC-53576EB705B9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 title="Перо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Полилиния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Полилиния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2933700" y="524373"/>
            <a:ext cx="5959577" cy="5322596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 rtlCol="0"/>
          <a:lstStyle/>
          <a:p>
            <a:pPr rtl="0"/>
            <a:fld id="{361F7A2F-7893-46FA-B611-0D53B881CFFB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AEF9944-A4F6-4C59-AEBD-678D6480B8EA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7" name="Прямая соединительная линия 6" title="Направляющая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F5662F-FCB2-4875-A3D0-ACBB967E5DB3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 title="Фон пера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Группа 8" title="Фигура контейнера текста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Полилиния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Полилиния 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Прямая соединительная линия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CBAEC84-D372-42A6-B678-239118812E4C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 rtlCol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FAEF9944-A4F6-4C59-AEBD-678D6480B8EA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rtlCol="0"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814584" y="4176131"/>
            <a:ext cx="4566474" cy="1038807"/>
          </a:xfrm>
        </p:spPr>
        <p:txBody>
          <a:bodyPr rtlCol="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2933699" y="2438399"/>
            <a:ext cx="4160520" cy="3657601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7543751" y="2438399"/>
            <a:ext cx="4160520" cy="3657601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B0672D-6531-406B-88FF-B4D5829820B2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33699" y="2456408"/>
            <a:ext cx="416052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933699" y="3316639"/>
            <a:ext cx="4160520" cy="2779361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7543751" y="2456408"/>
            <a:ext cx="416052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7543751" y="3316639"/>
            <a:ext cx="4160520" cy="2779361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C664A5-8F6B-47E2-BF3C-B66D2883F438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EF8A1-2C7F-4E98-AAF2-CA49CBF16A18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 title="Перья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Полилиния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Полилиния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DEA8F3-4D94-4B09-9D72-184117AC1816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5" title="Перо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rtlCol="0"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7730" y="441414"/>
            <a:ext cx="7597040" cy="565458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476488" y="3223803"/>
            <a:ext cx="3227715" cy="2872197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BFBFBB67-0959-4B23-A08C-10852E5DBA85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rtlCol="0" anchor="t"/>
          <a:lstStyle>
            <a:lvl1pPr algn="l">
              <a:defRPr sz="4400"/>
            </a:lvl1pPr>
          </a:lstStyle>
          <a:p>
            <a:pPr rtl="0"/>
            <a:fld id="{FAEF9944-A4F6-4C59-AEBD-678D6480B8EA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15" title="Перо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rtlCol="0"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102651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476488" y="3223806"/>
            <a:ext cx="3227832" cy="2872194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D12CB9E-2CEA-4F76-9F16-5D9DEF455FBA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rtlCol="0" anchor="t"/>
          <a:lstStyle>
            <a:lvl1pPr algn="l">
              <a:defRPr sz="4400"/>
            </a:lvl1pPr>
          </a:lstStyle>
          <a:p>
            <a:pPr rtl="0"/>
            <a:fld id="{FAEF9944-A4F6-4C59-AEBD-678D6480B8EA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 title="Перья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Полилиния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Полилиния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DC24C4E7-58F4-4F8D-8D44-162D274D1795}" type="datetime1">
              <a:rPr lang="ru-RU" noProof="1" smtClean="0"/>
              <a:t>01.04.2020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FAEF9944-A4F6-4C59-AEBD-678D6480B8EA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9" name="Прямая соединительная линия 8" title="Направляющая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Полилиния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Полилиния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Полилиния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Полилиния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Полилиния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AC2A1-33AB-498F-9481-456EE428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1" y="1830579"/>
            <a:ext cx="5860821" cy="1829015"/>
          </a:xfrm>
        </p:spPr>
        <p:txBody>
          <a:bodyPr rtlCol="0" anchor="ctr">
            <a:normAutofit/>
          </a:bodyPr>
          <a:lstStyle/>
          <a:p>
            <a:pPr algn="ctr"/>
            <a:r>
              <a:rPr lang="ru-RU" noProof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Вербальна та невербальна анімація</a:t>
            </a:r>
            <a:endParaRPr lang="ru-RU" noProof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4B152B-31E5-418B-BA48-A3361253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 rtlCol="0">
            <a:normAutofit/>
          </a:bodyPr>
          <a:lstStyle/>
          <a:p>
            <a:pPr algn="ctr" rtl="0"/>
            <a:r>
              <a:rPr lang="ru-RU" noProof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Даша Яременко 6.2427-1</a:t>
            </a:r>
            <a:endParaRPr lang="ru-RU" noProof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6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7075" y="277091"/>
            <a:ext cx="8770571" cy="3651504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Необхідною умовою фахової підготовки аніматора є знання іноземних мов. Аніматор повинен володіти низкою інших професійних якостей, навичок і вмінь, серед яких виділяються ерудиція, висока загальна культура, відчуття міри, знання психології людини, вміння </a:t>
            </a:r>
            <a:r>
              <a:rPr lang="uk-UA" dirty="0" err="1"/>
              <a:t>професійно</a:t>
            </a:r>
            <a:r>
              <a:rPr lang="uk-UA" dirty="0"/>
              <a:t> підготувати текст виступу тощо.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880" y="2633044"/>
            <a:ext cx="6156960" cy="34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6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2136" y="202276"/>
            <a:ext cx="8770571" cy="3651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/>
              <a:t>Важливою якістю професійного аніматора є екстраверсія – товариськість, інтерес і потяг до людей, здатність швидко знаходити з ними емоційний контакт, завойовувати довіру.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53" y="2448875"/>
            <a:ext cx="6080735" cy="40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01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511" y="144087"/>
            <a:ext cx="8770571" cy="3651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/>
              <a:t>Перед багатьма аніматорами постає проблема імпровізації – здатності говорити перед публікою експромтом, без підготовки. Головною умовою успішної імпровізації є глибокі знання і певний досвід публічного спілкування.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139" y="2389423"/>
            <a:ext cx="5923313" cy="43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0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0449" y="243840"/>
            <a:ext cx="8770571" cy="3651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/>
              <a:t>Невербальні засоби спілкування доповнюють вербальну мову, характеризують емоційні стани партнерів зі спілкування, створюючи між ними психологічний контакт.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942" y="2510444"/>
            <a:ext cx="6835583" cy="39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2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8762" y="385156"/>
            <a:ext cx="8770571" cy="3651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/>
              <a:t>Невербальне спілкування – процес взаємодії між людьми, що реалізується за допомогою знакових систем (міміки, жестів, пантоміміки, простору, кольору, одягу тощо).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44" y="2293046"/>
            <a:ext cx="6852805" cy="4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0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0449" y="127462"/>
            <a:ext cx="8770571" cy="215022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/>
              <a:t>За допомогою невербальних засобів спілкування здійснюється 60 – 80 % комунікації. Першою психологічною реакцією людини на іншу людину є реакція на її зовнішній вигляд – поставу, ходу, одяг, зачіску. Будь-який публічний виступ аніматора – це жвава, яскрава суміш </a:t>
            </a:r>
            <a:r>
              <a:rPr lang="uk-UA" dirty="0" err="1"/>
              <a:t>мовних</a:t>
            </a:r>
            <a:r>
              <a:rPr lang="uk-UA" dirty="0"/>
              <a:t>, інтонаційних, рухових, мімічних та інших засобів виразності при чіткому і зрозумілому змісті. Костюм, міміка, пластика, жестикуляція аніматора повинні відповідати темі і формі заходу.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234" y="2277687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4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488" y="450379"/>
            <a:ext cx="7081641" cy="56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1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6704" y="351906"/>
            <a:ext cx="8770571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У житті сучасного соціуму спілкування відіграє важливу роль. Повноцінний розвиток особистості за відсутності спілкування неможливий.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567" y="2249247"/>
            <a:ext cx="6201294" cy="45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1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2013" y="302029"/>
            <a:ext cx="8770571" cy="3651504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Під спілкуванням розуміють процес встановлення і розвитку контактів між людьми, який породжується потребами спільної діяльності і містить обмін інформацією, вироблення єдиної стратегії взаємодії, сприйняття та розуміння іншої людини єдиної стратегії взаємодії, сприйняття та розуміння іншої людини.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26" name="Picture 2" descr="Типы общения и виды межличностного общ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30" y="2322290"/>
            <a:ext cx="6054600" cy="43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0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8762" y="476596"/>
            <a:ext cx="8770571" cy="3651504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В основі вербальної анімації полягає принцип </a:t>
            </a:r>
            <a:r>
              <a:rPr lang="uk-UA" dirty="0" smtClean="0"/>
              <a:t>вербального, </a:t>
            </a:r>
            <a:r>
              <a:rPr lang="uk-UA" dirty="0"/>
              <a:t>усного спілкування.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Вербальна анімація – це комплекс </a:t>
            </a:r>
            <a:r>
              <a:rPr lang="uk-UA" dirty="0" err="1"/>
              <a:t>активізуювальних</a:t>
            </a:r>
            <a:r>
              <a:rPr lang="uk-UA" dirty="0"/>
              <a:t>, комунікативних заходів, основним засобом виразності яких є слово.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42" y="2291131"/>
            <a:ext cx="6655723" cy="444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5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вербального </a:t>
            </a:r>
            <a:r>
              <a:rPr lang="ru-RU" dirty="0" err="1"/>
              <a:t>спілкування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0880" y="2438400"/>
            <a:ext cx="4663391" cy="36515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dirty="0"/>
              <a:t>) пряма </a:t>
            </a:r>
            <a:r>
              <a:rPr lang="ru-RU" dirty="0" err="1"/>
              <a:t>комунікація</a:t>
            </a:r>
            <a:r>
              <a:rPr lang="ru-RU" dirty="0"/>
              <a:t>, коли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аніматором</a:t>
            </a:r>
            <a:r>
              <a:rPr lang="ru-RU" dirty="0"/>
              <a:t> і </a:t>
            </a:r>
            <a:r>
              <a:rPr lang="ru-RU" dirty="0" err="1"/>
              <a:t>аудиторією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 </a:t>
            </a:r>
            <a:r>
              <a:rPr lang="ru-RU" dirty="0" err="1"/>
              <a:t>перешкоди</a:t>
            </a:r>
            <a:r>
              <a:rPr lang="ru-RU" dirty="0"/>
              <a:t>.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спілкуючись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туристами, </a:t>
            </a:r>
            <a:r>
              <a:rPr lang="ru-RU" dirty="0" err="1"/>
              <a:t>спостерігаючи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,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, </a:t>
            </a:r>
            <a:r>
              <a:rPr lang="ru-RU" dirty="0" err="1"/>
              <a:t>реакції</a:t>
            </a:r>
            <a:r>
              <a:rPr lang="ru-RU" dirty="0"/>
              <a:t> на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подразники</a:t>
            </a:r>
            <a:r>
              <a:rPr lang="ru-RU" dirty="0"/>
              <a:t>, </a:t>
            </a:r>
            <a:r>
              <a:rPr lang="ru-RU" dirty="0" err="1"/>
              <a:t>репліки</a:t>
            </a:r>
            <a:r>
              <a:rPr lang="ru-RU" dirty="0"/>
              <a:t>, </a:t>
            </a:r>
            <a:r>
              <a:rPr lang="ru-RU" dirty="0" err="1"/>
              <a:t>аплодисменти</a:t>
            </a:r>
            <a:r>
              <a:rPr lang="ru-RU" dirty="0"/>
              <a:t>, </a:t>
            </a:r>
            <a:r>
              <a:rPr lang="ru-RU" dirty="0" err="1"/>
              <a:t>сміх</a:t>
            </a:r>
            <a:r>
              <a:rPr lang="ru-RU" dirty="0"/>
              <a:t> (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), </a:t>
            </a:r>
            <a:r>
              <a:rPr lang="ru-RU" dirty="0" err="1"/>
              <a:t>вербальний</a:t>
            </a:r>
            <a:r>
              <a:rPr lang="ru-RU" dirty="0"/>
              <a:t> </a:t>
            </a:r>
            <a:r>
              <a:rPr lang="ru-RU" dirty="0" err="1"/>
              <a:t>аніматор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адресно </a:t>
            </a:r>
            <a:r>
              <a:rPr lang="ru-RU" dirty="0" err="1"/>
              <a:t>підійти</a:t>
            </a:r>
            <a:r>
              <a:rPr lang="ru-RU" dirty="0"/>
              <a:t> до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виступу</a:t>
            </a:r>
            <a:r>
              <a:rPr lang="ru-RU" dirty="0"/>
              <a:t> та за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скорегувати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;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438400"/>
            <a:ext cx="5899092" cy="36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9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2136" y="169025"/>
            <a:ext cx="8770571" cy="3651504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2) адресність спілкування (диференційований – груповий, дрібногруповий, індивідуальний) підхід до потенційної аудиторії аніматора з туристами. Навіть коли відбувається масовий захід, аніматор використовує в своєму тексті знання про окремих людей; про події, що з ними пов’язані; про ситуативні спільності, що з’явилися під час подорожі чи в процесі відпочинку;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893" y="2302626"/>
            <a:ext cx="6607056" cy="43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2012" y="302029"/>
            <a:ext cx="8770571" cy="3651504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3) особистий вплив аніматора на аудиторію живе спілкування</a:t>
            </a:r>
            <a:r>
              <a:rPr lang="uk-UA" dirty="0" smtClean="0"/>
              <a:t>. </a:t>
            </a:r>
            <a:r>
              <a:rPr lang="uk-UA" dirty="0"/>
              <a:t>Аніматор будує стосунки з аудиторією за принципом живої взаємодії (не «я» і «вони», а «ми»), створюючи стан емоційної індукції, або «експресії почуттів», коли не лише зміст промови, але й почуття, емоції, переконливість </a:t>
            </a:r>
            <a:r>
              <a:rPr lang="uk-UA" dirty="0" err="1"/>
              <a:t>аніматорапередаються</a:t>
            </a:r>
            <a:r>
              <a:rPr lang="uk-UA" dirty="0"/>
              <a:t> слухачам;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45" y="2568633"/>
            <a:ext cx="7892903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3824" y="484909"/>
            <a:ext cx="8770571" cy="3651504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4) оперативність і доступність інформації. Аніматор інформує туриста щодо розташування об’єктів відпочинку, розваг, екскурсій, план проведення анімаційних заходів тощо.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039" y="2428404"/>
            <a:ext cx="5816139" cy="43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6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0449" y="102523"/>
            <a:ext cx="8770571" cy="213360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До основних форм вербальної анімації зараховують:</a:t>
            </a:r>
            <a:endParaRPr lang="ru-RU" dirty="0"/>
          </a:p>
          <a:p>
            <a:pPr algn="just"/>
            <a:r>
              <a:rPr lang="uk-UA" dirty="0"/>
              <a:t>1) монолог;</a:t>
            </a:r>
            <a:endParaRPr lang="ru-RU" dirty="0"/>
          </a:p>
          <a:p>
            <a:pPr algn="just"/>
            <a:r>
              <a:rPr lang="uk-UA" dirty="0"/>
              <a:t>2) діалог (зокрема лайки, суперечки, дискусії, диспути, круглі столи);</a:t>
            </a:r>
            <a:endParaRPr lang="ru-RU" dirty="0"/>
          </a:p>
          <a:p>
            <a:pPr algn="just"/>
            <a:r>
              <a:rPr lang="uk-UA" dirty="0"/>
              <a:t>3) бесіду. На відміну від інших форм вербальної анімації бесіда характеризується діалогічністю, інтелектуальною й емоційною активністю, керівною роллю ведучого.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418" y="2368084"/>
            <a:ext cx="6502631" cy="43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65028"/>
      </p:ext>
    </p:extLst>
  </p:cSld>
  <p:clrMapOvr>
    <a:masterClrMapping/>
  </p:clrMapOvr>
</p:sld>
</file>

<file path=ppt/theme/theme1.xml><?xml version="1.0" encoding="utf-8"?>
<a:theme xmlns:a="http://schemas.openxmlformats.org/drawingml/2006/main" name="Перья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54_TF11309028.potx" id="{697A67F4-0E15-4DFB-B689-BA78005FCBD3}" vid="{43B78831-0250-429D-9CA9-D84223C092F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9290C9-6505-4B77-B628-A44276CB9D85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7B8899B-5794-42FB-9137-8220A7376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28C3E1-D10B-4426-B05E-8E1CAFF03C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Перья</Template>
  <TotalTime>0</TotalTime>
  <Words>571</Words>
  <Application>Microsoft Office PowerPoint</Application>
  <PresentationFormat>Широкоэкранный</PresentationFormat>
  <Paragraphs>22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Schoolbook</vt:lpstr>
      <vt:lpstr>Corbel</vt:lpstr>
      <vt:lpstr>Перья</vt:lpstr>
      <vt:lpstr>Вербальна та невербальна анімація</vt:lpstr>
      <vt:lpstr>Презентация PowerPoint</vt:lpstr>
      <vt:lpstr>Презентация PowerPoint</vt:lpstr>
      <vt:lpstr>Презентация PowerPoint</vt:lpstr>
      <vt:lpstr>Характерні риси вербального спілкування: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2020-04-01T12:00:25Z</dcterms:created>
  <dcterms:modified xsi:type="dcterms:W3CDTF">2020-04-01T12:40:15Z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