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441" r:id="rId2"/>
    <p:sldId id="457" r:id="rId3"/>
    <p:sldId id="447" r:id="rId4"/>
    <p:sldId id="330" r:id="rId5"/>
    <p:sldId id="310" r:id="rId6"/>
    <p:sldId id="458" r:id="rId7"/>
    <p:sldId id="309" r:id="rId8"/>
    <p:sldId id="312" r:id="rId9"/>
    <p:sldId id="331" r:id="rId10"/>
    <p:sldId id="332" r:id="rId11"/>
    <p:sldId id="46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AC3E4-7B69-4749-9858-32EBBF20CCEE}" type="doc">
      <dgm:prSet loTypeId="urn:microsoft.com/office/officeart/2005/8/layout/pyramid3" loCatId="pyramid" qsTypeId="urn:microsoft.com/office/officeart/2005/8/quickstyle/3d4" qsCatId="3D" csTypeId="urn:microsoft.com/office/officeart/2005/8/colors/colorful5" csCatId="colorful" phldr="1"/>
      <dgm:spPr/>
    </dgm:pt>
    <dgm:pt modelId="{381D280B-FF33-408D-8280-EE2CE50FE872}">
      <dgm:prSet phldrT="[Текст]" custT="1"/>
      <dgm:spPr>
        <a:xfrm rot="10800000">
          <a:off x="0" y="0"/>
          <a:ext cx="5486400" cy="640080"/>
        </a:xfrm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Реєстрація відвідувачів сайту </a:t>
          </a:r>
        </a:p>
        <a:p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(сайт, телефон)</a:t>
          </a:r>
        </a:p>
      </dgm:t>
    </dgm:pt>
    <dgm:pt modelId="{B1A2288E-D43B-41A9-A645-372E13F949F0}" type="parTrans" cxnId="{A86FFC6C-2466-46AB-981D-C6C287DDFFA3}">
      <dgm:prSet/>
      <dgm:spPr/>
      <dgm:t>
        <a:bodyPr/>
        <a:lstStyle/>
        <a:p>
          <a:endParaRPr lang="ru-RU"/>
        </a:p>
      </dgm:t>
    </dgm:pt>
    <dgm:pt modelId="{3DEAB70C-EDDF-4E96-9BF3-6D3111267358}" type="sibTrans" cxnId="{A86FFC6C-2466-46AB-981D-C6C287DDFFA3}">
      <dgm:prSet/>
      <dgm:spPr/>
      <dgm:t>
        <a:bodyPr/>
        <a:lstStyle/>
        <a:p>
          <a:endParaRPr lang="ru-RU"/>
        </a:p>
      </dgm:t>
    </dgm:pt>
    <dgm:pt modelId="{B7AB42BF-985D-4C57-B32E-8FB356A31A89}">
      <dgm:prSet phldrT="[Текст]" custT="1"/>
      <dgm:spPr>
        <a:xfrm rot="10800000">
          <a:off x="548640" y="640080"/>
          <a:ext cx="438912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Перегляд сайту (моніторинг інтерфейсту, функціоналу тощо)</a:t>
          </a:r>
        </a:p>
      </dgm:t>
    </dgm:pt>
    <dgm:pt modelId="{1DBAAE30-A55E-4E2F-8715-3603D50F3D97}" type="parTrans" cxnId="{41FDC84B-3AE7-43DB-9FA0-15D85438BA81}">
      <dgm:prSet/>
      <dgm:spPr/>
      <dgm:t>
        <a:bodyPr/>
        <a:lstStyle/>
        <a:p>
          <a:endParaRPr lang="ru-RU"/>
        </a:p>
      </dgm:t>
    </dgm:pt>
    <dgm:pt modelId="{635EB0BB-12C9-4842-A309-911F80C633D5}" type="sibTrans" cxnId="{41FDC84B-3AE7-43DB-9FA0-15D85438BA81}">
      <dgm:prSet/>
      <dgm:spPr/>
      <dgm:t>
        <a:bodyPr/>
        <a:lstStyle/>
        <a:p>
          <a:endParaRPr lang="ru-RU"/>
        </a:p>
      </dgm:t>
    </dgm:pt>
    <dgm:pt modelId="{FCF50A9E-C8B0-4B1E-B599-5A1C2EEBC264}">
      <dgm:prSet phldrT="[Текст]" custT="1"/>
      <dgm:spPr>
        <a:xfrm rot="10800000">
          <a:off x="2194560" y="2560320"/>
          <a:ext cx="109728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Співпраця,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продажі</a:t>
          </a:r>
        </a:p>
      </dgm:t>
    </dgm:pt>
    <dgm:pt modelId="{52360A09-3FEC-4E57-89CD-313EACD1BCCA}" type="parTrans" cxnId="{F9F1CD0D-DA53-4FC1-B0AE-F04C3B8245CC}">
      <dgm:prSet/>
      <dgm:spPr/>
      <dgm:t>
        <a:bodyPr/>
        <a:lstStyle/>
        <a:p>
          <a:endParaRPr lang="ru-RU"/>
        </a:p>
      </dgm:t>
    </dgm:pt>
    <dgm:pt modelId="{D56791CF-1093-4F5C-84C0-C86C23FCD028}" type="sibTrans" cxnId="{F9F1CD0D-DA53-4FC1-B0AE-F04C3B8245CC}">
      <dgm:prSet/>
      <dgm:spPr/>
      <dgm:t>
        <a:bodyPr/>
        <a:lstStyle/>
        <a:p>
          <a:endParaRPr lang="ru-RU"/>
        </a:p>
      </dgm:t>
    </dgm:pt>
    <dgm:pt modelId="{827C786D-851E-404D-84F2-17FB81492EFA}">
      <dgm:prSet phldrT="[Текст]" custT="1"/>
      <dgm:spPr>
        <a:xfrm rot="10800000">
          <a:off x="1645920" y="1920240"/>
          <a:ext cx="219456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Додавання товару в корзину</a:t>
          </a:r>
        </a:p>
      </dgm:t>
    </dgm:pt>
    <dgm:pt modelId="{64B998A2-E06F-43B1-AB4B-6742036580C0}" type="parTrans" cxnId="{F92B04FD-4BBD-4014-A5D3-B7A311C0FB46}">
      <dgm:prSet/>
      <dgm:spPr/>
      <dgm:t>
        <a:bodyPr/>
        <a:lstStyle/>
        <a:p>
          <a:endParaRPr lang="ru-RU"/>
        </a:p>
      </dgm:t>
    </dgm:pt>
    <dgm:pt modelId="{3D6669D6-FE68-4141-8F8C-5EEAEC0F0633}" type="sibTrans" cxnId="{F92B04FD-4BBD-4014-A5D3-B7A311C0FB46}">
      <dgm:prSet/>
      <dgm:spPr/>
      <dgm:t>
        <a:bodyPr/>
        <a:lstStyle/>
        <a:p>
          <a:endParaRPr lang="ru-RU"/>
        </a:p>
      </dgm:t>
    </dgm:pt>
    <dgm:pt modelId="{13167994-68FB-4678-B969-4FBE0B67B643}">
      <dgm:prSet phldrT="[Текст]" custT="1"/>
      <dgm:spPr>
        <a:xfrm rot="10800000">
          <a:off x="1097280" y="1280160"/>
          <a:ext cx="3291840" cy="640080"/>
        </a:xfrm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Пошук</a:t>
          </a: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товарів</a:t>
          </a: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на сайту (</a:t>
          </a:r>
          <a:r>
            <a:rPr lang="ru-RU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опис</a:t>
          </a: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товару, </a:t>
          </a:r>
          <a:r>
            <a:rPr lang="ru-RU" sz="1600" b="1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асортимент</a:t>
          </a:r>
          <a:r>
            <a:rPr lang="ru-RU" sz="16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</a:p>
      </dgm:t>
    </dgm:pt>
    <dgm:pt modelId="{5834D281-7C65-447B-8501-F91CD4B44981}" type="parTrans" cxnId="{A0438D01-7EB3-440F-9F6D-06572B6D923E}">
      <dgm:prSet/>
      <dgm:spPr/>
      <dgm:t>
        <a:bodyPr/>
        <a:lstStyle/>
        <a:p>
          <a:endParaRPr lang="ru-RU"/>
        </a:p>
      </dgm:t>
    </dgm:pt>
    <dgm:pt modelId="{3EE22E0E-6D3E-4915-93A6-D40037B887D4}" type="sibTrans" cxnId="{A0438D01-7EB3-440F-9F6D-06572B6D923E}">
      <dgm:prSet/>
      <dgm:spPr/>
      <dgm:t>
        <a:bodyPr/>
        <a:lstStyle/>
        <a:p>
          <a:endParaRPr lang="ru-RU"/>
        </a:p>
      </dgm:t>
    </dgm:pt>
    <dgm:pt modelId="{7F483613-32B3-B248-A501-116E0C047F38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⇅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BD058-1825-C247-BA3B-8ABA7763A5EB}" type="parTrans" cxnId="{19AC4829-EFDC-DB48-B390-8634EBFEFF37}">
      <dgm:prSet/>
      <dgm:spPr/>
      <dgm:t>
        <a:bodyPr/>
        <a:lstStyle/>
        <a:p>
          <a:endParaRPr lang="ru-RU"/>
        </a:p>
      </dgm:t>
    </dgm:pt>
    <dgm:pt modelId="{3CDB27B8-9DB9-BB45-8180-02CA9CAD62C2}" type="sibTrans" cxnId="{19AC4829-EFDC-DB48-B390-8634EBFEFF37}">
      <dgm:prSet/>
      <dgm:spPr/>
      <dgm:t>
        <a:bodyPr/>
        <a:lstStyle/>
        <a:p>
          <a:endParaRPr lang="ru-RU"/>
        </a:p>
      </dgm:t>
    </dgm:pt>
    <dgm:pt modelId="{5A035692-6B59-470C-B66C-3EE71BA0F4DF}" type="pres">
      <dgm:prSet presAssocID="{24EAC3E4-7B69-4749-9858-32EBBF20CCEE}" presName="Name0" presStyleCnt="0">
        <dgm:presLayoutVars>
          <dgm:dir/>
          <dgm:animLvl val="lvl"/>
          <dgm:resizeHandles val="exact"/>
        </dgm:presLayoutVars>
      </dgm:prSet>
      <dgm:spPr/>
    </dgm:pt>
    <dgm:pt modelId="{C02537FB-7C79-42D2-9AF8-D47A569B0095}" type="pres">
      <dgm:prSet presAssocID="{381D280B-FF33-408D-8280-EE2CE50FE872}" presName="Name8" presStyleCnt="0"/>
      <dgm:spPr/>
    </dgm:pt>
    <dgm:pt modelId="{367BD634-B9B4-4A76-B80B-687BD3D3B613}" type="pres">
      <dgm:prSet presAssocID="{381D280B-FF33-408D-8280-EE2CE50FE872}" presName="level" presStyleLbl="node1" presStyleIdx="0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78AD37A0-65FD-4520-9054-1268F67EF244}" type="pres">
      <dgm:prSet presAssocID="{381D280B-FF33-408D-8280-EE2CE50FE87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D94618A-D703-431F-9DF5-852B1EFBF464}" type="pres">
      <dgm:prSet presAssocID="{B7AB42BF-985D-4C57-B32E-8FB356A31A89}" presName="Name8" presStyleCnt="0"/>
      <dgm:spPr/>
    </dgm:pt>
    <dgm:pt modelId="{2F76CC51-263D-4D14-B03B-C69A54334E6A}" type="pres">
      <dgm:prSet presAssocID="{B7AB42BF-985D-4C57-B32E-8FB356A31A89}" presName="level" presStyleLbl="node1" presStyleIdx="1" presStyleCnt="6" custScaleX="97503" custScaleY="9800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FD1983CD-DFBE-45F8-8C15-F7DC03DF006C}" type="pres">
      <dgm:prSet presAssocID="{B7AB42BF-985D-4C57-B32E-8FB356A31A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EFF02A7-5CB6-4A57-BD0E-98211B1C5D03}" type="pres">
      <dgm:prSet presAssocID="{13167994-68FB-4678-B969-4FBE0B67B643}" presName="Name8" presStyleCnt="0"/>
      <dgm:spPr/>
    </dgm:pt>
    <dgm:pt modelId="{1E5550BF-D612-4290-92A8-35603A91623A}" type="pres">
      <dgm:prSet presAssocID="{13167994-68FB-4678-B969-4FBE0B67B643}" presName="level" presStyleLbl="node1" presStyleIdx="2" presStyleCnt="6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5ED6DA72-04E5-4468-9A11-6268ECD5D4C9}" type="pres">
      <dgm:prSet presAssocID="{13167994-68FB-4678-B969-4FBE0B67B64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6F97F9-ED8B-48EA-8A9E-62D30D03E99D}" type="pres">
      <dgm:prSet presAssocID="{827C786D-851E-404D-84F2-17FB81492EFA}" presName="Name8" presStyleCnt="0"/>
      <dgm:spPr/>
    </dgm:pt>
    <dgm:pt modelId="{8C46752C-C13C-4419-B18D-D91DD8C7CC0C}" type="pres">
      <dgm:prSet presAssocID="{827C786D-851E-404D-84F2-17FB81492EFA}" presName="level" presStyleLbl="node1" presStyleIdx="3" presStyleCnt="6" custScaleX="97625" custScaleY="68671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16A3C249-36E7-4E33-A628-E801B6FB4989}" type="pres">
      <dgm:prSet presAssocID="{827C786D-851E-404D-84F2-17FB81492EF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26B04B-6623-4FDB-97A2-70189C91ED57}" type="pres">
      <dgm:prSet presAssocID="{FCF50A9E-C8B0-4B1E-B599-5A1C2EEBC264}" presName="Name8" presStyleCnt="0"/>
      <dgm:spPr/>
    </dgm:pt>
    <dgm:pt modelId="{736616DD-484F-4938-88AF-C727CDA25377}" type="pres">
      <dgm:prSet presAssocID="{FCF50A9E-C8B0-4B1E-B599-5A1C2EEBC264}" presName="level" presStyleLbl="node1" presStyleIdx="4" presStyleCnt="6" custScaleX="104881" custScaleY="94921">
        <dgm:presLayoutVars>
          <dgm:chMax val="1"/>
          <dgm:bulletEnabled val="1"/>
        </dgm:presLayoutVars>
      </dgm:prSet>
      <dgm:spPr>
        <a:prstGeom prst="trapezoid">
          <a:avLst>
            <a:gd name="adj" fmla="val 85714"/>
          </a:avLst>
        </a:prstGeom>
      </dgm:spPr>
    </dgm:pt>
    <dgm:pt modelId="{B45B00CD-23AC-48EB-9BB9-98C24E7C10CC}" type="pres">
      <dgm:prSet presAssocID="{FCF50A9E-C8B0-4B1E-B599-5A1C2EEBC2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EF8D967-05AC-0D43-81C7-378FD3A71D8E}" type="pres">
      <dgm:prSet presAssocID="{7F483613-32B3-B248-A501-116E0C047F38}" presName="Name8" presStyleCnt="0"/>
      <dgm:spPr/>
    </dgm:pt>
    <dgm:pt modelId="{A874CE77-2DA5-B643-B275-99B88036EFE7}" type="pres">
      <dgm:prSet presAssocID="{7F483613-32B3-B248-A501-116E0C047F38}" presName="level" presStyleLbl="node1" presStyleIdx="5" presStyleCnt="6">
        <dgm:presLayoutVars>
          <dgm:chMax val="1"/>
          <dgm:bulletEnabled val="1"/>
        </dgm:presLayoutVars>
      </dgm:prSet>
      <dgm:spPr/>
    </dgm:pt>
    <dgm:pt modelId="{147455FF-CE83-7C4D-A815-4627AB936933}" type="pres">
      <dgm:prSet presAssocID="{7F483613-32B3-B248-A501-116E0C047F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0438D01-7EB3-440F-9F6D-06572B6D923E}" srcId="{24EAC3E4-7B69-4749-9858-32EBBF20CCEE}" destId="{13167994-68FB-4678-B969-4FBE0B67B643}" srcOrd="2" destOrd="0" parTransId="{5834D281-7C65-447B-8501-F91CD4B44981}" sibTransId="{3EE22E0E-6D3E-4915-93A6-D40037B887D4}"/>
    <dgm:cxn modelId="{9F08A204-AE2C-438B-BDA7-8C5BE757E948}" type="presOf" srcId="{24EAC3E4-7B69-4749-9858-32EBBF20CCEE}" destId="{5A035692-6B59-470C-B66C-3EE71BA0F4DF}" srcOrd="0" destOrd="0" presId="urn:microsoft.com/office/officeart/2005/8/layout/pyramid3"/>
    <dgm:cxn modelId="{F9F1CD0D-DA53-4FC1-B0AE-F04C3B8245CC}" srcId="{24EAC3E4-7B69-4749-9858-32EBBF20CCEE}" destId="{FCF50A9E-C8B0-4B1E-B599-5A1C2EEBC264}" srcOrd="4" destOrd="0" parTransId="{52360A09-3FEC-4E57-89CD-313EACD1BCCA}" sibTransId="{D56791CF-1093-4F5C-84C0-C86C23FCD028}"/>
    <dgm:cxn modelId="{876E9822-5636-4A2E-91DE-C2271A18FC6C}" type="presOf" srcId="{FCF50A9E-C8B0-4B1E-B599-5A1C2EEBC264}" destId="{736616DD-484F-4938-88AF-C727CDA25377}" srcOrd="0" destOrd="0" presId="urn:microsoft.com/office/officeart/2005/8/layout/pyramid3"/>
    <dgm:cxn modelId="{19AC4829-EFDC-DB48-B390-8634EBFEFF37}" srcId="{24EAC3E4-7B69-4749-9858-32EBBF20CCEE}" destId="{7F483613-32B3-B248-A501-116E0C047F38}" srcOrd="5" destOrd="0" parTransId="{193BD058-1825-C247-BA3B-8ABA7763A5EB}" sibTransId="{3CDB27B8-9DB9-BB45-8180-02CA9CAD62C2}"/>
    <dgm:cxn modelId="{0E96784A-79BC-4414-8124-6E58350AD532}" type="presOf" srcId="{381D280B-FF33-408D-8280-EE2CE50FE872}" destId="{367BD634-B9B4-4A76-B80B-687BD3D3B613}" srcOrd="0" destOrd="0" presId="urn:microsoft.com/office/officeart/2005/8/layout/pyramid3"/>
    <dgm:cxn modelId="{41FDC84B-3AE7-43DB-9FA0-15D85438BA81}" srcId="{24EAC3E4-7B69-4749-9858-32EBBF20CCEE}" destId="{B7AB42BF-985D-4C57-B32E-8FB356A31A89}" srcOrd="1" destOrd="0" parTransId="{1DBAAE30-A55E-4E2F-8715-3603D50F3D97}" sibTransId="{635EB0BB-12C9-4842-A309-911F80C633D5}"/>
    <dgm:cxn modelId="{1B401156-F89E-4636-890A-F776B419D6C5}" type="presOf" srcId="{827C786D-851E-404D-84F2-17FB81492EFA}" destId="{16A3C249-36E7-4E33-A628-E801B6FB4989}" srcOrd="1" destOrd="0" presId="urn:microsoft.com/office/officeart/2005/8/layout/pyramid3"/>
    <dgm:cxn modelId="{A2B05166-F922-4262-AD98-A2886D458A4C}" type="presOf" srcId="{827C786D-851E-404D-84F2-17FB81492EFA}" destId="{8C46752C-C13C-4419-B18D-D91DD8C7CC0C}" srcOrd="0" destOrd="0" presId="urn:microsoft.com/office/officeart/2005/8/layout/pyramid3"/>
    <dgm:cxn modelId="{CE0C5D69-B4B7-4D6D-A811-F52D55CEDE2E}" type="presOf" srcId="{FCF50A9E-C8B0-4B1E-B599-5A1C2EEBC264}" destId="{B45B00CD-23AC-48EB-9BB9-98C24E7C10CC}" srcOrd="1" destOrd="0" presId="urn:microsoft.com/office/officeart/2005/8/layout/pyramid3"/>
    <dgm:cxn modelId="{A86FFC6C-2466-46AB-981D-C6C287DDFFA3}" srcId="{24EAC3E4-7B69-4749-9858-32EBBF20CCEE}" destId="{381D280B-FF33-408D-8280-EE2CE50FE872}" srcOrd="0" destOrd="0" parTransId="{B1A2288E-D43B-41A9-A645-372E13F949F0}" sibTransId="{3DEAB70C-EDDF-4E96-9BF3-6D3111267358}"/>
    <dgm:cxn modelId="{3BEB9D94-E6E4-4DA1-BF38-895EAAA82F5E}" type="presOf" srcId="{13167994-68FB-4678-B969-4FBE0B67B643}" destId="{5ED6DA72-04E5-4468-9A11-6268ECD5D4C9}" srcOrd="1" destOrd="0" presId="urn:microsoft.com/office/officeart/2005/8/layout/pyramid3"/>
    <dgm:cxn modelId="{43B2CF9A-61A1-478A-9739-F01717BEA43C}" type="presOf" srcId="{B7AB42BF-985D-4C57-B32E-8FB356A31A89}" destId="{FD1983CD-DFBE-45F8-8C15-F7DC03DF006C}" srcOrd="1" destOrd="0" presId="urn:microsoft.com/office/officeart/2005/8/layout/pyramid3"/>
    <dgm:cxn modelId="{7AE9BCE5-D667-4A5A-94DA-0A2989D81725}" type="presOf" srcId="{13167994-68FB-4678-B969-4FBE0B67B643}" destId="{1E5550BF-D612-4290-92A8-35603A91623A}" srcOrd="0" destOrd="0" presId="urn:microsoft.com/office/officeart/2005/8/layout/pyramid3"/>
    <dgm:cxn modelId="{40FFA7E8-2260-42F4-8317-B749DD1F4B2F}" type="presOf" srcId="{381D280B-FF33-408D-8280-EE2CE50FE872}" destId="{78AD37A0-65FD-4520-9054-1268F67EF244}" srcOrd="1" destOrd="0" presId="urn:microsoft.com/office/officeart/2005/8/layout/pyramid3"/>
    <dgm:cxn modelId="{E7014EF0-777C-B940-A9A3-1D99D30F2CE1}" type="presOf" srcId="{7F483613-32B3-B248-A501-116E0C047F38}" destId="{A874CE77-2DA5-B643-B275-99B88036EFE7}" srcOrd="0" destOrd="0" presId="urn:microsoft.com/office/officeart/2005/8/layout/pyramid3"/>
    <dgm:cxn modelId="{8D5774F3-3C08-5D49-B282-506A7F00582E}" type="presOf" srcId="{7F483613-32B3-B248-A501-116E0C047F38}" destId="{147455FF-CE83-7C4D-A815-4627AB936933}" srcOrd="1" destOrd="0" presId="urn:microsoft.com/office/officeart/2005/8/layout/pyramid3"/>
    <dgm:cxn modelId="{85F5FEFA-EBE4-422C-ADBC-71774DC932F8}" type="presOf" srcId="{B7AB42BF-985D-4C57-B32E-8FB356A31A89}" destId="{2F76CC51-263D-4D14-B03B-C69A54334E6A}" srcOrd="0" destOrd="0" presId="urn:microsoft.com/office/officeart/2005/8/layout/pyramid3"/>
    <dgm:cxn modelId="{F92B04FD-4BBD-4014-A5D3-B7A311C0FB46}" srcId="{24EAC3E4-7B69-4749-9858-32EBBF20CCEE}" destId="{827C786D-851E-404D-84F2-17FB81492EFA}" srcOrd="3" destOrd="0" parTransId="{64B998A2-E06F-43B1-AB4B-6742036580C0}" sibTransId="{3D6669D6-FE68-4141-8F8C-5EEAEC0F0633}"/>
    <dgm:cxn modelId="{BE3FA80F-5372-417E-AD22-6FB77A029D65}" type="presParOf" srcId="{5A035692-6B59-470C-B66C-3EE71BA0F4DF}" destId="{C02537FB-7C79-42D2-9AF8-D47A569B0095}" srcOrd="0" destOrd="0" presId="urn:microsoft.com/office/officeart/2005/8/layout/pyramid3"/>
    <dgm:cxn modelId="{C7FF61DD-DE0D-47CC-B286-13AA17436646}" type="presParOf" srcId="{C02537FB-7C79-42D2-9AF8-D47A569B0095}" destId="{367BD634-B9B4-4A76-B80B-687BD3D3B613}" srcOrd="0" destOrd="0" presId="urn:microsoft.com/office/officeart/2005/8/layout/pyramid3"/>
    <dgm:cxn modelId="{8B7EDDF1-DC30-4CBE-B4C0-CC36388067E5}" type="presParOf" srcId="{C02537FB-7C79-42D2-9AF8-D47A569B0095}" destId="{78AD37A0-65FD-4520-9054-1268F67EF244}" srcOrd="1" destOrd="0" presId="urn:microsoft.com/office/officeart/2005/8/layout/pyramid3"/>
    <dgm:cxn modelId="{C56E3E68-D9C4-47B0-8C33-C4A2CA6563D7}" type="presParOf" srcId="{5A035692-6B59-470C-B66C-3EE71BA0F4DF}" destId="{1D94618A-D703-431F-9DF5-852B1EFBF464}" srcOrd="1" destOrd="0" presId="urn:microsoft.com/office/officeart/2005/8/layout/pyramid3"/>
    <dgm:cxn modelId="{8406CCAD-59E1-4684-B8D8-F5742746B121}" type="presParOf" srcId="{1D94618A-D703-431F-9DF5-852B1EFBF464}" destId="{2F76CC51-263D-4D14-B03B-C69A54334E6A}" srcOrd="0" destOrd="0" presId="urn:microsoft.com/office/officeart/2005/8/layout/pyramid3"/>
    <dgm:cxn modelId="{0B4BD7E3-1727-4B4F-A598-78B4021C0E3B}" type="presParOf" srcId="{1D94618A-D703-431F-9DF5-852B1EFBF464}" destId="{FD1983CD-DFBE-45F8-8C15-F7DC03DF006C}" srcOrd="1" destOrd="0" presId="urn:microsoft.com/office/officeart/2005/8/layout/pyramid3"/>
    <dgm:cxn modelId="{709CD10B-2144-4655-9A00-9C2EABF79CF5}" type="presParOf" srcId="{5A035692-6B59-470C-B66C-3EE71BA0F4DF}" destId="{8EFF02A7-5CB6-4A57-BD0E-98211B1C5D03}" srcOrd="2" destOrd="0" presId="urn:microsoft.com/office/officeart/2005/8/layout/pyramid3"/>
    <dgm:cxn modelId="{D558C37A-D000-45BD-A1CE-14B50884A724}" type="presParOf" srcId="{8EFF02A7-5CB6-4A57-BD0E-98211B1C5D03}" destId="{1E5550BF-D612-4290-92A8-35603A91623A}" srcOrd="0" destOrd="0" presId="urn:microsoft.com/office/officeart/2005/8/layout/pyramid3"/>
    <dgm:cxn modelId="{EE8F1E42-EBC3-4ECE-98C6-C7275CE9EF9A}" type="presParOf" srcId="{8EFF02A7-5CB6-4A57-BD0E-98211B1C5D03}" destId="{5ED6DA72-04E5-4468-9A11-6268ECD5D4C9}" srcOrd="1" destOrd="0" presId="urn:microsoft.com/office/officeart/2005/8/layout/pyramid3"/>
    <dgm:cxn modelId="{F8B90B92-0C6E-4944-AAF4-D37C1857691E}" type="presParOf" srcId="{5A035692-6B59-470C-B66C-3EE71BA0F4DF}" destId="{C36F97F9-ED8B-48EA-8A9E-62D30D03E99D}" srcOrd="3" destOrd="0" presId="urn:microsoft.com/office/officeart/2005/8/layout/pyramid3"/>
    <dgm:cxn modelId="{223C1DDB-D620-47C9-A7AA-2DB45589E7EF}" type="presParOf" srcId="{C36F97F9-ED8B-48EA-8A9E-62D30D03E99D}" destId="{8C46752C-C13C-4419-B18D-D91DD8C7CC0C}" srcOrd="0" destOrd="0" presId="urn:microsoft.com/office/officeart/2005/8/layout/pyramid3"/>
    <dgm:cxn modelId="{F6C33E70-E8F7-4364-8553-D5D9A0551598}" type="presParOf" srcId="{C36F97F9-ED8B-48EA-8A9E-62D30D03E99D}" destId="{16A3C249-36E7-4E33-A628-E801B6FB4989}" srcOrd="1" destOrd="0" presId="urn:microsoft.com/office/officeart/2005/8/layout/pyramid3"/>
    <dgm:cxn modelId="{2925F17D-14A7-40C2-B66E-4F955F821C73}" type="presParOf" srcId="{5A035692-6B59-470C-B66C-3EE71BA0F4DF}" destId="{0726B04B-6623-4FDB-97A2-70189C91ED57}" srcOrd="4" destOrd="0" presId="urn:microsoft.com/office/officeart/2005/8/layout/pyramid3"/>
    <dgm:cxn modelId="{EC4DE54F-8239-4E07-B365-CFE70F3BA53A}" type="presParOf" srcId="{0726B04B-6623-4FDB-97A2-70189C91ED57}" destId="{736616DD-484F-4938-88AF-C727CDA25377}" srcOrd="0" destOrd="0" presId="urn:microsoft.com/office/officeart/2005/8/layout/pyramid3"/>
    <dgm:cxn modelId="{7F78DEE9-EB4C-44ED-8C14-B334B4A6CFE0}" type="presParOf" srcId="{0726B04B-6623-4FDB-97A2-70189C91ED57}" destId="{B45B00CD-23AC-48EB-9BB9-98C24E7C10CC}" srcOrd="1" destOrd="0" presId="urn:microsoft.com/office/officeart/2005/8/layout/pyramid3"/>
    <dgm:cxn modelId="{5B7B61DE-2526-2D42-9A10-F93A3EEE3945}" type="presParOf" srcId="{5A035692-6B59-470C-B66C-3EE71BA0F4DF}" destId="{1EF8D967-05AC-0D43-81C7-378FD3A71D8E}" srcOrd="5" destOrd="0" presId="urn:microsoft.com/office/officeart/2005/8/layout/pyramid3"/>
    <dgm:cxn modelId="{7020A300-A74A-2D41-8ACA-E0C9B7145235}" type="presParOf" srcId="{1EF8D967-05AC-0D43-81C7-378FD3A71D8E}" destId="{A874CE77-2DA5-B643-B275-99B88036EFE7}" srcOrd="0" destOrd="0" presId="urn:microsoft.com/office/officeart/2005/8/layout/pyramid3"/>
    <dgm:cxn modelId="{4FDD4655-9AF6-8449-950E-FF8BAA273A75}" type="presParOf" srcId="{1EF8D967-05AC-0D43-81C7-378FD3A71D8E}" destId="{147455FF-CE83-7C4D-A815-4627AB93693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BD634-B9B4-4A76-B80B-687BD3D3B613}">
      <dsp:nvSpPr>
        <dsp:cNvPr id="0" name=""/>
        <dsp:cNvSpPr/>
      </dsp:nvSpPr>
      <dsp:spPr>
        <a:xfrm rot="10800000">
          <a:off x="0" y="0"/>
          <a:ext cx="8927024" cy="952089"/>
        </a:xfrm>
        <a:prstGeom prst="trapezoid">
          <a:avLst>
            <a:gd name="adj" fmla="val 8571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Реєстрація відвідувачів сайту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(сайт, телефон)</a:t>
          </a:r>
        </a:p>
      </dsp:txBody>
      <dsp:txXfrm rot="-10800000">
        <a:off x="1562229" y="0"/>
        <a:ext cx="5802565" cy="952089"/>
      </dsp:txXfrm>
    </dsp:sp>
    <dsp:sp modelId="{2F76CC51-263D-4D14-B03B-C69A54334E6A}">
      <dsp:nvSpPr>
        <dsp:cNvPr id="0" name=""/>
        <dsp:cNvSpPr/>
      </dsp:nvSpPr>
      <dsp:spPr>
        <a:xfrm rot="10800000">
          <a:off x="886395" y="952089"/>
          <a:ext cx="7154232" cy="933104"/>
        </a:xfrm>
        <a:prstGeom prst="trapezoid">
          <a:avLst>
            <a:gd name="adj" fmla="val 85714"/>
          </a:avLst>
        </a:prstGeom>
        <a:solidFill>
          <a:schemeClr val="accent5">
            <a:hueOff val="-4045670"/>
            <a:satOff val="0"/>
            <a:lumOff val="623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Перегляд сайту (моніторинг інтерфейсту, функціоналу тощо)</a:t>
          </a:r>
        </a:p>
      </dsp:txBody>
      <dsp:txXfrm rot="-10800000">
        <a:off x="2138386" y="952089"/>
        <a:ext cx="4650251" cy="933104"/>
      </dsp:txXfrm>
    </dsp:sp>
    <dsp:sp modelId="{1E5550BF-D612-4290-92A8-35603A91623A}">
      <dsp:nvSpPr>
        <dsp:cNvPr id="0" name=""/>
        <dsp:cNvSpPr/>
      </dsp:nvSpPr>
      <dsp:spPr>
        <a:xfrm rot="10800000">
          <a:off x="1573727" y="1885194"/>
          <a:ext cx="5779569" cy="952089"/>
        </a:xfrm>
        <a:prstGeom prst="trapezoid">
          <a:avLst>
            <a:gd name="adj" fmla="val 85714"/>
          </a:avLst>
        </a:prstGeom>
        <a:solidFill>
          <a:schemeClr val="accent5">
            <a:hueOff val="-8091339"/>
            <a:satOff val="0"/>
            <a:lumOff val="12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Пошук</a:t>
          </a: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товарів</a:t>
          </a: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на сайту (</a:t>
          </a:r>
          <a:r>
            <a:rPr lang="ru-RU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опис</a:t>
          </a: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товару, </a:t>
          </a:r>
          <a:r>
            <a:rPr lang="ru-RU" sz="16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асортимент</a:t>
          </a:r>
          <a:r>
            <a:rPr lang="ru-RU" sz="16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</a:p>
      </dsp:txBody>
      <dsp:txXfrm rot="-10800000">
        <a:off x="2585152" y="1885194"/>
        <a:ext cx="3756719" cy="952089"/>
      </dsp:txXfrm>
    </dsp:sp>
    <dsp:sp modelId="{8C46752C-C13C-4419-B18D-D91DD8C7CC0C}">
      <dsp:nvSpPr>
        <dsp:cNvPr id="0" name=""/>
        <dsp:cNvSpPr/>
      </dsp:nvSpPr>
      <dsp:spPr>
        <a:xfrm rot="10800000">
          <a:off x="2418271" y="2837283"/>
          <a:ext cx="4090481" cy="653809"/>
        </a:xfrm>
        <a:prstGeom prst="trapezoid">
          <a:avLst>
            <a:gd name="adj" fmla="val 85714"/>
          </a:avLst>
        </a:prstGeom>
        <a:solidFill>
          <a:schemeClr val="accent5">
            <a:hueOff val="-12137010"/>
            <a:satOff val="0"/>
            <a:lumOff val="18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Додавання товару в корзину</a:t>
          </a:r>
        </a:p>
      </dsp:txBody>
      <dsp:txXfrm rot="-10800000">
        <a:off x="3134105" y="2837283"/>
        <a:ext cx="2658812" cy="653809"/>
      </dsp:txXfrm>
    </dsp:sp>
    <dsp:sp modelId="{736616DD-484F-4938-88AF-C727CDA25377}">
      <dsp:nvSpPr>
        <dsp:cNvPr id="0" name=""/>
        <dsp:cNvSpPr/>
      </dsp:nvSpPr>
      <dsp:spPr>
        <a:xfrm rot="10800000">
          <a:off x="2838686" y="3491092"/>
          <a:ext cx="3249650" cy="903732"/>
        </a:xfrm>
        <a:prstGeom prst="trapezoid">
          <a:avLst>
            <a:gd name="adj" fmla="val 85714"/>
          </a:avLst>
        </a:prstGeom>
        <a:solidFill>
          <a:schemeClr val="accent5">
            <a:hueOff val="-16182678"/>
            <a:satOff val="0"/>
            <a:lumOff val="2494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Співпраця,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продажі</a:t>
          </a:r>
        </a:p>
      </dsp:txBody>
      <dsp:txXfrm rot="-10800000">
        <a:off x="3407375" y="3491092"/>
        <a:ext cx="2112272" cy="903732"/>
      </dsp:txXfrm>
    </dsp:sp>
    <dsp:sp modelId="{A874CE77-2DA5-B643-B275-99B88036EFE7}">
      <dsp:nvSpPr>
        <dsp:cNvPr id="0" name=""/>
        <dsp:cNvSpPr/>
      </dsp:nvSpPr>
      <dsp:spPr>
        <a:xfrm rot="10800000">
          <a:off x="3668724" y="4394825"/>
          <a:ext cx="1589575" cy="952089"/>
        </a:xfrm>
        <a:prstGeom prst="trapezoid">
          <a:avLst>
            <a:gd name="adj" fmla="val 83478"/>
          </a:avLst>
        </a:prstGeom>
        <a:solidFill>
          <a:schemeClr val="accent5">
            <a:hueOff val="-20228348"/>
            <a:satOff val="0"/>
            <a:lumOff val="3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⇅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3668724" y="4394825"/>
        <a:ext cx="1589575" cy="95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3T05:01:18.512"/>
    </inkml:context>
    <inkml:brush xml:id="br0">
      <inkml:brushProperty name="width" value="0.35" units="cm"/>
      <inkml:brushProperty name="height" value="0.35" units="cm"/>
      <inkml:brushProperty name="color" value="#F6F2EF"/>
    </inkml:brush>
  </inkml:definitions>
  <inkml:trace contextRef="#ctx0" brushRef="#br0">0 1 24575,'25'16'0,"-2"0"0,-14 0 0,-2 0 0,-7 0 0,0 7 0,0-6 0,0 6 0,0-7 0,0 0 0,0 0 0,0 0 0,0 0 0,0 0 0,0 0 0,0 0 0,7 0 0,2 0 0,7 0 0,-7 0 0,-2-7 0,-7-2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3T05:01:18.512"/>
    </inkml:context>
    <inkml:brush xml:id="br0">
      <inkml:brushProperty name="width" value="0.35" units="cm"/>
      <inkml:brushProperty name="height" value="0.35" units="cm"/>
      <inkml:brushProperty name="color" value="#F6F2EF"/>
    </inkml:brush>
  </inkml:definitions>
  <inkml:trace contextRef="#ctx0" brushRef="#br0">0 1 24575,'25'16'0,"-2"0"0,-14 0 0,-2 0 0,-7 0 0,0 7 0,0-6 0,0 6 0,0-7 0,0 0 0,0 0 0,0 0 0,0 0 0,0 0 0,0 0 0,0 0 0,7 0 0,2 0 0,7 0 0,-7 0 0,-2-7 0,-7-2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7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2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October 13,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October 13, 2025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09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66" r:id="rId6"/>
    <p:sldLayoutId id="2147483762" r:id="rId7"/>
    <p:sldLayoutId id="2147483763" r:id="rId8"/>
    <p:sldLayoutId id="2147483764" r:id="rId9"/>
    <p:sldLayoutId id="2147483765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7438FF-2664-34C6-CC2B-BBFBC988BDEB}"/>
              </a:ext>
            </a:extLst>
          </p:cNvPr>
          <p:cNvSpPr txBox="1"/>
          <p:nvPr/>
        </p:nvSpPr>
        <p:spPr>
          <a:xfrm>
            <a:off x="1416899" y="1917557"/>
            <a:ext cx="60960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6000" dirty="0">
                <a:latin typeface="Arial Black" panose="020B0A04020102020204" pitchFamily="34" charset="0"/>
              </a:rPr>
              <a:t>В</a:t>
            </a:r>
            <a:r>
              <a:rPr lang="uk-UA" dirty="0">
                <a:latin typeface="Arial Black" panose="020B0A04020102020204" pitchFamily="34" charset="0"/>
              </a:rPr>
              <a:t>оронка продажів.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uk-UA" sz="5500">
                <a:latin typeface="Arial Black" panose="020B0A04020102020204" pitchFamily="34" charset="0"/>
              </a:rPr>
              <a:t>В</a:t>
            </a:r>
            <a:r>
              <a:rPr lang="uk-UA">
                <a:latin typeface="Arial Black" panose="020B0A04020102020204" pitchFamily="34" charset="0"/>
              </a:rPr>
              <a:t>заємодія </a:t>
            </a:r>
            <a:r>
              <a:rPr lang="uk-UA" dirty="0">
                <a:latin typeface="Arial Black" panose="020B0A04020102020204" pitchFamily="34" charset="0"/>
              </a:rPr>
              <a:t>з цільовою аудиторією.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47E46F-05BC-691E-6D3D-C7EC81EF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14" y="932427"/>
            <a:ext cx="3543522" cy="49931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14:cNvPr>
              <p14:cNvContentPartPr/>
              <p14:nvPr/>
            </p14:nvContentPartPr>
            <p14:xfrm>
              <a:off x="7416360" y="3819120"/>
              <a:ext cx="40680" cy="12708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3360" y="3756480"/>
                <a:ext cx="16632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159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2BF3541-EB22-41B6-8CB8-D5F4B18FB4BC}"/>
              </a:ext>
            </a:extLst>
          </p:cNvPr>
          <p:cNvSpPr/>
          <p:nvPr/>
        </p:nvSpPr>
        <p:spPr>
          <a:xfrm>
            <a:off x="931177" y="2055427"/>
            <a:ext cx="107127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Google Analytics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допоможе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зібрати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детальну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інформацію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тільки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ваших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сайті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а й про них самих.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цього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налаштувати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(переходи за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URL,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переглянутих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час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сторінок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.)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відстежувати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досягли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Bpm’online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(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Terrasoft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дозволяє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вибрати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варіантів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пропонуються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користувача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фільтри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допомогою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упорядковуються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категоріями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RegionSoft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 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формувати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воронку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галузями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розміром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менеджером,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тощо.,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звіти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кожного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відображає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всі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взаємодії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компанії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ним.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Клієнт-комунікатор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табличному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графічному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оцінює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шлях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етапах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333333"/>
                </a:solidFill>
                <a:latin typeface="Arial" panose="020B0604020202020204" pitchFamily="34" charset="0"/>
              </a:rPr>
              <a:t>amoCRM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воронка,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показує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результати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загальною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сумою.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Надає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прогнозувати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продаж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основі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поточних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операцій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статистики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попередні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періоди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75C6CC-CE19-4D69-B44A-3DA368E7D50B}"/>
              </a:ext>
            </a:extLst>
          </p:cNvPr>
          <p:cNvSpPr txBox="1">
            <a:spLocks/>
          </p:cNvSpPr>
          <p:nvPr/>
        </p:nvSpPr>
        <p:spPr>
          <a:xfrm>
            <a:off x="931177" y="1109254"/>
            <a:ext cx="10515600" cy="557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300" dirty="0">
                <a:highlight>
                  <a:srgbClr val="FF00FF"/>
                </a:highlight>
              </a:rPr>
              <a:t>Дієві інструменти для побудови воронки продажів</a:t>
            </a:r>
            <a:endParaRPr lang="ru-RU" sz="3300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807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CFB6-668C-18CA-E857-85AD66FD9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FE7098-00B7-6E71-32FC-5F3C6EB54DE7}"/>
              </a:ext>
            </a:extLst>
          </p:cNvPr>
          <p:cNvSpPr txBox="1"/>
          <p:nvPr/>
        </p:nvSpPr>
        <p:spPr>
          <a:xfrm>
            <a:off x="649644" y="1644288"/>
            <a:ext cx="9965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3399"/>
                </a:solidFill>
                <a:latin typeface="Arial Black" panose="020B0A04020102020204" pitchFamily="34" charset="0"/>
              </a:rPr>
              <a:t>Завдання 4 </a:t>
            </a:r>
            <a:r>
              <a:rPr lang="uk-UA" sz="3200" dirty="0">
                <a:solidFill>
                  <a:srgbClr val="00B0F0"/>
                </a:solidFill>
                <a:latin typeface="Arial Black" panose="020B0A04020102020204" pitchFamily="34" charset="0"/>
              </a:rPr>
              <a:t>– сформувати етапи воронки продажів і пропозиції до кожного етапу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EA7071A6-6EF5-BC27-F926-56AEB9DBB19D}"/>
                  </a:ext>
                </a:extLst>
              </p14:cNvPr>
              <p14:cNvContentPartPr/>
              <p14:nvPr/>
            </p14:nvContentPartPr>
            <p14:xfrm>
              <a:off x="7416360" y="3819120"/>
              <a:ext cx="40680" cy="12708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771EF15-542A-95BD-D1F2-401AE0DC90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53360" y="3756480"/>
                <a:ext cx="166320" cy="25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17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BB067C-E1C3-08C8-59A8-49A880DEB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68" y="230590"/>
            <a:ext cx="8551631" cy="60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71B241-F74E-4642-9592-A2B4D846D633}"/>
              </a:ext>
            </a:extLst>
          </p:cNvPr>
          <p:cNvGraphicFramePr>
            <a:graphicFrameLocks noGrp="1"/>
          </p:cNvGraphicFramePr>
          <p:nvPr/>
        </p:nvGraphicFramePr>
        <p:xfrm>
          <a:off x="1631952" y="1202934"/>
          <a:ext cx="8006998" cy="50307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3571">
                  <a:extLst>
                    <a:ext uri="{9D8B030D-6E8A-4147-A177-3AD203B41FA5}">
                      <a16:colId xmlns:a16="http://schemas.microsoft.com/office/drawing/2014/main" val="435195245"/>
                    </a:ext>
                  </a:extLst>
                </a:gridCol>
                <a:gridCol w="6333427">
                  <a:extLst>
                    <a:ext uri="{9D8B030D-6E8A-4147-A177-3AD203B41FA5}">
                      <a16:colId xmlns:a16="http://schemas.microsoft.com/office/drawing/2014/main" val="725958197"/>
                    </a:ext>
                  </a:extLst>
                </a:gridCol>
              </a:tblGrid>
              <a:tr h="39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Задачі служби маркетингу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331281992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Поінформованість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Значна частина аудиторії недостатньо інформована. Завдання виробника (рекламодавця) – інформувати споживачів за допомогою простих звернень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796638038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Обізнаність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Аудиторія знайома з товаром. Завдання маркетингу – розширити уявлення про товар і компанію-виробника.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675351122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Симпатія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ставлення аудиторії несприятливе, слід з’ясувати його причину і усунути її. При сприятливому відношенні – підсилити це відчуття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096477738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аудиторія не віддає товару переваги, але водночас він їй подобається, доцільно пропагувати його якість, цінність, ефективність тощо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983049111"/>
                  </a:ext>
                </a:extLst>
              </a:tr>
              <a:tr h="82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Лояльність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Перевагу вже віддано товару, але покупка його ще не здійснилася. Завдання маркетингу – переконати цільового покупця в тому, що найкраще рішення в його житті – це покупка саме цього товару. Зазначити основні переваги.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115941453"/>
                  </a:ext>
                </a:extLst>
              </a:tr>
              <a:tr h="121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Купівля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ще не зроблена, але покупець готовий до неї. Він хоче купити товар, але пізніше. Завдання маркетингу – запропонувати товар за нижчою ціною, провести акцію або дозволити споживачу випробувати товар. Наголосити на гарантії і можливості повернення товару в товарному вигляді на протязі 14 днів.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05523760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04BCCD2-0407-4B4F-915C-CB7638C3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682" y="8221"/>
            <a:ext cx="872960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dirty="0"/>
          </a:p>
          <a:p>
            <a:pPr algn="ctr">
              <a:defRPr/>
            </a:pP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 прийняття споживачем рішення про придбання товару</a:t>
            </a:r>
            <a:r>
              <a:rPr lang="en-US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побудова комунікації</a:t>
            </a:r>
            <a:endParaRPr lang="ru-RU" alt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39C4-4492-4A80-B957-EED9E3BE7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711" y="413573"/>
            <a:ext cx="7499758" cy="791930"/>
          </a:xfrm>
        </p:spPr>
        <p:txBody>
          <a:bodyPr>
            <a:noAutofit/>
          </a:bodyPr>
          <a:lstStyle/>
          <a:p>
            <a:r>
              <a:rPr lang="uk-UA" sz="2500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sz="25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sz="25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22FADA-5D24-4B3B-8974-93A16A6AB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394" y="1514041"/>
            <a:ext cx="6932103" cy="30837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один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дієвих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бізнес-інструментів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демонструє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руху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клієнта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моменту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зацікавленості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продуктом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покупки. Модель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працює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незалежно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сфери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продажів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– в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Інтернеті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офлайні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Власник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сайту (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бізнесу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) повинен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чітко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уявляти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розуміти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особливості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проходження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шляху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відвідувача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придбання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 товару.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600" b="1" dirty="0">
                <a:solidFill>
                  <a:schemeClr val="accent2">
                    <a:lumMod val="75000"/>
                  </a:schemeClr>
                </a:solidFill>
              </a:rPr>
              <a:t>Воронку починаємо будувати на території бізнесу, коли потенційний клієнт увійшов на ваш сайт (увійшов в магазин, підійшов на ринку тощо…..).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B8810D-A932-4D51-AE2A-A564D284B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79" y="1655996"/>
            <a:ext cx="4268817" cy="385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6E06B-4A96-486C-9A29-890A0160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Воронка </a:t>
            </a:r>
            <a:r>
              <a:rPr lang="uk-UA" dirty="0" err="1">
                <a:solidFill>
                  <a:srgbClr val="FF0000"/>
                </a:solidFill>
                <a:latin typeface="Arial Black" panose="020B0A04020102020204" pitchFamily="34" charset="0"/>
              </a:rPr>
              <a:t>продажІВ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44BBA0-25ED-4170-8FB1-8CA4746D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000" dirty="0" err="1"/>
              <a:t>Це</a:t>
            </a:r>
            <a:r>
              <a:rPr lang="ru-RU" sz="3000" dirty="0"/>
              <a:t> </a:t>
            </a:r>
            <a:r>
              <a:rPr lang="ru-RU" sz="3000" dirty="0" err="1"/>
              <a:t>потрібно</a:t>
            </a:r>
            <a:r>
              <a:rPr lang="ru-RU" sz="3000" dirty="0"/>
              <a:t> не </a:t>
            </a:r>
            <a:r>
              <a:rPr lang="ru-RU" sz="3000" dirty="0" err="1"/>
              <a:t>тільки</a:t>
            </a:r>
            <a:r>
              <a:rPr lang="ru-RU" sz="3000" dirty="0"/>
              <a:t> для статистики. </a:t>
            </a:r>
            <a:r>
              <a:rPr lang="ru-RU" sz="3000" dirty="0" err="1"/>
              <a:t>Адже</a:t>
            </a:r>
            <a:r>
              <a:rPr lang="ru-RU" sz="3000" dirty="0"/>
              <a:t> для </a:t>
            </a:r>
            <a:r>
              <a:rPr lang="ru-RU" sz="3000" dirty="0" err="1"/>
              <a:t>отримання</a:t>
            </a:r>
            <a:r>
              <a:rPr lang="ru-RU" sz="3000" dirty="0"/>
              <a:t> </a:t>
            </a:r>
            <a:r>
              <a:rPr lang="ru-RU" sz="3000" dirty="0" err="1"/>
              <a:t>прибутку</a:t>
            </a:r>
            <a:r>
              <a:rPr lang="ru-RU" sz="3000" dirty="0"/>
              <a:t> повинна бути </a:t>
            </a:r>
            <a:r>
              <a:rPr lang="ru-RU" sz="3000" dirty="0" err="1"/>
              <a:t>зроблена</a:t>
            </a:r>
            <a:r>
              <a:rPr lang="ru-RU" sz="3000" dirty="0"/>
              <a:t> </a:t>
            </a:r>
            <a:r>
              <a:rPr lang="ru-RU" sz="3000" dirty="0" err="1"/>
              <a:t>певна</a:t>
            </a:r>
            <a:r>
              <a:rPr lang="ru-RU" sz="3000" dirty="0"/>
              <a:t> </a:t>
            </a:r>
            <a:r>
              <a:rPr lang="ru-RU" sz="3000" dirty="0" err="1"/>
              <a:t>кількість</a:t>
            </a:r>
            <a:r>
              <a:rPr lang="ru-RU" sz="3000" dirty="0"/>
              <a:t> покупок, але </a:t>
            </a:r>
            <a:r>
              <a:rPr lang="ru-RU" sz="3000" dirty="0" err="1"/>
              <a:t>клієнти</a:t>
            </a:r>
            <a:r>
              <a:rPr lang="ru-RU" sz="3000" dirty="0"/>
              <a:t> </a:t>
            </a:r>
            <a:r>
              <a:rPr lang="ru-RU" sz="3000" dirty="0" err="1"/>
              <a:t>відсіюються</a:t>
            </a:r>
            <a:r>
              <a:rPr lang="ru-RU" sz="3000" dirty="0"/>
              <a:t> на будь-</a:t>
            </a:r>
            <a:r>
              <a:rPr lang="ru-RU" sz="3000" dirty="0" err="1"/>
              <a:t>яких</a:t>
            </a:r>
            <a:r>
              <a:rPr lang="ru-RU" sz="3000" dirty="0"/>
              <a:t> </a:t>
            </a:r>
            <a:r>
              <a:rPr lang="ru-RU" sz="3000" dirty="0" err="1"/>
              <a:t>етапах</a:t>
            </a:r>
            <a:r>
              <a:rPr lang="ru-RU" sz="3000" dirty="0"/>
              <a:t>. Воронка </a:t>
            </a:r>
            <a:r>
              <a:rPr lang="ru-RU" sz="3000" dirty="0" err="1"/>
              <a:t>продажів</a:t>
            </a:r>
            <a:r>
              <a:rPr lang="ru-RU" sz="3000" dirty="0"/>
              <a:t> 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дозволить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проаналізувати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маркетингового менеджменту,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виявити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своєчасно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усунути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40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12F57EF-4E96-E9B4-0B71-383D5E731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9021933"/>
              </p:ext>
            </p:extLst>
          </p:nvPr>
        </p:nvGraphicFramePr>
        <p:xfrm>
          <a:off x="1270861" y="898901"/>
          <a:ext cx="8927024" cy="534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3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57BB5-F348-47D6-A655-18B6F7D1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Мета воронки продажу –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визначити місце у воронці потенційного клієнта, надати на кожному витку воронки актуальну інформацію клієнтові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5185DE-B906-493E-93FA-D1C6FDDA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пошук сайту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запропонувати завітати до сайту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цікава пропозиція, проблема)</a:t>
            </a:r>
          </a:p>
          <a:p>
            <a:r>
              <a:rPr lang="uk-UA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пошук товару на сайті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запропонувати реєстрацію, підписку на розсилку….</a:t>
            </a:r>
          </a:p>
          <a:p>
            <a:r>
              <a:rPr lang="uk-UA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зацікавленість товаром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(перегляд товару) – надання знижки, вказати на переваги, порівняти цін з іншими магазинами, порівняти функції товару з аналогічними, демонстрація ефекту. Обмеженість акції, штучний дефіцит, тощо.</a:t>
            </a:r>
          </a:p>
          <a:p>
            <a:r>
              <a:rPr lang="uk-UA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4.додавання товару в корзину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знижка для нового (постійного) клієнта, безкоштовна (особливості доставки) доставка, сервіс, можливість повернення товару, гарантія.</a:t>
            </a:r>
          </a:p>
          <a:p>
            <a:r>
              <a:rPr lang="uk-UA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5.придбання товару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відсутність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предоплати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знижка на наступний товар, подарунок, статус постійного клієнта, клієнтська база, надання сертифікатів для друзів…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2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99491E-BF69-4BE1-B44A-133AD963BD68}"/>
              </a:ext>
            </a:extLst>
          </p:cNvPr>
          <p:cNvSpPr/>
          <p:nvPr/>
        </p:nvSpPr>
        <p:spPr>
          <a:xfrm>
            <a:off x="524888" y="3712702"/>
            <a:ext cx="1094763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Закриття</a:t>
            </a:r>
            <a:r>
              <a:rPr lang="ru-RU" b="1" dirty="0"/>
              <a:t> угоди</a:t>
            </a: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заключний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угода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укладена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означає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відвідувач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потрапив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 воронку,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досяг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дна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вийшов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покупцем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закритих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угод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головний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успішності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продавця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маркетингу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29657E2-0779-44EC-84E5-395A62122B0D}"/>
              </a:ext>
            </a:extLst>
          </p:cNvPr>
          <p:cNvSpPr txBox="1">
            <a:spLocks/>
          </p:cNvSpPr>
          <p:nvPr/>
        </p:nvSpPr>
        <p:spPr>
          <a:xfrm>
            <a:off x="358588" y="1541379"/>
            <a:ext cx="11674226" cy="1477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Робота з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запереченнями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переконання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інструмент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успішно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застосовується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будь-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галузей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торгівлі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заздалегідь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визначити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заперечення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надійти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відвідувачів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підготувати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варіанти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скрипти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Продавець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повинен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нейтралізувати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страхи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сумніви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клієнтів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переконати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зробити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покупку. </a:t>
            </a:r>
          </a:p>
          <a:p>
            <a:pPr fontAlgn="base">
              <a:lnSpc>
                <a:spcPct val="100000"/>
              </a:lnSpc>
            </a:pP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Серед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найрозповсюджених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страхів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ціна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спосіб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оплати, треба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подумати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-не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впевнена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оригіна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повернення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fontAlgn="base">
              <a:lnSpc>
                <a:spcPct val="10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7181E9-2FD5-79C0-B306-2F0D200BA33B}"/>
              </a:ext>
            </a:extLst>
          </p:cNvPr>
          <p:cNvSpPr/>
          <p:nvPr/>
        </p:nvSpPr>
        <p:spPr>
          <a:xfrm>
            <a:off x="358588" y="464161"/>
            <a:ext cx="11833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інтересу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товарів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endParaRPr lang="ru-RU" sz="16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Залучення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воронку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досить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вивчена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-маркетингу. Але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зростаюча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конкуренція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змушує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створювати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впроваджувати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прибутків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підходи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вже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 кого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цікавлять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на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сьогоднішній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вибудовувати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персональні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відносини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клієнтами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94B47-E0DB-3A22-0BF0-6CB06925ABD9}"/>
              </a:ext>
            </a:extLst>
          </p:cNvPr>
          <p:cNvSpPr txBox="1"/>
          <p:nvPr/>
        </p:nvSpPr>
        <p:spPr>
          <a:xfrm>
            <a:off x="645459" y="1437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ighlight>
                  <a:srgbClr val="FF00FF"/>
                </a:highlight>
              </a:rPr>
              <a:t>Інструменти для ефективної роботи з воронкою продажів:</a:t>
            </a:r>
            <a:endParaRPr lang="ru-RU" dirty="0">
              <a:highlight>
                <a:srgbClr val="FF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4681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697B18-5232-487D-8775-0D4111A1FF92}"/>
              </a:ext>
            </a:extLst>
          </p:cNvPr>
          <p:cNvSpPr/>
          <p:nvPr/>
        </p:nvSpPr>
        <p:spPr>
          <a:xfrm>
            <a:off x="989901" y="335846"/>
            <a:ext cx="1017584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Як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побудувати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воронку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продажів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для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свого</a:t>
            </a:r>
            <a:r>
              <a:rPr lang="ru-RU" b="1" dirty="0">
                <a:highlight>
                  <a:srgbClr val="FF00FF"/>
                </a:highlight>
                <a:latin typeface="Arial" panose="020B0604020202020204" pitchFamily="34" charset="0"/>
              </a:rPr>
              <a:t> </a:t>
            </a:r>
            <a:r>
              <a:rPr lang="ru-RU" b="1" dirty="0" err="1">
                <a:highlight>
                  <a:srgbClr val="FF00FF"/>
                </a:highlight>
                <a:latin typeface="Arial" panose="020B0604020202020204" pitchFamily="34" charset="0"/>
              </a:rPr>
              <a:t>бізнесу</a:t>
            </a:r>
            <a:endParaRPr lang="ru-RU" b="1" dirty="0">
              <a:highlight>
                <a:srgbClr val="FF00FF"/>
              </a:highlight>
              <a:latin typeface="Arial" panose="020B0604020202020204" pitchFamily="34" charset="0"/>
            </a:endParaRPr>
          </a:p>
          <a:p>
            <a:pPr marL="324000" fontAlgn="base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</a:rPr>
              <a:t>	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побудови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продажів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визначаються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видом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комерційної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діяльності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Універсальних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рекомендацій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немає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тому воронки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створювати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як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бізнесу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цілому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так і для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окремих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підрозділів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співробітників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місяць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часовий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проміжок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метою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тих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показників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</a:p>
          <a:p>
            <a:pPr marL="324000" algn="just" fontAlgn="base">
              <a:lnSpc>
                <a:spcPct val="150000"/>
              </a:lnSpc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“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вручну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”,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тобто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своїми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силами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збираючи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аналізуючи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дані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Але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спростити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завдання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скориставшись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спеціальними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сервісами</a:t>
            </a:r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Arial" panose="020B0604020202020204" pitchFamily="34" charset="0"/>
              </a:rPr>
              <a:t>програмами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дозволить вам з великою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точністю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визначити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етапи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втрачається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найбільше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потенційних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клієнтів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відвідувачів,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роботі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потрібно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приділити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особливу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увагу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ймовірність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здійснення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покупок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різних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умов;</a:t>
            </a:r>
          </a:p>
          <a:p>
            <a:pPr marL="781200"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реакція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акції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розпродажі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інші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маркетингові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заходи.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8488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91802</TotalTime>
  <Words>965</Words>
  <Application>Microsoft Macintosh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Avenir Next LT Pro</vt:lpstr>
      <vt:lpstr>Times New Roman</vt:lpstr>
      <vt:lpstr>GradientRiseVTI</vt:lpstr>
      <vt:lpstr>Презентация PowerPoint</vt:lpstr>
      <vt:lpstr>Презентация PowerPoint</vt:lpstr>
      <vt:lpstr>Презентация PowerPoint</vt:lpstr>
      <vt:lpstr>Воронка продажІВ</vt:lpstr>
      <vt:lpstr>Воронка продажІВ</vt:lpstr>
      <vt:lpstr>Презентация PowerPoint</vt:lpstr>
      <vt:lpstr>Мета воронки продажу – визначити місце у воронці потенційного клієнта, надати на кожному витку воронки актуальну інформацію клієнтові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ЦІЛЬОВА АУДИТОРІЯ</dc:title>
  <dc:creator>Komp</dc:creator>
  <cp:lastModifiedBy>Виктория Малтиз</cp:lastModifiedBy>
  <cp:revision>61</cp:revision>
  <dcterms:created xsi:type="dcterms:W3CDTF">2022-08-21T13:33:18Z</dcterms:created>
  <dcterms:modified xsi:type="dcterms:W3CDTF">2025-10-13T15:08:57Z</dcterms:modified>
</cp:coreProperties>
</file>