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5" r:id="rId4"/>
    <p:sldId id="276" r:id="rId5"/>
    <p:sldId id="268" r:id="rId6"/>
    <p:sldId id="262" r:id="rId7"/>
    <p:sldId id="270" r:id="rId8"/>
    <p:sldId id="263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1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0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266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3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294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5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31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0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5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71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5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81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0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65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6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92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62B05F-0165-4F89-9AD7-FF85A2B895D4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34E79A-BC08-4FA2-83B6-2C7F633600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2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FAE03B-48CE-380E-A1E5-6D835EB85F87}"/>
              </a:ext>
            </a:extLst>
          </p:cNvPr>
          <p:cNvSpPr txBox="1"/>
          <p:nvPr/>
        </p:nvSpPr>
        <p:spPr>
          <a:xfrm>
            <a:off x="2459115" y="656948"/>
            <a:ext cx="7004481" cy="59093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ГЕНЕЗА УНІВЕРСИТЕТСЬКОЇ НАУКИ:</a:t>
            </a:r>
          </a:p>
          <a:p>
            <a:pPr algn="ctr"/>
            <a:r>
              <a:rPr lang="uk-UA" sz="5400" dirty="0"/>
              <a:t>ІСТОРИЧНИЙ ШЛЯХ ДО СИНЕРГІЇ ДОСЛІДЖЕННЯ І НАВЧАННЯ </a:t>
            </a:r>
          </a:p>
        </p:txBody>
      </p:sp>
    </p:spTree>
    <p:extLst>
      <p:ext uri="{BB962C8B-B14F-4D97-AF65-F5344CB8AC3E}">
        <p14:creationId xmlns:p14="http://schemas.microsoft.com/office/powerpoint/2010/main" val="751647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769DA-B73E-BB3F-4419-9D242EF4E4FB}"/>
              </a:ext>
            </a:extLst>
          </p:cNvPr>
          <p:cNvSpPr txBox="1"/>
          <p:nvPr/>
        </p:nvSpPr>
        <p:spPr>
          <a:xfrm>
            <a:off x="1251284" y="1039528"/>
            <a:ext cx="9894771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Інтернаціоналізація університетів у ХХІ ст. як відповідь на виклики глобалізації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DADCD-F22D-4508-EFA9-ECB2A42E47A0}"/>
              </a:ext>
            </a:extLst>
          </p:cNvPr>
          <p:cNvSpPr txBox="1"/>
          <p:nvPr/>
        </p:nvSpPr>
        <p:spPr>
          <a:xfrm>
            <a:off x="1559293" y="2666198"/>
            <a:ext cx="9172875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Завдання сучасної системи освіти – готувати фахівців, які відповідають вимогам ринку праці не тільки своєї країни, але й інших країн світу; які більше не пов’язані з національною державою і можуть легко переміщатися відповідно до вимог глобального ринку. Нова роль університетів полягає у створенні і примноженні людського капіталу країни, що підвищує її конкурентоспроможність у глобальному співтоваристві. Університет стає обличчям країни, а сфера освіти перетворюється на важливу платформу забезпечення міжнародної конкурентоспроможності країни. Європейське співтовариство сприяє </a:t>
            </a:r>
            <a:r>
              <a:rPr lang="uk-UA" dirty="0" err="1"/>
              <a:t>міжуніверситетській</a:t>
            </a:r>
            <a:r>
              <a:rPr lang="uk-UA" dirty="0"/>
              <a:t> кооперації як засобу поліпшення якості та уніфікації освіти.</a:t>
            </a:r>
          </a:p>
        </p:txBody>
      </p:sp>
    </p:spTree>
    <p:extLst>
      <p:ext uri="{BB962C8B-B14F-4D97-AF65-F5344CB8AC3E}">
        <p14:creationId xmlns:p14="http://schemas.microsoft.com/office/powerpoint/2010/main" val="171533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15CB8-1EA1-10A1-4FFB-EEE90C8A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4DF6FC6-DC10-D340-A376-ABE889275ACA}"/>
              </a:ext>
            </a:extLst>
          </p:cNvPr>
          <p:cNvSpPr/>
          <p:nvPr/>
        </p:nvSpPr>
        <p:spPr>
          <a:xfrm>
            <a:off x="40740" y="0"/>
            <a:ext cx="12110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Антична наука та освіта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0C3F22-4ADA-2E18-B6B7-17E8C0E93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584775"/>
            <a:ext cx="2483681" cy="30011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269BA5-1BF5-E3E7-1963-DD362BAC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61" y="478242"/>
            <a:ext cx="3927739" cy="28442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D2E639-640C-8878-81EE-EC0338F8F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96" y="4159188"/>
            <a:ext cx="3598416" cy="2698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DC7B1-FFE6-3905-A0AA-3617BD9AD2AF}"/>
              </a:ext>
            </a:extLst>
          </p:cNvPr>
          <p:cNvSpPr txBox="1"/>
          <p:nvPr/>
        </p:nvSpPr>
        <p:spPr>
          <a:xfrm>
            <a:off x="3269354" y="1473694"/>
            <a:ext cx="4873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noProof="0" dirty="0"/>
              <a:t>Науково-філософський світогляд став для науки фундаментом.</a:t>
            </a:r>
          </a:p>
          <a:p>
            <a:pPr algn="just"/>
            <a:r>
              <a:rPr lang="uk-UA" noProof="0" dirty="0"/>
              <a:t>Завдяки ньому антична наука стала розвиватися не шляхом накопичення розрізнених спостережень і знань, а оформилась як послідовний раціональний проект, який був націлений на розуміння будови світу, його характеристик та закономірностей розвитку</a:t>
            </a:r>
          </a:p>
        </p:txBody>
      </p:sp>
    </p:spTree>
    <p:extLst>
      <p:ext uri="{BB962C8B-B14F-4D97-AF65-F5344CB8AC3E}">
        <p14:creationId xmlns:p14="http://schemas.microsoft.com/office/powerpoint/2010/main" val="162677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C18D0-7EB5-C6FA-5F9B-9407288FE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3EF027F-DFD3-8683-5FA3-656B27265A7A}"/>
              </a:ext>
            </a:extLst>
          </p:cNvPr>
          <p:cNvSpPr/>
          <p:nvPr/>
        </p:nvSpPr>
        <p:spPr>
          <a:xfrm>
            <a:off x="40740" y="0"/>
            <a:ext cx="12110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Наука та освіта Середніх віків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5959B0-ABB5-5514-E94C-52AD5E91A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00" y="539159"/>
            <a:ext cx="4487100" cy="33653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817362-E022-31C8-7B82-5AD1D2ED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8" y="3568823"/>
            <a:ext cx="4238233" cy="31745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3B5FD69-6FCB-7A08-914C-CC836526B8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58" y="3384134"/>
            <a:ext cx="3960310" cy="22290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DDAB9E-58FD-9D36-25DB-BF90CB85B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09" y="455016"/>
            <a:ext cx="4145003" cy="31138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B84DFA-6545-4608-1D35-AA16C58C8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690" y="4145251"/>
            <a:ext cx="3620133" cy="27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0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F042C-2349-476C-8790-B90D5C3F1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41E6810-7575-6AD2-C217-F259A91509D2}"/>
              </a:ext>
            </a:extLst>
          </p:cNvPr>
          <p:cNvSpPr/>
          <p:nvPr/>
        </p:nvSpPr>
        <p:spPr>
          <a:xfrm>
            <a:off x="40740" y="0"/>
            <a:ext cx="12110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Наука та освіта доби Відродження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9BBB7B-D0D5-D03D-8BD1-5CD66AD3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26" y="648069"/>
            <a:ext cx="3817399" cy="28630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96D7E-DC56-29E0-FF31-85F63C2C7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3" y="548196"/>
            <a:ext cx="1883782" cy="2561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FB3097-79C6-8690-A72A-ECBA3B822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75" y="548196"/>
            <a:ext cx="3841072" cy="28808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F9EA9E-AC99-2566-8C2E-C2A1EE90E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72" y="3470059"/>
            <a:ext cx="4517254" cy="33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3DE4B-C55A-DD6B-4AA3-B44EDFCC3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939D33E-BF74-5B3B-6725-47BC440E5CD4}"/>
              </a:ext>
            </a:extLst>
          </p:cNvPr>
          <p:cNvSpPr/>
          <p:nvPr/>
        </p:nvSpPr>
        <p:spPr>
          <a:xfrm>
            <a:off x="40740" y="0"/>
            <a:ext cx="121105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</a:t>
            </a:r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світні та наукові заклади доби Середньовіччя та Відродження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A653B78-E58F-0CD4-BAB0-36990F89464F}"/>
              </a:ext>
            </a:extLst>
          </p:cNvPr>
          <p:cNvSpPr/>
          <p:nvPr/>
        </p:nvSpPr>
        <p:spPr>
          <a:xfrm>
            <a:off x="423513" y="481263"/>
            <a:ext cx="7364464" cy="3493264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1700" dirty="0"/>
              <a:t>У </a:t>
            </a:r>
            <a:r>
              <a:rPr lang="en-AU" sz="1700" dirty="0"/>
              <a:t>XIII </a:t>
            </a:r>
            <a:r>
              <a:rPr lang="uk-UA" sz="1700" dirty="0"/>
              <a:t>в. з єпископських шкіл іноді виникали університети (в тому випадку, якщо до викладання залучалися професори богослов’я, філософії, медицини і римського права).</a:t>
            </a:r>
            <a:br>
              <a:rPr lang="uk-UA" sz="1700" dirty="0"/>
            </a:br>
            <a:r>
              <a:rPr lang="uk-UA" sz="1700" dirty="0"/>
              <a:t>У 1200 у Франції був заснований Паризький університет, який мав чотири факультети: молодший – артистичний і три спеціальні – медичний, юридичний і богословський. У </a:t>
            </a:r>
            <a:r>
              <a:rPr lang="en-AU" sz="1700" dirty="0"/>
              <a:t>XII </a:t>
            </a:r>
            <a:r>
              <a:rPr lang="uk-UA" sz="1700" dirty="0"/>
              <a:t>в. в окремих випадках роль університетів виконували вищі італійські школи, такі як Болонська юридична школа і </a:t>
            </a:r>
            <a:r>
              <a:rPr lang="uk-UA" sz="1700" dirty="0" err="1"/>
              <a:t>Салернська</a:t>
            </a:r>
            <a:r>
              <a:rPr lang="uk-UA" sz="1700" dirty="0"/>
              <a:t> медична школа. У </a:t>
            </a:r>
            <a:r>
              <a:rPr lang="en-AU" sz="1700" dirty="0"/>
              <a:t>XIII </a:t>
            </a:r>
            <a:r>
              <a:rPr lang="uk-UA" sz="1700" dirty="0"/>
              <a:t>в. з’явилися університети і в інших країнах: Оксфордський і Кембриджський в Англії, </a:t>
            </a:r>
            <a:r>
              <a:rPr lang="uk-UA" sz="1700" dirty="0" err="1"/>
              <a:t>Саламанкський</a:t>
            </a:r>
            <a:r>
              <a:rPr lang="uk-UA" sz="1700" dirty="0"/>
              <a:t> в Іспанії, Неаполітанський в Італії. У </a:t>
            </a:r>
            <a:r>
              <a:rPr lang="en-AU" sz="1700" dirty="0"/>
              <a:t>XIV </a:t>
            </a:r>
            <a:r>
              <a:rPr lang="uk-UA" sz="1700" dirty="0"/>
              <a:t>ст. були засновані університети в Чехії (Празький), Польщі (Краківський), Німеччині (Гейдельберзький, Кельнський і Ерфуртський). В кінці </a:t>
            </a:r>
            <a:r>
              <a:rPr lang="en-AU" sz="1700" dirty="0"/>
              <a:t>XV </a:t>
            </a:r>
            <a:r>
              <a:rPr lang="uk-UA" sz="1700" dirty="0"/>
              <a:t>ст. в Європі налічувалося 65 університетів. Більшість з них було засновано з санкції римської курії.</a:t>
            </a:r>
            <a:endParaRPr lang="uk-UA" sz="17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3BC9E-1FE4-A79D-D607-53BB91C6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13" y="584775"/>
            <a:ext cx="4082248" cy="30616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EFCA65-318B-E750-D512-A13C3C643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28" y="4110390"/>
            <a:ext cx="3654148" cy="27406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FE68D6-EF43-F43B-FBE2-FBAF9C487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4" y="4118296"/>
            <a:ext cx="3646766" cy="27327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17A5BB-0CCE-3FDB-1F9F-B36FC0739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6" y="3835154"/>
            <a:ext cx="3811550" cy="285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1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9BF7D-C284-E753-A53C-43EF4D460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0F8B8-BAA6-71B6-77AD-E99F4EC17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29" y="1364919"/>
            <a:ext cx="6091530" cy="4568647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B892F1A-4057-098D-9CB9-B7521C0CB3AC}"/>
              </a:ext>
            </a:extLst>
          </p:cNvPr>
          <p:cNvSpPr/>
          <p:nvPr/>
        </p:nvSpPr>
        <p:spPr>
          <a:xfrm>
            <a:off x="40740" y="0"/>
            <a:ext cx="121105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Особливості організації освітнього процесу в перших європейських університетах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3C0B9-239B-2EDF-408C-B9E4B0BDA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6" y="1364918"/>
            <a:ext cx="6091531" cy="45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75C1D-647B-C00B-0B4B-3B284A24D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F8A96D3-542D-A7CC-94B9-0D3CF2FF4386}"/>
              </a:ext>
            </a:extLst>
          </p:cNvPr>
          <p:cNvSpPr/>
          <p:nvPr/>
        </p:nvSpPr>
        <p:spPr>
          <a:xfrm>
            <a:off x="40740" y="0"/>
            <a:ext cx="121105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Наука та вища освіта у Новий час: творення багатовекторної моделі продукування наукового знання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5C894-C22A-7C7E-F41D-D5472410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21" y="4304930"/>
            <a:ext cx="2246376" cy="243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BF6A3-56B2-3517-B2C2-AD094D51C2D6}"/>
              </a:ext>
            </a:extLst>
          </p:cNvPr>
          <p:cNvSpPr txBox="1"/>
          <p:nvPr/>
        </p:nvSpPr>
        <p:spPr>
          <a:xfrm>
            <a:off x="2521818" y="1674796"/>
            <a:ext cx="7122696" cy="313932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У ХVІ й ХVІІ століттях у Західній Європі надзвичайно зростає авторитет науки. Вона набуває статусу соціального інституту. У 1660 році засновується Лондонське королівське товариство природознавців - зародок майбутньої академії наук. Через два роки це товариство узаконюється хартією англійського короля. У 1665 році виходять у світ перші періодичні наукові видання: "Філософські протоколи" Лондонського королівського товариства природознавців і "Газета вчених" у Парижі. У 1666 році організовується Паризька академія наук. У цей період окреслюються ідеали науковості - уявлення про досконалі властивості науки, про те, якою вона має бути, - що залишаються такими й сьогодні. Це істинність, обґрунтованість, автономність. </a:t>
            </a:r>
          </a:p>
        </p:txBody>
      </p:sp>
    </p:spTree>
    <p:extLst>
      <p:ext uri="{BB962C8B-B14F-4D97-AF65-F5344CB8AC3E}">
        <p14:creationId xmlns:p14="http://schemas.microsoft.com/office/powerpoint/2010/main" val="882036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A5E90-BE33-50C9-2CE2-18867F9F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2CED06-D64A-477F-A5DC-B9A443600073}"/>
              </a:ext>
            </a:extLst>
          </p:cNvPr>
          <p:cNvSpPr txBox="1"/>
          <p:nvPr/>
        </p:nvSpPr>
        <p:spPr>
          <a:xfrm>
            <a:off x="1097280" y="500513"/>
            <a:ext cx="1038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БЕРЛІНСЬКИЙ УНІВЕРСИТЕТ І ІДЕАЛЬНА МОДЕЛЬ УНІВЕРСИТЕТСЬКОЇ ОСВІТИ. ВІЛЬГЕЛЬМ ФОН ГУМБОЛЬДТ (1810)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1C5A2-982F-FDFE-A6F5-12742A4236E3}"/>
              </a:ext>
            </a:extLst>
          </p:cNvPr>
          <p:cNvSpPr txBox="1"/>
          <p:nvPr/>
        </p:nvSpPr>
        <p:spPr>
          <a:xfrm>
            <a:off x="4671461" y="1414913"/>
            <a:ext cx="7238198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400" noProof="0" dirty="0"/>
              <a:t>В основі нової моделі університету лежала його залежність від суспільства і культури, які задали форму, завдання, функції університету, пред'являючи до нього визначені вимоги. Три принципи визначили культуру нового університету. Перший полягав у запереченні примітивного утилітарного погляду на освіту, коли знання цінуються лише з практичної точки зору. Другий – застерігав від засилля дослідної (емпіричної) науки, яка протидіяла фундаментальному теоретичному пізнанню. Нарешті третій і головний принцип стверджував панування гуманітарної освіти, без якої не може бути освіченої особистості</a:t>
            </a:r>
          </a:p>
        </p:txBody>
      </p:sp>
      <p:sp>
        <p:nvSpPr>
          <p:cNvPr id="4" name="AutoShape 2" descr="Гумбольдт Вильгельм фон. Большая российская энциклопедия">
            <a:extLst>
              <a:ext uri="{FF2B5EF4-FFF2-40B4-BE49-F238E27FC236}">
                <a16:creationId xmlns:a16="http://schemas.microsoft.com/office/drawing/2014/main" id="{B7E63C1B-9024-6A77-43DC-D6CE106B8E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8467" y="711467"/>
            <a:ext cx="2869933" cy="28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B5C05-DB7E-C309-9220-A30AF05E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3" y="1542464"/>
            <a:ext cx="4376019" cy="30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4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B5BF27-A242-099F-3ACE-3897255C8D7C}"/>
              </a:ext>
            </a:extLst>
          </p:cNvPr>
          <p:cNvSpPr txBox="1"/>
          <p:nvPr/>
        </p:nvSpPr>
        <p:spPr>
          <a:xfrm>
            <a:off x="1049154" y="847023"/>
            <a:ext cx="997177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Золотий час класичних університетів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158C3-34EB-EDF3-C84F-A2DD53F21E37}"/>
              </a:ext>
            </a:extLst>
          </p:cNvPr>
          <p:cNvSpPr txBox="1"/>
          <p:nvPr/>
        </p:nvSpPr>
        <p:spPr>
          <a:xfrm>
            <a:off x="1607419" y="2040556"/>
            <a:ext cx="95290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noProof="0" dirty="0"/>
              <a:t>З середини ХIХ і до кінця ХХ ст. тривали золоті часи класичних університетів, які зарекомендували себе як центри розвитку науки. У цей час зростає і політичне значення університетів. </a:t>
            </a:r>
          </a:p>
        </p:txBody>
      </p:sp>
    </p:spTree>
    <p:extLst>
      <p:ext uri="{BB962C8B-B14F-4D97-AF65-F5344CB8AC3E}">
        <p14:creationId xmlns:p14="http://schemas.microsoft.com/office/powerpoint/2010/main" val="392300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340</TotalTime>
  <Words>600</Words>
  <Application>Microsoft Office PowerPoint</Application>
  <PresentationFormat>Широкий екран</PresentationFormat>
  <Paragraphs>18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Природа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68</cp:revision>
  <dcterms:created xsi:type="dcterms:W3CDTF">2025-10-05T11:31:11Z</dcterms:created>
  <dcterms:modified xsi:type="dcterms:W3CDTF">2025-10-10T11:36:54Z</dcterms:modified>
</cp:coreProperties>
</file>