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 id="263" r:id="rId9"/>
  </p:sldIdLst>
  <p:sldSz cx="10279063"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5F4E"/>
    <a:srgbClr val="BB8155"/>
    <a:srgbClr val="0F0F11"/>
    <a:srgbClr val="E4CDBB"/>
    <a:srgbClr val="1F201D"/>
    <a:srgbClr val="643E22"/>
    <a:srgbClr val="000000"/>
    <a:srgbClr val="FFCCFF"/>
    <a:srgbClr val="90F3F8"/>
    <a:srgbClr val="46D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157" y="67"/>
      </p:cViewPr>
      <p:guideLst>
        <p:guide orient="horz" pos="2160"/>
        <p:guide pos="32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0933" y="2130438"/>
            <a:ext cx="8737204"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541863" y="3886200"/>
            <a:ext cx="719534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6F91A247-A4EB-47C7-AC29-8B104E39A84C}" type="datetimeFigureOut">
              <a:rPr lang="ru-RU" smtClean="0"/>
              <a:pPr/>
              <a:t>27.01.2023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6ECF61-F49C-4A65-A988-D37A4DF194F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6F91A247-A4EB-47C7-AC29-8B104E39A84C}" type="datetimeFigureOut">
              <a:rPr lang="ru-RU" smtClean="0"/>
              <a:pPr/>
              <a:t>27.01.2023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6ECF61-F49C-4A65-A988-D37A4DF194F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936428" y="274651"/>
            <a:ext cx="308372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685273" y="274651"/>
            <a:ext cx="9079839"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6F91A247-A4EB-47C7-AC29-8B104E39A84C}" type="datetimeFigureOut">
              <a:rPr lang="ru-RU" smtClean="0"/>
              <a:pPr/>
              <a:t>27.01.2023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6ECF61-F49C-4A65-A988-D37A4DF194F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6F91A247-A4EB-47C7-AC29-8B104E39A84C}" type="datetimeFigureOut">
              <a:rPr lang="ru-RU" smtClean="0"/>
              <a:pPr/>
              <a:t>27.01.2023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6ECF61-F49C-4A65-A988-D37A4DF194F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1977" y="4406913"/>
            <a:ext cx="8737204"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811977" y="2906713"/>
            <a:ext cx="873720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F91A247-A4EB-47C7-AC29-8B104E39A84C}" type="datetimeFigureOut">
              <a:rPr lang="ru-RU" smtClean="0"/>
              <a:pPr/>
              <a:t>27.01.2023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6ECF61-F49C-4A65-A988-D37A4DF194F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685272" y="1600206"/>
            <a:ext cx="60817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6938369" y="1600206"/>
            <a:ext cx="60817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6F91A247-A4EB-47C7-AC29-8B104E39A84C}" type="datetimeFigureOut">
              <a:rPr lang="ru-RU" smtClean="0"/>
              <a:pPr/>
              <a:t>27.01.2023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6ECF61-F49C-4A65-A988-D37A4DF194F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3956" y="274638"/>
            <a:ext cx="9251158"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513957" y="1535113"/>
            <a:ext cx="45417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513957" y="2174875"/>
            <a:ext cx="45417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221629" y="1535113"/>
            <a:ext cx="45434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221629" y="2174875"/>
            <a:ext cx="45434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6F91A247-A4EB-47C7-AC29-8B104E39A84C}" type="datetimeFigureOut">
              <a:rPr lang="ru-RU" smtClean="0"/>
              <a:pPr/>
              <a:t>27.01.2023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6ECF61-F49C-4A65-A988-D37A4DF194F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6F91A247-A4EB-47C7-AC29-8B104E39A84C}" type="datetimeFigureOut">
              <a:rPr lang="ru-RU" smtClean="0"/>
              <a:pPr/>
              <a:t>27.01.2023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6ECF61-F49C-4A65-A988-D37A4DF194F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F91A247-A4EB-47C7-AC29-8B104E39A84C}" type="datetimeFigureOut">
              <a:rPr lang="ru-RU" smtClean="0"/>
              <a:pPr/>
              <a:t>27.01.2023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6ECF61-F49C-4A65-A988-D37A4DF194F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3956" y="273050"/>
            <a:ext cx="3381741"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4018831" y="273063"/>
            <a:ext cx="574628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513956" y="1435103"/>
            <a:ext cx="338174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F91A247-A4EB-47C7-AC29-8B104E39A84C}" type="datetimeFigureOut">
              <a:rPr lang="ru-RU" smtClean="0"/>
              <a:pPr/>
              <a:t>27.01.2023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6ECF61-F49C-4A65-A988-D37A4DF194F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4770" y="4800600"/>
            <a:ext cx="6167438"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2014770" y="612775"/>
            <a:ext cx="61674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2014770" y="5367338"/>
            <a:ext cx="61674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F91A247-A4EB-47C7-AC29-8B104E39A84C}" type="datetimeFigureOut">
              <a:rPr lang="ru-RU" smtClean="0"/>
              <a:pPr/>
              <a:t>27.01.2023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6ECF61-F49C-4A65-A988-D37A4DF194F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CDBB">
            <a:alpha val="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3956" y="274638"/>
            <a:ext cx="9251158"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513956" y="1600206"/>
            <a:ext cx="9251158"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513954" y="6356363"/>
            <a:ext cx="239844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1A247-A4EB-47C7-AC29-8B104E39A84C}" type="datetimeFigureOut">
              <a:rPr lang="ru-RU" smtClean="0"/>
              <a:pPr/>
              <a:t>27.01.2023</a:t>
            </a:fld>
            <a:endParaRPr lang="ru-RU"/>
          </a:p>
        </p:txBody>
      </p:sp>
      <p:sp>
        <p:nvSpPr>
          <p:cNvPr id="5" name="Нижний колонтитул 4"/>
          <p:cNvSpPr>
            <a:spLocks noGrp="1"/>
          </p:cNvSpPr>
          <p:nvPr>
            <p:ph type="ftr" sz="quarter" idx="3"/>
          </p:nvPr>
        </p:nvSpPr>
        <p:spPr>
          <a:xfrm>
            <a:off x="3512018" y="6356363"/>
            <a:ext cx="325503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366663" y="6356363"/>
            <a:ext cx="239844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ECF61-F49C-4A65-A988-D37A4DF194F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C:\Users\kotom\Downloads\photo-1616464916356-3a777b2b60b1_ixlib=rb-1.2.jpg"/>
          <p:cNvPicPr>
            <a:picLocks noChangeAspect="1" noChangeArrowheads="1"/>
          </p:cNvPicPr>
          <p:nvPr/>
        </p:nvPicPr>
        <p:blipFill>
          <a:blip r:embed="rId2" cstate="print"/>
          <a:srcRect/>
          <a:stretch>
            <a:fillRect/>
          </a:stretch>
        </p:blipFill>
        <p:spPr bwMode="auto">
          <a:xfrm>
            <a:off x="-7940" y="0"/>
            <a:ext cx="10287003" cy="68580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CDBB"/>
        </a:solidFill>
        <a:effectLst/>
      </p:bgPr>
    </p:bg>
    <p:spTree>
      <p:nvGrpSpPr>
        <p:cNvPr id="1" name=""/>
        <p:cNvGrpSpPr/>
        <p:nvPr/>
      </p:nvGrpSpPr>
      <p:grpSpPr>
        <a:xfrm>
          <a:off x="0" y="0"/>
          <a:ext cx="0" cy="0"/>
          <a:chOff x="0" y="0"/>
          <a:chExt cx="0" cy="0"/>
        </a:xfrm>
      </p:grpSpPr>
      <p:pic>
        <p:nvPicPr>
          <p:cNvPr id="2051" name="Picture 3" descr="C:\Users\kotom\Downloads\photo-1616627781431-23b776aad6b2_ixlib=rb-1.2.jpg"/>
          <p:cNvPicPr>
            <a:picLocks noChangeAspect="1" noChangeArrowheads="1"/>
          </p:cNvPicPr>
          <p:nvPr/>
        </p:nvPicPr>
        <p:blipFill>
          <a:blip r:embed="rId2" cstate="print"/>
          <a:srcRect/>
          <a:stretch>
            <a:fillRect/>
          </a:stretch>
        </p:blipFill>
        <p:spPr bwMode="auto">
          <a:xfrm>
            <a:off x="0" y="-349009"/>
            <a:ext cx="10279063" cy="720701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CDBB"/>
        </a:solidFill>
        <a:effectLst/>
      </p:bgPr>
    </p:bg>
    <p:spTree>
      <p:nvGrpSpPr>
        <p:cNvPr id="1" name=""/>
        <p:cNvGrpSpPr/>
        <p:nvPr/>
      </p:nvGrpSpPr>
      <p:grpSpPr>
        <a:xfrm>
          <a:off x="0" y="0"/>
          <a:ext cx="0" cy="0"/>
          <a:chOff x="0" y="0"/>
          <a:chExt cx="0" cy="0"/>
        </a:xfrm>
      </p:grpSpPr>
      <p:pic>
        <p:nvPicPr>
          <p:cNvPr id="31753" name="Picture 9" descr="C:\Users\kotom\Desktop\Рисунок1.png"/>
          <p:cNvPicPr>
            <a:picLocks noChangeAspect="1" noChangeArrowheads="1"/>
          </p:cNvPicPr>
          <p:nvPr/>
        </p:nvPicPr>
        <p:blipFill>
          <a:blip r:embed="rId2" cstate="print"/>
          <a:srcRect/>
          <a:stretch>
            <a:fillRect/>
          </a:stretch>
        </p:blipFill>
        <p:spPr bwMode="auto">
          <a:xfrm>
            <a:off x="-4763" y="274638"/>
            <a:ext cx="10288588" cy="6308725"/>
          </a:xfrm>
          <a:prstGeom prst="rect">
            <a:avLst/>
          </a:prstGeom>
          <a:noFill/>
        </p:spPr>
      </p:pic>
      <p:pic>
        <p:nvPicPr>
          <p:cNvPr id="23" name="Picture 2" descr="brown wooden board"/>
          <p:cNvPicPr>
            <a:picLocks noChangeAspect="1" noChangeArrowheads="1"/>
          </p:cNvPicPr>
          <p:nvPr/>
        </p:nvPicPr>
        <p:blipFill>
          <a:blip r:embed="rId3" cstate="print">
            <a:lum bright="20000"/>
          </a:blip>
          <a:srcRect/>
          <a:stretch>
            <a:fillRect/>
          </a:stretch>
        </p:blipFill>
        <p:spPr bwMode="auto">
          <a:xfrm>
            <a:off x="6148101" y="4054207"/>
            <a:ext cx="1800000" cy="1800000"/>
          </a:xfrm>
          <a:prstGeom prst="ellipse">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CDBB"/>
        </a:solidFill>
        <a:effectLst/>
      </p:bgPr>
    </p:bg>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581025" y="0"/>
            <a:ext cx="3617945" cy="6858000"/>
          </a:xfrm>
          <a:prstGeom prst="rect">
            <a:avLst/>
          </a:prstGeom>
          <a:noFill/>
          <a:ln w="9525">
            <a:noFill/>
            <a:miter lim="800000"/>
            <a:headEnd/>
            <a:tailEnd/>
          </a:ln>
        </p:spPr>
      </p:pic>
      <p:sp>
        <p:nvSpPr>
          <p:cNvPr id="5" name="TextBox 4"/>
          <p:cNvSpPr txBox="1"/>
          <p:nvPr/>
        </p:nvSpPr>
        <p:spPr>
          <a:xfrm>
            <a:off x="4483865" y="1883885"/>
            <a:ext cx="5244029" cy="3693319"/>
          </a:xfrm>
          <a:prstGeom prst="rect">
            <a:avLst/>
          </a:prstGeom>
          <a:noFill/>
        </p:spPr>
        <p:txBody>
          <a:bodyPr wrap="square" rtlCol="0">
            <a:spAutoFit/>
          </a:bodyPr>
          <a:lstStyle/>
          <a:p>
            <a:pPr algn="just" fontAlgn="base"/>
            <a:r>
              <a:rPr lang="en-US" dirty="0" smtClean="0">
                <a:solidFill>
                  <a:srgbClr val="7E5F4E"/>
                </a:solidFill>
                <a:latin typeface="Times New Roman" pitchFamily="18" charset="0"/>
                <a:cs typeface="Times New Roman" pitchFamily="18" charset="0"/>
              </a:rPr>
              <a:t>A proper noun is the name of any particular person, animal, place, thing, etc. For example, Jack, Jennifer, Nathan, Dubai, The United Kingdom, Willy, etc. Proper nouns are marked in bold for easy identification:</a:t>
            </a:r>
          </a:p>
          <a:p>
            <a:pPr algn="just" fontAlgn="base"/>
            <a:endParaRPr lang="en-US" dirty="0" smtClean="0">
              <a:solidFill>
                <a:srgbClr val="7E5F4E"/>
              </a:solidFill>
              <a:latin typeface="Times New Roman" pitchFamily="18" charset="0"/>
              <a:cs typeface="Times New Roman" pitchFamily="18" charset="0"/>
            </a:endParaRPr>
          </a:p>
          <a:p>
            <a:pPr algn="just" fontAlgn="base">
              <a:buFont typeface="Arial" pitchFamily="34" charset="0"/>
              <a:buChar char="•"/>
            </a:pPr>
            <a:r>
              <a:rPr lang="en-US" b="1" dirty="0" smtClean="0">
                <a:solidFill>
                  <a:srgbClr val="7E5F4E"/>
                </a:solidFill>
                <a:latin typeface="Times New Roman" pitchFamily="18" charset="0"/>
                <a:cs typeface="Times New Roman" pitchFamily="18" charset="0"/>
              </a:rPr>
              <a:t> Jack</a:t>
            </a:r>
            <a:r>
              <a:rPr lang="en-US" dirty="0" smtClean="0">
                <a:solidFill>
                  <a:srgbClr val="7E5F4E"/>
                </a:solidFill>
                <a:latin typeface="Times New Roman" pitchFamily="18" charset="0"/>
                <a:cs typeface="Times New Roman" pitchFamily="18" charset="0"/>
              </a:rPr>
              <a:t> is my favorite friend.</a:t>
            </a:r>
          </a:p>
          <a:p>
            <a:pPr algn="just" fontAlgn="base">
              <a:buFont typeface="Arial" pitchFamily="34" charset="0"/>
              <a:buChar char="•"/>
            </a:pPr>
            <a:r>
              <a:rPr lang="en-US" dirty="0" smtClean="0">
                <a:solidFill>
                  <a:srgbClr val="7E5F4E"/>
                </a:solidFill>
                <a:latin typeface="Times New Roman" pitchFamily="18" charset="0"/>
                <a:cs typeface="Times New Roman" pitchFamily="18" charset="0"/>
              </a:rPr>
              <a:t> Hey </a:t>
            </a:r>
            <a:r>
              <a:rPr lang="en-US" b="1" dirty="0" smtClean="0">
                <a:solidFill>
                  <a:srgbClr val="7E5F4E"/>
                </a:solidFill>
                <a:latin typeface="Times New Roman" pitchFamily="18" charset="0"/>
                <a:cs typeface="Times New Roman" pitchFamily="18" charset="0"/>
              </a:rPr>
              <a:t>Jennifer</a:t>
            </a:r>
            <a:r>
              <a:rPr lang="en-US" dirty="0" smtClean="0">
                <a:solidFill>
                  <a:srgbClr val="7E5F4E"/>
                </a:solidFill>
                <a:latin typeface="Times New Roman" pitchFamily="18" charset="0"/>
                <a:cs typeface="Times New Roman" pitchFamily="18" charset="0"/>
              </a:rPr>
              <a:t>! How are you, buddy?</a:t>
            </a:r>
          </a:p>
          <a:p>
            <a:pPr algn="just" fontAlgn="base">
              <a:buFont typeface="Arial" pitchFamily="34" charset="0"/>
              <a:buChar char="•"/>
            </a:pPr>
            <a:r>
              <a:rPr lang="en-US" b="1" dirty="0" smtClean="0">
                <a:solidFill>
                  <a:srgbClr val="7E5F4E"/>
                </a:solidFill>
                <a:latin typeface="Times New Roman" pitchFamily="18" charset="0"/>
                <a:cs typeface="Times New Roman" pitchFamily="18" charset="0"/>
              </a:rPr>
              <a:t> Nathan </a:t>
            </a:r>
            <a:r>
              <a:rPr lang="en-US" dirty="0" smtClean="0">
                <a:solidFill>
                  <a:srgbClr val="7E5F4E"/>
                </a:solidFill>
                <a:latin typeface="Times New Roman" pitchFamily="18" charset="0"/>
                <a:cs typeface="Times New Roman" pitchFamily="18" charset="0"/>
              </a:rPr>
              <a:t>is going to buy some books.</a:t>
            </a:r>
          </a:p>
          <a:p>
            <a:pPr algn="just" fontAlgn="base">
              <a:buFont typeface="Arial" pitchFamily="34" charset="0"/>
              <a:buChar char="•"/>
            </a:pPr>
            <a:r>
              <a:rPr lang="en-US" dirty="0" smtClean="0">
                <a:solidFill>
                  <a:srgbClr val="7E5F4E"/>
                </a:solidFill>
                <a:latin typeface="Times New Roman" pitchFamily="18" charset="0"/>
                <a:cs typeface="Times New Roman" pitchFamily="18" charset="0"/>
              </a:rPr>
              <a:t> He has been living in </a:t>
            </a:r>
            <a:r>
              <a:rPr lang="en-US" b="1" dirty="0" smtClean="0">
                <a:solidFill>
                  <a:srgbClr val="7E5F4E"/>
                </a:solidFill>
                <a:latin typeface="Times New Roman" pitchFamily="18" charset="0"/>
                <a:cs typeface="Times New Roman" pitchFamily="18" charset="0"/>
              </a:rPr>
              <a:t>Dubai </a:t>
            </a:r>
            <a:r>
              <a:rPr lang="en-US" dirty="0" smtClean="0">
                <a:solidFill>
                  <a:srgbClr val="7E5F4E"/>
                </a:solidFill>
                <a:latin typeface="Times New Roman" pitchFamily="18" charset="0"/>
                <a:cs typeface="Times New Roman" pitchFamily="18" charset="0"/>
              </a:rPr>
              <a:t>for five years.</a:t>
            </a:r>
          </a:p>
          <a:p>
            <a:pPr algn="just" fontAlgn="base">
              <a:buFont typeface="Arial" pitchFamily="34" charset="0"/>
              <a:buChar char="•"/>
            </a:pPr>
            <a:r>
              <a:rPr lang="en-US" b="1" dirty="0" smtClean="0">
                <a:solidFill>
                  <a:srgbClr val="7E5F4E"/>
                </a:solidFill>
                <a:latin typeface="Times New Roman" pitchFamily="18" charset="0"/>
                <a:cs typeface="Times New Roman" pitchFamily="18" charset="0"/>
              </a:rPr>
              <a:t> The United Kingdom </a:t>
            </a:r>
            <a:r>
              <a:rPr lang="en-US" dirty="0" smtClean="0">
                <a:solidFill>
                  <a:srgbClr val="7E5F4E"/>
                </a:solidFill>
                <a:latin typeface="Times New Roman" pitchFamily="18" charset="0"/>
                <a:cs typeface="Times New Roman" pitchFamily="18" charset="0"/>
              </a:rPr>
              <a:t>is a beautiful country.</a:t>
            </a:r>
          </a:p>
          <a:p>
            <a:pPr algn="just" fontAlgn="base">
              <a:buFont typeface="Arial" pitchFamily="34" charset="0"/>
              <a:buChar char="•"/>
            </a:pPr>
            <a:r>
              <a:rPr lang="en-US" dirty="0" smtClean="0">
                <a:solidFill>
                  <a:srgbClr val="7E5F4E"/>
                </a:solidFill>
                <a:latin typeface="Times New Roman" pitchFamily="18" charset="0"/>
                <a:cs typeface="Times New Roman" pitchFamily="18" charset="0"/>
              </a:rPr>
              <a:t> I saw a tiger in the zoo named </a:t>
            </a:r>
            <a:r>
              <a:rPr lang="en-US" b="1" dirty="0" smtClean="0">
                <a:solidFill>
                  <a:srgbClr val="7E5F4E"/>
                </a:solidFill>
                <a:latin typeface="Times New Roman" pitchFamily="18" charset="0"/>
                <a:cs typeface="Times New Roman" pitchFamily="18" charset="0"/>
              </a:rPr>
              <a:t>Willy</a:t>
            </a:r>
            <a:r>
              <a:rPr lang="en-US" dirty="0" smtClean="0">
                <a:solidFill>
                  <a:srgbClr val="7E5F4E"/>
                </a:solidFill>
                <a:latin typeface="Times New Roman" pitchFamily="18" charset="0"/>
                <a:cs typeface="Times New Roman" pitchFamily="18" charset="0"/>
              </a:rPr>
              <a:t>.</a:t>
            </a:r>
          </a:p>
          <a:p>
            <a:pPr algn="just"/>
            <a:endParaRPr lang="uk-UA" dirty="0">
              <a:solidFill>
                <a:srgbClr val="7E5F4E"/>
              </a:solidFill>
              <a:latin typeface="Times New Roman" pitchFamily="18" charset="0"/>
              <a:cs typeface="Times New Roman" pitchFamily="18" charset="0"/>
            </a:endParaRPr>
          </a:p>
        </p:txBody>
      </p:sp>
      <p:pic>
        <p:nvPicPr>
          <p:cNvPr id="7" name="Picture 3" descr="C:\Users\kotom\Desktop\Рисунок2.png"/>
          <p:cNvPicPr>
            <a:picLocks noChangeAspect="1" noChangeArrowheads="1"/>
          </p:cNvPicPr>
          <p:nvPr/>
        </p:nvPicPr>
        <p:blipFill>
          <a:blip r:embed="rId3" cstate="print"/>
          <a:srcRect/>
          <a:stretch>
            <a:fillRect/>
          </a:stretch>
        </p:blipFill>
        <p:spPr bwMode="auto">
          <a:xfrm>
            <a:off x="1850797" y="177575"/>
            <a:ext cx="8515350" cy="15970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CDBB"/>
        </a:solidFill>
        <a:effectLst/>
      </p:bgPr>
    </p:bg>
    <p:spTree>
      <p:nvGrpSpPr>
        <p:cNvPr id="1" name=""/>
        <p:cNvGrpSpPr/>
        <p:nvPr/>
      </p:nvGrpSpPr>
      <p:grpSpPr>
        <a:xfrm>
          <a:off x="0" y="0"/>
          <a:ext cx="0" cy="0"/>
          <a:chOff x="0" y="0"/>
          <a:chExt cx="0" cy="0"/>
        </a:xfrm>
      </p:grpSpPr>
      <p:pic>
        <p:nvPicPr>
          <p:cNvPr id="33794" name="Picture 2" descr="cars parked on roadside in front of houses at daytime"/>
          <p:cNvPicPr>
            <a:picLocks noChangeAspect="1" noChangeArrowheads="1"/>
          </p:cNvPicPr>
          <p:nvPr/>
        </p:nvPicPr>
        <p:blipFill>
          <a:blip r:embed="rId2" cstate="print"/>
          <a:srcRect/>
          <a:stretch>
            <a:fillRect/>
          </a:stretch>
        </p:blipFill>
        <p:spPr bwMode="auto">
          <a:xfrm>
            <a:off x="6096000" y="0"/>
            <a:ext cx="3579846" cy="6858000"/>
          </a:xfrm>
          <a:prstGeom prst="rect">
            <a:avLst/>
          </a:prstGeom>
          <a:noFill/>
        </p:spPr>
      </p:pic>
      <p:sp>
        <p:nvSpPr>
          <p:cNvPr id="5" name="TextBox 4"/>
          <p:cNvSpPr txBox="1"/>
          <p:nvPr/>
        </p:nvSpPr>
        <p:spPr>
          <a:xfrm>
            <a:off x="635765" y="1693385"/>
            <a:ext cx="5244029" cy="4801314"/>
          </a:xfrm>
          <a:prstGeom prst="rect">
            <a:avLst/>
          </a:prstGeom>
          <a:noFill/>
        </p:spPr>
        <p:txBody>
          <a:bodyPr wrap="square" rtlCol="0">
            <a:spAutoFit/>
          </a:bodyPr>
          <a:lstStyle/>
          <a:p>
            <a:pPr algn="just" fontAlgn="base"/>
            <a:r>
              <a:rPr lang="en-US" dirty="0" smtClean="0">
                <a:solidFill>
                  <a:srgbClr val="7E5F4E"/>
                </a:solidFill>
                <a:latin typeface="Times New Roman" pitchFamily="18" charset="0"/>
                <a:cs typeface="Times New Roman" pitchFamily="18" charset="0"/>
              </a:rPr>
              <a:t>Common nouns are nouns that describe common people, animals, places, things, etc. This noun does not define any particular type of person, place, or thing. Let us see some examples of common nouns: country, city, man, King, Queen, boy, girl, etc. Common nouns are marked in bold for easy identification:</a:t>
            </a:r>
          </a:p>
          <a:p>
            <a:pPr fontAlgn="base">
              <a:buFont typeface="Arial" pitchFamily="34" charset="0"/>
              <a:buChar char="•"/>
            </a:pPr>
            <a:endParaRPr lang="en-US" dirty="0" smtClean="0">
              <a:solidFill>
                <a:srgbClr val="7E5F4E"/>
              </a:solidFill>
              <a:latin typeface="Times New Roman" pitchFamily="18" charset="0"/>
              <a:cs typeface="Times New Roman" pitchFamily="18" charset="0"/>
            </a:endParaRPr>
          </a:p>
          <a:p>
            <a:pPr fontAlgn="base">
              <a:buFont typeface="Arial" pitchFamily="34" charset="0"/>
              <a:buChar char="•"/>
            </a:pPr>
            <a:r>
              <a:rPr lang="en-US" dirty="0" smtClean="0">
                <a:solidFill>
                  <a:srgbClr val="7E5F4E"/>
                </a:solidFill>
                <a:latin typeface="Times New Roman" pitchFamily="18" charset="0"/>
                <a:cs typeface="Times New Roman" pitchFamily="18" charset="0"/>
              </a:rPr>
              <a:t> The name of my </a:t>
            </a:r>
            <a:r>
              <a:rPr lang="en-US" b="1" dirty="0" smtClean="0">
                <a:solidFill>
                  <a:srgbClr val="7E5F4E"/>
                </a:solidFill>
                <a:latin typeface="Times New Roman" pitchFamily="18" charset="0"/>
                <a:cs typeface="Times New Roman" pitchFamily="18" charset="0"/>
              </a:rPr>
              <a:t>country </a:t>
            </a:r>
            <a:r>
              <a:rPr lang="en-US" dirty="0" smtClean="0">
                <a:solidFill>
                  <a:srgbClr val="7E5F4E"/>
                </a:solidFill>
                <a:latin typeface="Times New Roman" pitchFamily="18" charset="0"/>
                <a:cs typeface="Times New Roman" pitchFamily="18" charset="0"/>
              </a:rPr>
              <a:t>is Bangladesh.</a:t>
            </a:r>
          </a:p>
          <a:p>
            <a:pPr fontAlgn="base">
              <a:buFont typeface="Arial" pitchFamily="34" charset="0"/>
              <a:buChar char="•"/>
            </a:pPr>
            <a:r>
              <a:rPr lang="en-US" dirty="0" smtClean="0">
                <a:solidFill>
                  <a:srgbClr val="7E5F4E"/>
                </a:solidFill>
                <a:latin typeface="Times New Roman" pitchFamily="18" charset="0"/>
                <a:cs typeface="Times New Roman" pitchFamily="18" charset="0"/>
              </a:rPr>
              <a:t> New York is a fantastic </a:t>
            </a:r>
            <a:r>
              <a:rPr lang="en-US" b="1" dirty="0" smtClean="0">
                <a:solidFill>
                  <a:srgbClr val="7E5F4E"/>
                </a:solidFill>
                <a:latin typeface="Times New Roman" pitchFamily="18" charset="0"/>
                <a:cs typeface="Times New Roman" pitchFamily="18" charset="0"/>
              </a:rPr>
              <a:t>city</a:t>
            </a:r>
            <a:r>
              <a:rPr lang="en-US" dirty="0" smtClean="0">
                <a:solidFill>
                  <a:srgbClr val="7E5F4E"/>
                </a:solidFill>
                <a:latin typeface="Times New Roman" pitchFamily="18" charset="0"/>
                <a:cs typeface="Times New Roman" pitchFamily="18" charset="0"/>
              </a:rPr>
              <a:t>.</a:t>
            </a:r>
          </a:p>
          <a:p>
            <a:pPr fontAlgn="base">
              <a:buFont typeface="Arial" pitchFamily="34" charset="0"/>
              <a:buChar char="•"/>
            </a:pPr>
            <a:r>
              <a:rPr lang="en-US" dirty="0" smtClean="0">
                <a:solidFill>
                  <a:srgbClr val="7E5F4E"/>
                </a:solidFill>
                <a:latin typeface="Times New Roman" pitchFamily="18" charset="0"/>
                <a:cs typeface="Times New Roman" pitchFamily="18" charset="0"/>
              </a:rPr>
              <a:t> The </a:t>
            </a:r>
            <a:r>
              <a:rPr lang="en-US" b="1" dirty="0" smtClean="0">
                <a:solidFill>
                  <a:srgbClr val="7E5F4E"/>
                </a:solidFill>
                <a:latin typeface="Times New Roman" pitchFamily="18" charset="0"/>
                <a:cs typeface="Times New Roman" pitchFamily="18" charset="0"/>
              </a:rPr>
              <a:t>boy</a:t>
            </a:r>
            <a:r>
              <a:rPr lang="en-US" dirty="0" smtClean="0">
                <a:solidFill>
                  <a:srgbClr val="7E5F4E"/>
                </a:solidFill>
                <a:latin typeface="Times New Roman" pitchFamily="18" charset="0"/>
                <a:cs typeface="Times New Roman" pitchFamily="18" charset="0"/>
              </a:rPr>
              <a:t> is good at English. </a:t>
            </a:r>
          </a:p>
          <a:p>
            <a:pPr fontAlgn="base">
              <a:buFont typeface="Arial" pitchFamily="34" charset="0"/>
              <a:buChar char="•"/>
            </a:pPr>
            <a:r>
              <a:rPr lang="en-US" dirty="0" smtClean="0">
                <a:solidFill>
                  <a:srgbClr val="7E5F4E"/>
                </a:solidFill>
                <a:latin typeface="Times New Roman" pitchFamily="18" charset="0"/>
                <a:cs typeface="Times New Roman" pitchFamily="18" charset="0"/>
              </a:rPr>
              <a:t> His attitude is like an honest </a:t>
            </a:r>
            <a:r>
              <a:rPr lang="en-US" b="1" dirty="0" smtClean="0">
                <a:solidFill>
                  <a:srgbClr val="7E5F4E"/>
                </a:solidFill>
                <a:latin typeface="Times New Roman" pitchFamily="18" charset="0"/>
                <a:cs typeface="Times New Roman" pitchFamily="18" charset="0"/>
              </a:rPr>
              <a:t>man</a:t>
            </a:r>
            <a:r>
              <a:rPr lang="en-US" dirty="0" smtClean="0">
                <a:solidFill>
                  <a:srgbClr val="7E5F4E"/>
                </a:solidFill>
                <a:latin typeface="Times New Roman" pitchFamily="18" charset="0"/>
                <a:cs typeface="Times New Roman" pitchFamily="18" charset="0"/>
              </a:rPr>
              <a:t>.</a:t>
            </a:r>
          </a:p>
          <a:p>
            <a:pPr fontAlgn="base">
              <a:buFont typeface="Arial" pitchFamily="34" charset="0"/>
              <a:buChar char="•"/>
            </a:pPr>
            <a:r>
              <a:rPr lang="en-US" dirty="0" smtClean="0">
                <a:solidFill>
                  <a:srgbClr val="7E5F4E"/>
                </a:solidFill>
                <a:latin typeface="Times New Roman" pitchFamily="18" charset="0"/>
                <a:cs typeface="Times New Roman" pitchFamily="18" charset="0"/>
              </a:rPr>
              <a:t> He talks as if he was a </a:t>
            </a:r>
            <a:r>
              <a:rPr lang="en-US" b="1" dirty="0" smtClean="0">
                <a:solidFill>
                  <a:srgbClr val="7E5F4E"/>
                </a:solidFill>
                <a:latin typeface="Times New Roman" pitchFamily="18" charset="0"/>
                <a:cs typeface="Times New Roman" pitchFamily="18" charset="0"/>
              </a:rPr>
              <a:t>king</a:t>
            </a:r>
            <a:r>
              <a:rPr lang="en-US" dirty="0" smtClean="0">
                <a:solidFill>
                  <a:srgbClr val="7E5F4E"/>
                </a:solidFill>
                <a:latin typeface="Times New Roman" pitchFamily="18" charset="0"/>
                <a:cs typeface="Times New Roman" pitchFamily="18" charset="0"/>
              </a:rPr>
              <a:t>.</a:t>
            </a:r>
          </a:p>
          <a:p>
            <a:pPr fontAlgn="base">
              <a:buFont typeface="Arial" pitchFamily="34" charset="0"/>
              <a:buChar char="•"/>
            </a:pPr>
            <a:r>
              <a:rPr lang="en-US" dirty="0" smtClean="0">
                <a:solidFill>
                  <a:srgbClr val="7E5F4E"/>
                </a:solidFill>
                <a:latin typeface="Times New Roman" pitchFamily="18" charset="0"/>
                <a:cs typeface="Times New Roman" pitchFamily="18" charset="0"/>
              </a:rPr>
              <a:t> I love this beautiful </a:t>
            </a:r>
            <a:r>
              <a:rPr lang="en-US" b="1" dirty="0" smtClean="0">
                <a:solidFill>
                  <a:srgbClr val="7E5F4E"/>
                </a:solidFill>
                <a:latin typeface="Times New Roman" pitchFamily="18" charset="0"/>
                <a:cs typeface="Times New Roman" pitchFamily="18" charset="0"/>
              </a:rPr>
              <a:t>Queen</a:t>
            </a:r>
            <a:r>
              <a:rPr lang="en-US" dirty="0" smtClean="0">
                <a:solidFill>
                  <a:srgbClr val="7E5F4E"/>
                </a:solidFill>
                <a:latin typeface="Times New Roman" pitchFamily="18" charset="0"/>
                <a:cs typeface="Times New Roman" pitchFamily="18" charset="0"/>
              </a:rPr>
              <a:t>.</a:t>
            </a:r>
          </a:p>
          <a:p>
            <a:pPr fontAlgn="base">
              <a:buFont typeface="Arial" pitchFamily="34" charset="0"/>
              <a:buChar char="•"/>
            </a:pPr>
            <a:r>
              <a:rPr lang="en-US" dirty="0" smtClean="0">
                <a:solidFill>
                  <a:srgbClr val="7E5F4E"/>
                </a:solidFill>
                <a:latin typeface="Times New Roman" pitchFamily="18" charset="0"/>
                <a:cs typeface="Times New Roman" pitchFamily="18" charset="0"/>
              </a:rPr>
              <a:t> The </a:t>
            </a:r>
            <a:r>
              <a:rPr lang="en-US" b="1" dirty="0" smtClean="0">
                <a:solidFill>
                  <a:srgbClr val="7E5F4E"/>
                </a:solidFill>
                <a:latin typeface="Times New Roman" pitchFamily="18" charset="0"/>
                <a:cs typeface="Times New Roman" pitchFamily="18" charset="0"/>
              </a:rPr>
              <a:t>girl </a:t>
            </a:r>
            <a:r>
              <a:rPr lang="en-US" dirty="0" smtClean="0">
                <a:solidFill>
                  <a:srgbClr val="7E5F4E"/>
                </a:solidFill>
                <a:latin typeface="Times New Roman" pitchFamily="18" charset="0"/>
                <a:cs typeface="Times New Roman" pitchFamily="18" charset="0"/>
              </a:rPr>
              <a:t>is going to meet her friends.</a:t>
            </a:r>
          </a:p>
          <a:p>
            <a:pPr fontAlgn="base">
              <a:buFont typeface="Arial" pitchFamily="34" charset="0"/>
              <a:buChar char="•"/>
            </a:pPr>
            <a:r>
              <a:rPr lang="en-US" dirty="0" smtClean="0">
                <a:solidFill>
                  <a:srgbClr val="7E5F4E"/>
                </a:solidFill>
                <a:latin typeface="Times New Roman" pitchFamily="18" charset="0"/>
                <a:cs typeface="Times New Roman" pitchFamily="18" charset="0"/>
              </a:rPr>
              <a:t> Cricket is a gentleman’s </a:t>
            </a:r>
            <a:r>
              <a:rPr lang="en-US" b="1" dirty="0" smtClean="0">
                <a:solidFill>
                  <a:srgbClr val="7E5F4E"/>
                </a:solidFill>
                <a:latin typeface="Times New Roman" pitchFamily="18" charset="0"/>
                <a:cs typeface="Times New Roman" pitchFamily="18" charset="0"/>
              </a:rPr>
              <a:t>game</a:t>
            </a:r>
            <a:r>
              <a:rPr lang="en-US" dirty="0" smtClean="0">
                <a:solidFill>
                  <a:srgbClr val="7E5F4E"/>
                </a:solidFill>
                <a:latin typeface="Times New Roman" pitchFamily="18" charset="0"/>
                <a:cs typeface="Times New Roman" pitchFamily="18" charset="0"/>
              </a:rPr>
              <a:t>.</a:t>
            </a:r>
          </a:p>
          <a:p>
            <a:pPr fontAlgn="base">
              <a:buFont typeface="Arial" pitchFamily="34" charset="0"/>
              <a:buChar char="•"/>
            </a:pPr>
            <a:r>
              <a:rPr lang="en-US" dirty="0" smtClean="0">
                <a:solidFill>
                  <a:srgbClr val="7E5F4E"/>
                </a:solidFill>
                <a:latin typeface="Times New Roman" pitchFamily="18" charset="0"/>
                <a:cs typeface="Times New Roman" pitchFamily="18" charset="0"/>
              </a:rPr>
              <a:t> He cannot swim in the </a:t>
            </a:r>
            <a:r>
              <a:rPr lang="en-US" b="1" dirty="0" smtClean="0">
                <a:solidFill>
                  <a:srgbClr val="7E5F4E"/>
                </a:solidFill>
                <a:latin typeface="Times New Roman" pitchFamily="18" charset="0"/>
                <a:cs typeface="Times New Roman" pitchFamily="18" charset="0"/>
              </a:rPr>
              <a:t>river</a:t>
            </a:r>
            <a:r>
              <a:rPr lang="en-US" dirty="0" smtClean="0">
                <a:solidFill>
                  <a:srgbClr val="7E5F4E"/>
                </a:solidFill>
                <a:latin typeface="Times New Roman" pitchFamily="18" charset="0"/>
                <a:cs typeface="Times New Roman" pitchFamily="18" charset="0"/>
              </a:rPr>
              <a:t>.</a:t>
            </a:r>
          </a:p>
          <a:p>
            <a:pPr algn="just"/>
            <a:endParaRPr lang="uk-UA" dirty="0">
              <a:solidFill>
                <a:srgbClr val="7E5F4E"/>
              </a:solidFill>
              <a:latin typeface="Times New Roman" pitchFamily="18" charset="0"/>
              <a:cs typeface="Times New Roman" pitchFamily="18" charset="0"/>
            </a:endParaRPr>
          </a:p>
        </p:txBody>
      </p:sp>
      <p:pic>
        <p:nvPicPr>
          <p:cNvPr id="7" name="Picture 3" descr="C:\Users\kotom\Desktop\Рисунок3.png"/>
          <p:cNvPicPr>
            <a:picLocks noChangeAspect="1" noChangeArrowheads="1"/>
          </p:cNvPicPr>
          <p:nvPr/>
        </p:nvPicPr>
        <p:blipFill>
          <a:blip r:embed="rId3" cstate="print"/>
          <a:srcRect/>
          <a:stretch>
            <a:fillRect/>
          </a:stretch>
        </p:blipFill>
        <p:spPr bwMode="auto">
          <a:xfrm>
            <a:off x="14514" y="177574"/>
            <a:ext cx="9820275" cy="15970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CDBB"/>
        </a:solidFill>
        <a:effectLst/>
      </p:bgPr>
    </p:bg>
    <p:spTree>
      <p:nvGrpSpPr>
        <p:cNvPr id="1" name=""/>
        <p:cNvGrpSpPr/>
        <p:nvPr/>
      </p:nvGrpSpPr>
      <p:grpSpPr>
        <a:xfrm>
          <a:off x="0" y="0"/>
          <a:ext cx="0" cy="0"/>
          <a:chOff x="0" y="0"/>
          <a:chExt cx="0" cy="0"/>
        </a:xfrm>
      </p:grpSpPr>
      <p:sp>
        <p:nvSpPr>
          <p:cNvPr id="5" name="TextBox 4"/>
          <p:cNvSpPr txBox="1"/>
          <p:nvPr/>
        </p:nvSpPr>
        <p:spPr>
          <a:xfrm>
            <a:off x="4089401" y="1045685"/>
            <a:ext cx="5986462" cy="5632311"/>
          </a:xfrm>
          <a:prstGeom prst="rect">
            <a:avLst/>
          </a:prstGeom>
          <a:noFill/>
        </p:spPr>
        <p:txBody>
          <a:bodyPr wrap="square" rtlCol="0">
            <a:spAutoFit/>
          </a:bodyPr>
          <a:lstStyle/>
          <a:p>
            <a:pPr algn="just" fontAlgn="base"/>
            <a:r>
              <a:rPr lang="en-US" dirty="0" smtClean="0">
                <a:solidFill>
                  <a:srgbClr val="7E5F4E"/>
                </a:solidFill>
                <a:latin typeface="Times New Roman" pitchFamily="18" charset="0"/>
                <a:cs typeface="Times New Roman" pitchFamily="18" charset="0"/>
              </a:rPr>
              <a:t>A collective noun is a name that denotes a group of people or things. In American English, collective nouns are considered singular using singular verbs(e.g., the team </a:t>
            </a:r>
            <a:r>
              <a:rPr lang="en-US" b="1" dirty="0" smtClean="0">
                <a:solidFill>
                  <a:srgbClr val="7E5F4E"/>
                </a:solidFill>
                <a:latin typeface="Times New Roman" pitchFamily="18" charset="0"/>
                <a:cs typeface="Times New Roman" pitchFamily="18" charset="0"/>
              </a:rPr>
              <a:t>plays </a:t>
            </a:r>
            <a:r>
              <a:rPr lang="en-US" dirty="0" smtClean="0">
                <a:solidFill>
                  <a:srgbClr val="7E5F4E"/>
                </a:solidFill>
                <a:latin typeface="Times New Roman" pitchFamily="18" charset="0"/>
                <a:cs typeface="Times New Roman" pitchFamily="18" charset="0"/>
              </a:rPr>
              <a:t>very well). In contrast, in British English, they are(collective nouns) considered singular and plural verbs(</a:t>
            </a:r>
            <a:r>
              <a:rPr lang="en-US" dirty="0" err="1" smtClean="0">
                <a:solidFill>
                  <a:srgbClr val="7E5F4E"/>
                </a:solidFill>
                <a:latin typeface="Times New Roman" pitchFamily="18" charset="0"/>
                <a:cs typeface="Times New Roman" pitchFamily="18" charset="0"/>
              </a:rPr>
              <a:t>e.g.the</a:t>
            </a:r>
            <a:r>
              <a:rPr lang="en-US" dirty="0" smtClean="0">
                <a:solidFill>
                  <a:srgbClr val="7E5F4E"/>
                </a:solidFill>
                <a:latin typeface="Times New Roman" pitchFamily="18" charset="0"/>
                <a:cs typeface="Times New Roman" pitchFamily="18" charset="0"/>
              </a:rPr>
              <a:t> team </a:t>
            </a:r>
            <a:r>
              <a:rPr lang="en-US" b="1" dirty="0" smtClean="0">
                <a:solidFill>
                  <a:srgbClr val="7E5F4E"/>
                </a:solidFill>
                <a:latin typeface="Times New Roman" pitchFamily="18" charset="0"/>
                <a:cs typeface="Times New Roman" pitchFamily="18" charset="0"/>
              </a:rPr>
              <a:t>plays </a:t>
            </a:r>
            <a:r>
              <a:rPr lang="en-US" dirty="0" smtClean="0">
                <a:solidFill>
                  <a:srgbClr val="7E5F4E"/>
                </a:solidFill>
                <a:latin typeface="Times New Roman" pitchFamily="18" charset="0"/>
                <a:cs typeface="Times New Roman" pitchFamily="18" charset="0"/>
              </a:rPr>
              <a:t>very well). </a:t>
            </a:r>
          </a:p>
          <a:p>
            <a:pPr algn="just" fontAlgn="base"/>
            <a:r>
              <a:rPr lang="en-US" dirty="0" smtClean="0">
                <a:solidFill>
                  <a:srgbClr val="7E5F4E"/>
                </a:solidFill>
                <a:latin typeface="Times New Roman" pitchFamily="18" charset="0"/>
                <a:cs typeface="Times New Roman" pitchFamily="18" charset="0"/>
              </a:rPr>
              <a:t>Examples of collective nouns; family, crowd, team, group, class, troop, cattle, committee, etc. Collective nouns are marked in bold for easy identification:</a:t>
            </a:r>
          </a:p>
          <a:p>
            <a:pPr algn="just" fontAlgn="base"/>
            <a:endParaRPr lang="en-US" dirty="0" smtClean="0">
              <a:solidFill>
                <a:srgbClr val="7E5F4E"/>
              </a:solidFill>
              <a:latin typeface="Times New Roman" pitchFamily="18" charset="0"/>
              <a:cs typeface="Times New Roman" pitchFamily="18" charset="0"/>
            </a:endParaRPr>
          </a:p>
          <a:p>
            <a:pPr algn="just" fontAlgn="base">
              <a:buFont typeface="Arial" pitchFamily="34" charset="0"/>
              <a:buChar char="•"/>
            </a:pPr>
            <a:r>
              <a:rPr lang="en-US" dirty="0" smtClean="0">
                <a:solidFill>
                  <a:srgbClr val="7E5F4E"/>
                </a:solidFill>
                <a:latin typeface="Times New Roman" pitchFamily="18" charset="0"/>
                <a:cs typeface="Times New Roman" pitchFamily="18" charset="0"/>
              </a:rPr>
              <a:t> I belong to a middle-class </a:t>
            </a:r>
            <a:r>
              <a:rPr lang="en-US" b="1" dirty="0" smtClean="0">
                <a:solidFill>
                  <a:srgbClr val="7E5F4E"/>
                </a:solidFill>
                <a:latin typeface="Times New Roman" pitchFamily="18" charset="0"/>
                <a:cs typeface="Times New Roman" pitchFamily="18" charset="0"/>
              </a:rPr>
              <a:t>family</a:t>
            </a:r>
            <a:r>
              <a:rPr lang="en-US" dirty="0" smtClean="0">
                <a:solidFill>
                  <a:srgbClr val="7E5F4E"/>
                </a:solidFill>
                <a:latin typeface="Times New Roman" pitchFamily="18" charset="0"/>
                <a:cs typeface="Times New Roman" pitchFamily="18" charset="0"/>
              </a:rPr>
              <a:t>.</a:t>
            </a:r>
          </a:p>
          <a:p>
            <a:pPr algn="just" fontAlgn="base">
              <a:buFont typeface="Arial" pitchFamily="34" charset="0"/>
              <a:buChar char="•"/>
            </a:pPr>
            <a:r>
              <a:rPr lang="en-US" dirty="0" smtClean="0">
                <a:solidFill>
                  <a:srgbClr val="7E5F4E"/>
                </a:solidFill>
                <a:latin typeface="Times New Roman" pitchFamily="18" charset="0"/>
                <a:cs typeface="Times New Roman" pitchFamily="18" charset="0"/>
              </a:rPr>
              <a:t> They watched an exciting cricket match, and the stadium was full of </a:t>
            </a:r>
            <a:r>
              <a:rPr lang="en-US" b="1" dirty="0" smtClean="0">
                <a:solidFill>
                  <a:srgbClr val="7E5F4E"/>
                </a:solidFill>
                <a:latin typeface="Times New Roman" pitchFamily="18" charset="0"/>
                <a:cs typeface="Times New Roman" pitchFamily="18" charset="0"/>
              </a:rPr>
              <a:t>crowds</a:t>
            </a:r>
            <a:r>
              <a:rPr lang="en-US" dirty="0" smtClean="0">
                <a:solidFill>
                  <a:srgbClr val="7E5F4E"/>
                </a:solidFill>
                <a:latin typeface="Times New Roman" pitchFamily="18" charset="0"/>
                <a:cs typeface="Times New Roman" pitchFamily="18" charset="0"/>
              </a:rPr>
              <a:t>.</a:t>
            </a:r>
          </a:p>
          <a:p>
            <a:pPr algn="just" fontAlgn="base">
              <a:buFont typeface="Arial" pitchFamily="34" charset="0"/>
              <a:buChar char="•"/>
            </a:pPr>
            <a:r>
              <a:rPr lang="en-US" dirty="0" smtClean="0">
                <a:solidFill>
                  <a:srgbClr val="7E5F4E"/>
                </a:solidFill>
                <a:latin typeface="Times New Roman" pitchFamily="18" charset="0"/>
                <a:cs typeface="Times New Roman" pitchFamily="18" charset="0"/>
              </a:rPr>
              <a:t> The cricket </a:t>
            </a:r>
            <a:r>
              <a:rPr lang="en-US" b="1" dirty="0" smtClean="0">
                <a:solidFill>
                  <a:srgbClr val="7E5F4E"/>
                </a:solidFill>
                <a:latin typeface="Times New Roman" pitchFamily="18" charset="0"/>
                <a:cs typeface="Times New Roman" pitchFamily="18" charset="0"/>
              </a:rPr>
              <a:t>team </a:t>
            </a:r>
            <a:r>
              <a:rPr lang="en-US" dirty="0" smtClean="0">
                <a:solidFill>
                  <a:srgbClr val="7E5F4E"/>
                </a:solidFill>
                <a:latin typeface="Times New Roman" pitchFamily="18" charset="0"/>
                <a:cs typeface="Times New Roman" pitchFamily="18" charset="0"/>
              </a:rPr>
              <a:t>of this country is developing day by day.</a:t>
            </a:r>
          </a:p>
          <a:p>
            <a:pPr algn="just" fontAlgn="base">
              <a:buFont typeface="Arial" pitchFamily="34" charset="0"/>
              <a:buChar char="•"/>
            </a:pPr>
            <a:r>
              <a:rPr lang="en-US" dirty="0" smtClean="0">
                <a:solidFill>
                  <a:srgbClr val="7E5F4E"/>
                </a:solidFill>
                <a:latin typeface="Times New Roman" pitchFamily="18" charset="0"/>
                <a:cs typeface="Times New Roman" pitchFamily="18" charset="0"/>
              </a:rPr>
              <a:t> A </a:t>
            </a:r>
            <a:r>
              <a:rPr lang="en-US" b="1" dirty="0" smtClean="0">
                <a:solidFill>
                  <a:srgbClr val="7E5F4E"/>
                </a:solidFill>
                <a:latin typeface="Times New Roman" pitchFamily="18" charset="0"/>
                <a:cs typeface="Times New Roman" pitchFamily="18" charset="0"/>
              </a:rPr>
              <a:t>group </a:t>
            </a:r>
            <a:r>
              <a:rPr lang="en-US" dirty="0" smtClean="0">
                <a:solidFill>
                  <a:srgbClr val="7E5F4E"/>
                </a:solidFill>
                <a:latin typeface="Times New Roman" pitchFamily="18" charset="0"/>
                <a:cs typeface="Times New Roman" pitchFamily="18" charset="0"/>
              </a:rPr>
              <a:t>of people has been working for the humanitarian crisis.</a:t>
            </a:r>
          </a:p>
          <a:p>
            <a:pPr algn="just" fontAlgn="base">
              <a:buFont typeface="Arial" pitchFamily="34" charset="0"/>
              <a:buChar char="•"/>
            </a:pPr>
            <a:r>
              <a:rPr lang="en-US" b="1" dirty="0" smtClean="0">
                <a:solidFill>
                  <a:srgbClr val="7E5F4E"/>
                </a:solidFill>
                <a:latin typeface="Times New Roman" pitchFamily="18" charset="0"/>
                <a:cs typeface="Times New Roman" pitchFamily="18" charset="0"/>
              </a:rPr>
              <a:t> Troops </a:t>
            </a:r>
            <a:r>
              <a:rPr lang="en-US" dirty="0" smtClean="0">
                <a:solidFill>
                  <a:srgbClr val="7E5F4E"/>
                </a:solidFill>
                <a:latin typeface="Times New Roman" pitchFamily="18" charset="0"/>
                <a:cs typeface="Times New Roman" pitchFamily="18" charset="0"/>
              </a:rPr>
              <a:t>constantly battle against their enemies to protect their nation.</a:t>
            </a:r>
          </a:p>
          <a:p>
            <a:pPr algn="just" fontAlgn="base">
              <a:buFont typeface="Arial" pitchFamily="34" charset="0"/>
              <a:buChar char="•"/>
            </a:pPr>
            <a:r>
              <a:rPr lang="en-US" dirty="0" smtClean="0">
                <a:solidFill>
                  <a:srgbClr val="7E5F4E"/>
                </a:solidFill>
                <a:latin typeface="Times New Roman" pitchFamily="18" charset="0"/>
                <a:cs typeface="Times New Roman" pitchFamily="18" charset="0"/>
              </a:rPr>
              <a:t> The </a:t>
            </a:r>
            <a:r>
              <a:rPr lang="en-US" b="1" dirty="0" smtClean="0">
                <a:solidFill>
                  <a:srgbClr val="7E5F4E"/>
                </a:solidFill>
                <a:latin typeface="Times New Roman" pitchFamily="18" charset="0"/>
                <a:cs typeface="Times New Roman" pitchFamily="18" charset="0"/>
              </a:rPr>
              <a:t>cattle </a:t>
            </a:r>
            <a:r>
              <a:rPr lang="en-US" dirty="0" smtClean="0">
                <a:solidFill>
                  <a:srgbClr val="7E5F4E"/>
                </a:solidFill>
                <a:latin typeface="Times New Roman" pitchFamily="18" charset="0"/>
                <a:cs typeface="Times New Roman" pitchFamily="18" charset="0"/>
              </a:rPr>
              <a:t>are eating grass in the field.</a:t>
            </a:r>
          </a:p>
          <a:p>
            <a:pPr algn="just" fontAlgn="base">
              <a:buFont typeface="Arial" pitchFamily="34" charset="0"/>
              <a:buChar char="•"/>
            </a:pPr>
            <a:r>
              <a:rPr lang="en-US" dirty="0" smtClean="0">
                <a:solidFill>
                  <a:srgbClr val="7E5F4E"/>
                </a:solidFill>
                <a:latin typeface="Times New Roman" pitchFamily="18" charset="0"/>
                <a:cs typeface="Times New Roman" pitchFamily="18" charset="0"/>
              </a:rPr>
              <a:t> The managing </a:t>
            </a:r>
            <a:r>
              <a:rPr lang="en-US" b="1" dirty="0" smtClean="0">
                <a:solidFill>
                  <a:srgbClr val="7E5F4E"/>
                </a:solidFill>
                <a:latin typeface="Times New Roman" pitchFamily="18" charset="0"/>
                <a:cs typeface="Times New Roman" pitchFamily="18" charset="0"/>
              </a:rPr>
              <a:t>committee</a:t>
            </a:r>
            <a:r>
              <a:rPr lang="en-US" dirty="0" smtClean="0">
                <a:solidFill>
                  <a:srgbClr val="7E5F4E"/>
                </a:solidFill>
                <a:latin typeface="Times New Roman" pitchFamily="18" charset="0"/>
                <a:cs typeface="Times New Roman" pitchFamily="18" charset="0"/>
              </a:rPr>
              <a:t> will take the final decision.</a:t>
            </a:r>
          </a:p>
        </p:txBody>
      </p:sp>
      <p:pic>
        <p:nvPicPr>
          <p:cNvPr id="34819" name="Picture 3"/>
          <p:cNvPicPr>
            <a:picLocks noChangeAspect="1" noChangeArrowheads="1"/>
          </p:cNvPicPr>
          <p:nvPr/>
        </p:nvPicPr>
        <p:blipFill>
          <a:blip r:embed="rId2" cstate="print"/>
          <a:srcRect/>
          <a:stretch>
            <a:fillRect/>
          </a:stretch>
        </p:blipFill>
        <p:spPr bwMode="auto">
          <a:xfrm>
            <a:off x="-1" y="0"/>
            <a:ext cx="3975101" cy="6858000"/>
          </a:xfrm>
          <a:prstGeom prst="rect">
            <a:avLst/>
          </a:prstGeom>
          <a:noFill/>
          <a:ln w="9525">
            <a:noFill/>
            <a:miter lim="800000"/>
            <a:headEnd/>
            <a:tailEnd/>
          </a:ln>
        </p:spPr>
      </p:pic>
      <p:pic>
        <p:nvPicPr>
          <p:cNvPr id="9" name="Picture 4" descr="C:\Users\kotom\Desktop\Рисунок4.png"/>
          <p:cNvPicPr>
            <a:picLocks noChangeAspect="1" noChangeArrowheads="1"/>
          </p:cNvPicPr>
          <p:nvPr/>
        </p:nvPicPr>
        <p:blipFill>
          <a:blip r:embed="rId3" cstate="print"/>
          <a:srcRect/>
          <a:stretch>
            <a:fillRect/>
          </a:stretch>
        </p:blipFill>
        <p:spPr bwMode="auto">
          <a:xfrm>
            <a:off x="1719037" y="-210684"/>
            <a:ext cx="8843963" cy="14446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CDBB"/>
        </a:solidFill>
        <a:effectLst/>
      </p:bgPr>
    </p:bg>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6000750" y="0"/>
            <a:ext cx="3676650" cy="6858000"/>
          </a:xfrm>
          <a:prstGeom prst="rect">
            <a:avLst/>
          </a:prstGeom>
          <a:noFill/>
          <a:ln w="9525">
            <a:noFill/>
            <a:miter lim="800000"/>
            <a:headEnd/>
            <a:tailEnd/>
          </a:ln>
        </p:spPr>
      </p:pic>
      <p:sp>
        <p:nvSpPr>
          <p:cNvPr id="5" name="TextBox 4"/>
          <p:cNvSpPr txBox="1"/>
          <p:nvPr/>
        </p:nvSpPr>
        <p:spPr>
          <a:xfrm>
            <a:off x="534165" y="1185385"/>
            <a:ext cx="5244029" cy="5355312"/>
          </a:xfrm>
          <a:prstGeom prst="rect">
            <a:avLst/>
          </a:prstGeom>
          <a:noFill/>
        </p:spPr>
        <p:txBody>
          <a:bodyPr wrap="square" rtlCol="0">
            <a:spAutoFit/>
          </a:bodyPr>
          <a:lstStyle/>
          <a:p>
            <a:pPr algn="just" fontAlgn="base"/>
            <a:r>
              <a:rPr lang="en-US" dirty="0" smtClean="0">
                <a:solidFill>
                  <a:srgbClr val="7E5F4E"/>
                </a:solidFill>
                <a:latin typeface="Times New Roman" pitchFamily="18" charset="0"/>
                <a:cs typeface="Times New Roman" pitchFamily="18" charset="0"/>
              </a:rPr>
              <a:t>An abstract noun is a noun that represents a thing that is a concept, idea, or quality and that can not be seen physically. For example; Friendship, relationship, neighborhood, childhood, beauty, love, peace, honesty, bravery, etc. Abstract nouns are marked in bold for easy identification:</a:t>
            </a:r>
          </a:p>
          <a:p>
            <a:pPr algn="just" fontAlgn="base"/>
            <a:endParaRPr lang="en-US" dirty="0" smtClean="0">
              <a:solidFill>
                <a:srgbClr val="7E5F4E"/>
              </a:solidFill>
              <a:latin typeface="Times New Roman" pitchFamily="18" charset="0"/>
              <a:cs typeface="Times New Roman" pitchFamily="18" charset="0"/>
            </a:endParaRPr>
          </a:p>
          <a:p>
            <a:pPr algn="just" fontAlgn="base">
              <a:buFont typeface="Arial" pitchFamily="34" charset="0"/>
              <a:buChar char="•"/>
            </a:pPr>
            <a:r>
              <a:rPr lang="en-US" dirty="0" smtClean="0">
                <a:solidFill>
                  <a:srgbClr val="7E5F4E"/>
                </a:solidFill>
                <a:latin typeface="Times New Roman" pitchFamily="18" charset="0"/>
                <a:cs typeface="Times New Roman" pitchFamily="18" charset="0"/>
              </a:rPr>
              <a:t> We have a good </a:t>
            </a:r>
            <a:r>
              <a:rPr lang="en-US" b="1" dirty="0" smtClean="0">
                <a:solidFill>
                  <a:srgbClr val="7E5F4E"/>
                </a:solidFill>
                <a:latin typeface="Times New Roman" pitchFamily="18" charset="0"/>
                <a:cs typeface="Times New Roman" pitchFamily="18" charset="0"/>
              </a:rPr>
              <a:t>friendship</a:t>
            </a:r>
            <a:r>
              <a:rPr lang="en-US" dirty="0" smtClean="0">
                <a:solidFill>
                  <a:srgbClr val="7E5F4E"/>
                </a:solidFill>
                <a:latin typeface="Times New Roman" pitchFamily="18" charset="0"/>
                <a:cs typeface="Times New Roman" pitchFamily="18" charset="0"/>
              </a:rPr>
              <a:t>.</a:t>
            </a:r>
          </a:p>
          <a:p>
            <a:pPr algn="just" fontAlgn="base">
              <a:buFont typeface="Arial" pitchFamily="34" charset="0"/>
              <a:buChar char="•"/>
            </a:pPr>
            <a:r>
              <a:rPr lang="en-US" dirty="0" smtClean="0">
                <a:solidFill>
                  <a:srgbClr val="7E5F4E"/>
                </a:solidFill>
                <a:latin typeface="Times New Roman" pitchFamily="18" charset="0"/>
                <a:cs typeface="Times New Roman" pitchFamily="18" charset="0"/>
              </a:rPr>
              <a:t> Please do not break our </a:t>
            </a:r>
            <a:r>
              <a:rPr lang="en-US" b="1" dirty="0" smtClean="0">
                <a:solidFill>
                  <a:srgbClr val="7E5F4E"/>
                </a:solidFill>
                <a:latin typeface="Times New Roman" pitchFamily="18" charset="0"/>
                <a:cs typeface="Times New Roman" pitchFamily="18" charset="0"/>
              </a:rPr>
              <a:t>relationship </a:t>
            </a:r>
            <a:r>
              <a:rPr lang="en-US" dirty="0" smtClean="0">
                <a:solidFill>
                  <a:srgbClr val="7E5F4E"/>
                </a:solidFill>
                <a:latin typeface="Times New Roman" pitchFamily="18" charset="0"/>
                <a:cs typeface="Times New Roman" pitchFamily="18" charset="0"/>
              </a:rPr>
              <a:t>for a </a:t>
            </a:r>
            <a:r>
              <a:rPr lang="en-US" b="1" dirty="0" smtClean="0">
                <a:solidFill>
                  <a:srgbClr val="7E5F4E"/>
                </a:solidFill>
                <a:latin typeface="Times New Roman" pitchFamily="18" charset="0"/>
                <a:cs typeface="Times New Roman" pitchFamily="18" charset="0"/>
              </a:rPr>
              <a:t>misconception</a:t>
            </a:r>
            <a:r>
              <a:rPr lang="en-US" dirty="0" smtClean="0">
                <a:solidFill>
                  <a:srgbClr val="7E5F4E"/>
                </a:solidFill>
                <a:latin typeface="Times New Roman" pitchFamily="18" charset="0"/>
                <a:cs typeface="Times New Roman" pitchFamily="18" charset="0"/>
              </a:rPr>
              <a:t>.</a:t>
            </a:r>
          </a:p>
          <a:p>
            <a:pPr algn="just" fontAlgn="base">
              <a:buFont typeface="Arial" pitchFamily="34" charset="0"/>
              <a:buChar char="•"/>
            </a:pPr>
            <a:r>
              <a:rPr lang="en-US" dirty="0" smtClean="0">
                <a:solidFill>
                  <a:srgbClr val="7E5F4E"/>
                </a:solidFill>
                <a:latin typeface="Times New Roman" pitchFamily="18" charset="0"/>
                <a:cs typeface="Times New Roman" pitchFamily="18" charset="0"/>
              </a:rPr>
              <a:t> I see a great </a:t>
            </a:r>
            <a:r>
              <a:rPr lang="en-US" b="1" dirty="0" smtClean="0">
                <a:solidFill>
                  <a:srgbClr val="7E5F4E"/>
                </a:solidFill>
                <a:latin typeface="Times New Roman" pitchFamily="18" charset="0"/>
                <a:cs typeface="Times New Roman" pitchFamily="18" charset="0"/>
              </a:rPr>
              <a:t>neighborhood </a:t>
            </a:r>
            <a:r>
              <a:rPr lang="en-US" dirty="0" smtClean="0">
                <a:solidFill>
                  <a:srgbClr val="7E5F4E"/>
                </a:solidFill>
                <a:latin typeface="Times New Roman" pitchFamily="18" charset="0"/>
                <a:cs typeface="Times New Roman" pitchFamily="18" charset="0"/>
              </a:rPr>
              <a:t>among themselves.</a:t>
            </a:r>
          </a:p>
          <a:p>
            <a:pPr algn="just" fontAlgn="base">
              <a:buFont typeface="Arial" pitchFamily="34" charset="0"/>
              <a:buChar char="•"/>
            </a:pPr>
            <a:r>
              <a:rPr lang="en-US" b="1" dirty="0" smtClean="0">
                <a:solidFill>
                  <a:srgbClr val="7E5F4E"/>
                </a:solidFill>
                <a:latin typeface="Times New Roman" pitchFamily="18" charset="0"/>
                <a:cs typeface="Times New Roman" pitchFamily="18" charset="0"/>
              </a:rPr>
              <a:t> Childhood </a:t>
            </a:r>
            <a:r>
              <a:rPr lang="en-US" dirty="0" smtClean="0">
                <a:solidFill>
                  <a:srgbClr val="7E5F4E"/>
                </a:solidFill>
                <a:latin typeface="Times New Roman" pitchFamily="18" charset="0"/>
                <a:cs typeface="Times New Roman" pitchFamily="18" charset="0"/>
              </a:rPr>
              <a:t>is one of the best periods of human life.</a:t>
            </a:r>
          </a:p>
          <a:p>
            <a:pPr algn="just" fontAlgn="base">
              <a:buFont typeface="Arial" pitchFamily="34" charset="0"/>
              <a:buChar char="•"/>
            </a:pPr>
            <a:r>
              <a:rPr lang="en-US" dirty="0" smtClean="0">
                <a:solidFill>
                  <a:srgbClr val="7E5F4E"/>
                </a:solidFill>
                <a:latin typeface="Times New Roman" pitchFamily="18" charset="0"/>
                <a:cs typeface="Times New Roman" pitchFamily="18" charset="0"/>
              </a:rPr>
              <a:t> You can not explain her </a:t>
            </a:r>
            <a:r>
              <a:rPr lang="en-US" b="1" dirty="0" smtClean="0">
                <a:solidFill>
                  <a:srgbClr val="7E5F4E"/>
                </a:solidFill>
                <a:latin typeface="Times New Roman" pitchFamily="18" charset="0"/>
                <a:cs typeface="Times New Roman" pitchFamily="18" charset="0"/>
              </a:rPr>
              <a:t>beauty </a:t>
            </a:r>
            <a:r>
              <a:rPr lang="en-US" dirty="0" smtClean="0">
                <a:solidFill>
                  <a:srgbClr val="7E5F4E"/>
                </a:solidFill>
                <a:latin typeface="Times New Roman" pitchFamily="18" charset="0"/>
                <a:cs typeface="Times New Roman" pitchFamily="18" charset="0"/>
              </a:rPr>
              <a:t>with a single word.</a:t>
            </a:r>
          </a:p>
          <a:p>
            <a:pPr algn="just" fontAlgn="base">
              <a:buFont typeface="Arial" pitchFamily="34" charset="0"/>
              <a:buChar char="•"/>
            </a:pPr>
            <a:r>
              <a:rPr lang="en-US" dirty="0" smtClean="0">
                <a:solidFill>
                  <a:srgbClr val="7E5F4E"/>
                </a:solidFill>
                <a:latin typeface="Times New Roman" pitchFamily="18" charset="0"/>
                <a:cs typeface="Times New Roman" pitchFamily="18" charset="0"/>
              </a:rPr>
              <a:t> The </a:t>
            </a:r>
            <a:r>
              <a:rPr lang="en-US" b="1" dirty="0" smtClean="0">
                <a:solidFill>
                  <a:srgbClr val="7E5F4E"/>
                </a:solidFill>
                <a:latin typeface="Times New Roman" pitchFamily="18" charset="0"/>
                <a:cs typeface="Times New Roman" pitchFamily="18" charset="0"/>
              </a:rPr>
              <a:t>love </a:t>
            </a:r>
            <a:r>
              <a:rPr lang="en-US" dirty="0" smtClean="0">
                <a:solidFill>
                  <a:srgbClr val="7E5F4E"/>
                </a:solidFill>
                <a:latin typeface="Times New Roman" pitchFamily="18" charset="0"/>
                <a:cs typeface="Times New Roman" pitchFamily="18" charset="0"/>
              </a:rPr>
              <a:t>between mother and son is always tremendous.</a:t>
            </a:r>
          </a:p>
          <a:p>
            <a:pPr algn="just" fontAlgn="base">
              <a:buFont typeface="Arial" pitchFamily="34" charset="0"/>
              <a:buChar char="•"/>
            </a:pPr>
            <a:r>
              <a:rPr lang="en-US" dirty="0" smtClean="0">
                <a:solidFill>
                  <a:srgbClr val="7E5F4E"/>
                </a:solidFill>
                <a:latin typeface="Times New Roman" pitchFamily="18" charset="0"/>
                <a:cs typeface="Times New Roman" pitchFamily="18" charset="0"/>
              </a:rPr>
              <a:t> We should sustain this </a:t>
            </a:r>
            <a:r>
              <a:rPr lang="en-US" b="1" dirty="0" smtClean="0">
                <a:solidFill>
                  <a:srgbClr val="7E5F4E"/>
                </a:solidFill>
                <a:latin typeface="Times New Roman" pitchFamily="18" charset="0"/>
                <a:cs typeface="Times New Roman" pitchFamily="18" charset="0"/>
              </a:rPr>
              <a:t>peace </a:t>
            </a:r>
            <a:r>
              <a:rPr lang="en-US" dirty="0" smtClean="0">
                <a:solidFill>
                  <a:srgbClr val="7E5F4E"/>
                </a:solidFill>
                <a:latin typeface="Times New Roman" pitchFamily="18" charset="0"/>
                <a:cs typeface="Times New Roman" pitchFamily="18" charset="0"/>
              </a:rPr>
              <a:t>in our country for a long time.</a:t>
            </a:r>
          </a:p>
          <a:p>
            <a:pPr algn="just" fontAlgn="base">
              <a:buFont typeface="Arial" pitchFamily="34" charset="0"/>
              <a:buChar char="•"/>
            </a:pPr>
            <a:r>
              <a:rPr lang="en-US" b="1" dirty="0" smtClean="0">
                <a:solidFill>
                  <a:srgbClr val="7E5F4E"/>
                </a:solidFill>
                <a:latin typeface="Times New Roman" pitchFamily="18" charset="0"/>
                <a:cs typeface="Times New Roman" pitchFamily="18" charset="0"/>
              </a:rPr>
              <a:t> Honesty </a:t>
            </a:r>
            <a:r>
              <a:rPr lang="en-US" dirty="0" smtClean="0">
                <a:solidFill>
                  <a:srgbClr val="7E5F4E"/>
                </a:solidFill>
                <a:latin typeface="Times New Roman" pitchFamily="18" charset="0"/>
                <a:cs typeface="Times New Roman" pitchFamily="18" charset="0"/>
              </a:rPr>
              <a:t>is a great virtue for humans.</a:t>
            </a:r>
          </a:p>
          <a:p>
            <a:pPr algn="just" fontAlgn="base">
              <a:buFont typeface="Arial" pitchFamily="34" charset="0"/>
              <a:buChar char="•"/>
            </a:pPr>
            <a:r>
              <a:rPr lang="en-US" dirty="0" smtClean="0">
                <a:solidFill>
                  <a:srgbClr val="7E5F4E"/>
                </a:solidFill>
                <a:latin typeface="Times New Roman" pitchFamily="18" charset="0"/>
                <a:cs typeface="Times New Roman" pitchFamily="18" charset="0"/>
              </a:rPr>
              <a:t> Never lose your </a:t>
            </a:r>
            <a:r>
              <a:rPr lang="en-US" b="1" dirty="0" smtClean="0">
                <a:solidFill>
                  <a:srgbClr val="7E5F4E"/>
                </a:solidFill>
                <a:latin typeface="Times New Roman" pitchFamily="18" charset="0"/>
                <a:cs typeface="Times New Roman" pitchFamily="18" charset="0"/>
              </a:rPr>
              <a:t>bravery</a:t>
            </a:r>
            <a:r>
              <a:rPr lang="en-US" dirty="0" smtClean="0">
                <a:solidFill>
                  <a:srgbClr val="7E5F4E"/>
                </a:solidFill>
                <a:latin typeface="Times New Roman" pitchFamily="18" charset="0"/>
                <a:cs typeface="Times New Roman" pitchFamily="18" charset="0"/>
              </a:rPr>
              <a:t>.</a:t>
            </a:r>
            <a:endParaRPr lang="en-US" dirty="0">
              <a:solidFill>
                <a:srgbClr val="7E5F4E"/>
              </a:solidFill>
              <a:latin typeface="Times New Roman" pitchFamily="18" charset="0"/>
              <a:cs typeface="Times New Roman" pitchFamily="18" charset="0"/>
            </a:endParaRPr>
          </a:p>
        </p:txBody>
      </p:sp>
      <p:pic>
        <p:nvPicPr>
          <p:cNvPr id="7" name="Picture 3" descr="C:\Users\kotom\Desktop\Рисунок5.png"/>
          <p:cNvPicPr>
            <a:picLocks noChangeAspect="1" noChangeArrowheads="1"/>
          </p:cNvPicPr>
          <p:nvPr/>
        </p:nvPicPr>
        <p:blipFill>
          <a:blip r:embed="rId3" cstate="print"/>
          <a:srcRect/>
          <a:stretch>
            <a:fillRect/>
          </a:stretch>
        </p:blipFill>
        <p:spPr bwMode="auto">
          <a:xfrm>
            <a:off x="14514" y="-185283"/>
            <a:ext cx="9820275" cy="15970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CDBB"/>
        </a:solidFill>
        <a:effectLst/>
      </p:bgPr>
    </p:bg>
    <p:spTree>
      <p:nvGrpSpPr>
        <p:cNvPr id="1" name=""/>
        <p:cNvGrpSpPr/>
        <p:nvPr/>
      </p:nvGrpSpPr>
      <p:grpSpPr>
        <a:xfrm>
          <a:off x="0" y="0"/>
          <a:ext cx="0" cy="0"/>
          <a:chOff x="0" y="0"/>
          <a:chExt cx="0" cy="0"/>
        </a:xfrm>
      </p:grpSpPr>
      <p:pic>
        <p:nvPicPr>
          <p:cNvPr id="36866" name="Picture 2" descr="brown wooden board"/>
          <p:cNvPicPr>
            <a:picLocks noChangeAspect="1" noChangeArrowheads="1"/>
          </p:cNvPicPr>
          <p:nvPr/>
        </p:nvPicPr>
        <p:blipFill>
          <a:blip r:embed="rId2" cstate="print">
            <a:lum bright="20000"/>
          </a:blip>
          <a:srcRect/>
          <a:stretch>
            <a:fillRect/>
          </a:stretch>
        </p:blipFill>
        <p:spPr bwMode="auto">
          <a:xfrm>
            <a:off x="628651" y="0"/>
            <a:ext cx="3972378" cy="6858000"/>
          </a:xfrm>
          <a:prstGeom prst="rect">
            <a:avLst/>
          </a:prstGeom>
          <a:noFill/>
        </p:spPr>
      </p:pic>
      <p:sp>
        <p:nvSpPr>
          <p:cNvPr id="5" name="TextBox 4"/>
          <p:cNvSpPr txBox="1"/>
          <p:nvPr/>
        </p:nvSpPr>
        <p:spPr>
          <a:xfrm>
            <a:off x="4858659" y="1973945"/>
            <a:ext cx="4880428" cy="3477875"/>
          </a:xfrm>
          <a:prstGeom prst="rect">
            <a:avLst/>
          </a:prstGeom>
          <a:noFill/>
        </p:spPr>
        <p:txBody>
          <a:bodyPr wrap="square" rtlCol="0">
            <a:spAutoFit/>
          </a:bodyPr>
          <a:lstStyle/>
          <a:p>
            <a:pPr algn="just" fontAlgn="base"/>
            <a:r>
              <a:rPr lang="en-US" sz="2000" dirty="0" smtClean="0">
                <a:solidFill>
                  <a:srgbClr val="7E5F4E"/>
                </a:solidFill>
                <a:latin typeface="Times New Roman" pitchFamily="18" charset="0"/>
                <a:cs typeface="Times New Roman" pitchFamily="18" charset="0"/>
              </a:rPr>
              <a:t>A material noun is a type of noun that describes a material or substance from which the thing is made. For example, gold, iron, silver, water, wood, etc. Material nouns are marked in bold for easy identification:</a:t>
            </a:r>
          </a:p>
          <a:p>
            <a:pPr algn="just" fontAlgn="base"/>
            <a:endParaRPr lang="en-US" sz="2000" dirty="0" smtClean="0">
              <a:solidFill>
                <a:srgbClr val="7E5F4E"/>
              </a:solidFill>
              <a:latin typeface="Times New Roman" pitchFamily="18" charset="0"/>
              <a:cs typeface="Times New Roman" pitchFamily="18" charset="0"/>
            </a:endParaRPr>
          </a:p>
          <a:p>
            <a:pPr algn="just" fontAlgn="base">
              <a:buFont typeface="Arial" pitchFamily="34" charset="0"/>
              <a:buChar char="•"/>
            </a:pPr>
            <a:r>
              <a:rPr lang="en-US" sz="2000" b="1" dirty="0" smtClean="0">
                <a:solidFill>
                  <a:srgbClr val="7E5F4E"/>
                </a:solidFill>
                <a:latin typeface="Times New Roman" pitchFamily="18" charset="0"/>
                <a:cs typeface="Times New Roman" pitchFamily="18" charset="0"/>
              </a:rPr>
              <a:t> Gold </a:t>
            </a:r>
            <a:r>
              <a:rPr lang="en-US" sz="2000" dirty="0" smtClean="0">
                <a:solidFill>
                  <a:srgbClr val="7E5F4E"/>
                </a:solidFill>
                <a:latin typeface="Times New Roman" pitchFamily="18" charset="0"/>
                <a:cs typeface="Times New Roman" pitchFamily="18" charset="0"/>
              </a:rPr>
              <a:t>is used for making rings.</a:t>
            </a:r>
          </a:p>
          <a:p>
            <a:pPr algn="just" fontAlgn="base">
              <a:buFont typeface="Arial" pitchFamily="34" charset="0"/>
              <a:buChar char="•"/>
            </a:pPr>
            <a:r>
              <a:rPr lang="en-US" sz="2000" b="1" dirty="0" smtClean="0">
                <a:solidFill>
                  <a:srgbClr val="7E5F4E"/>
                </a:solidFill>
                <a:latin typeface="Times New Roman" pitchFamily="18" charset="0"/>
                <a:cs typeface="Times New Roman" pitchFamily="18" charset="0"/>
              </a:rPr>
              <a:t> Iron</a:t>
            </a:r>
            <a:r>
              <a:rPr lang="en-US" sz="2000" dirty="0" smtClean="0">
                <a:solidFill>
                  <a:srgbClr val="7E5F4E"/>
                </a:solidFill>
                <a:latin typeface="Times New Roman" pitchFamily="18" charset="0"/>
                <a:cs typeface="Times New Roman" pitchFamily="18" charset="0"/>
              </a:rPr>
              <a:t> is helpful to produce many products.</a:t>
            </a:r>
          </a:p>
          <a:p>
            <a:pPr algn="just" fontAlgn="base">
              <a:buFont typeface="Arial" pitchFamily="34" charset="0"/>
              <a:buChar char="•"/>
            </a:pPr>
            <a:r>
              <a:rPr lang="en-US" sz="2000" dirty="0" smtClean="0">
                <a:solidFill>
                  <a:srgbClr val="7E5F4E"/>
                </a:solidFill>
                <a:latin typeface="Times New Roman" pitchFamily="18" charset="0"/>
                <a:cs typeface="Times New Roman" pitchFamily="18" charset="0"/>
              </a:rPr>
              <a:t> The bed is made of </a:t>
            </a:r>
            <a:r>
              <a:rPr lang="en-US" sz="2000" b="1" dirty="0" smtClean="0">
                <a:solidFill>
                  <a:srgbClr val="7E5F4E"/>
                </a:solidFill>
                <a:latin typeface="Times New Roman" pitchFamily="18" charset="0"/>
                <a:cs typeface="Times New Roman" pitchFamily="18" charset="0"/>
              </a:rPr>
              <a:t>wood</a:t>
            </a:r>
            <a:r>
              <a:rPr lang="en-US" sz="2000" dirty="0" smtClean="0">
                <a:solidFill>
                  <a:srgbClr val="7E5F4E"/>
                </a:solidFill>
                <a:latin typeface="Times New Roman" pitchFamily="18" charset="0"/>
                <a:cs typeface="Times New Roman" pitchFamily="18" charset="0"/>
              </a:rPr>
              <a:t>.</a:t>
            </a:r>
          </a:p>
          <a:p>
            <a:pPr algn="just" fontAlgn="base">
              <a:buFont typeface="Arial" pitchFamily="34" charset="0"/>
              <a:buChar char="•"/>
            </a:pPr>
            <a:r>
              <a:rPr lang="en-US" sz="2000" b="1" dirty="0" smtClean="0">
                <a:solidFill>
                  <a:srgbClr val="7E5F4E"/>
                </a:solidFill>
                <a:latin typeface="Times New Roman" pitchFamily="18" charset="0"/>
                <a:cs typeface="Times New Roman" pitchFamily="18" charset="0"/>
              </a:rPr>
              <a:t> Silver</a:t>
            </a:r>
            <a:r>
              <a:rPr lang="en-US" sz="2000" dirty="0" smtClean="0">
                <a:solidFill>
                  <a:srgbClr val="7E5F4E"/>
                </a:solidFill>
                <a:latin typeface="Times New Roman" pitchFamily="18" charset="0"/>
                <a:cs typeface="Times New Roman" pitchFamily="18" charset="0"/>
              </a:rPr>
              <a:t> is a necessary material for us.</a:t>
            </a:r>
          </a:p>
          <a:p>
            <a:pPr algn="just" fontAlgn="base">
              <a:buFont typeface="Arial" pitchFamily="34" charset="0"/>
              <a:buChar char="•"/>
            </a:pPr>
            <a:r>
              <a:rPr lang="en-US" sz="2000" dirty="0" smtClean="0">
                <a:solidFill>
                  <a:srgbClr val="7E5F4E"/>
                </a:solidFill>
                <a:latin typeface="Times New Roman" pitchFamily="18" charset="0"/>
                <a:cs typeface="Times New Roman" pitchFamily="18" charset="0"/>
              </a:rPr>
              <a:t> Would you please give me a glass of </a:t>
            </a:r>
            <a:r>
              <a:rPr lang="en-US" sz="2000" b="1" dirty="0" smtClean="0">
                <a:solidFill>
                  <a:srgbClr val="7E5F4E"/>
                </a:solidFill>
                <a:latin typeface="Times New Roman" pitchFamily="18" charset="0"/>
                <a:cs typeface="Times New Roman" pitchFamily="18" charset="0"/>
              </a:rPr>
              <a:t>water</a:t>
            </a:r>
            <a:r>
              <a:rPr lang="en-US" sz="2000" dirty="0" smtClean="0">
                <a:solidFill>
                  <a:srgbClr val="7E5F4E"/>
                </a:solidFill>
                <a:latin typeface="Times New Roman" pitchFamily="18" charset="0"/>
                <a:cs typeface="Times New Roman" pitchFamily="18" charset="0"/>
              </a:rPr>
              <a:t>?</a:t>
            </a:r>
            <a:endParaRPr lang="en-US" sz="2000" dirty="0">
              <a:solidFill>
                <a:srgbClr val="7E5F4E"/>
              </a:solidFill>
              <a:latin typeface="Times New Roman" pitchFamily="18" charset="0"/>
              <a:cs typeface="Times New Roman" pitchFamily="18" charset="0"/>
            </a:endParaRPr>
          </a:p>
        </p:txBody>
      </p:sp>
      <p:pic>
        <p:nvPicPr>
          <p:cNvPr id="8" name="Picture 3" descr="C:\Users\kotom\Desktop\Рисунок6.png"/>
          <p:cNvPicPr>
            <a:picLocks noChangeAspect="1" noChangeArrowheads="1"/>
          </p:cNvPicPr>
          <p:nvPr/>
        </p:nvPicPr>
        <p:blipFill>
          <a:blip r:embed="rId3" cstate="print"/>
          <a:srcRect/>
          <a:stretch>
            <a:fillRect/>
          </a:stretch>
        </p:blipFill>
        <p:spPr bwMode="auto">
          <a:xfrm>
            <a:off x="1060448" y="188913"/>
            <a:ext cx="9320213" cy="1603375"/>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TotalTime>
  <Words>219</Words>
  <Application>Microsoft Office PowerPoint</Application>
  <PresentationFormat>Произвольный</PresentationFormat>
  <Paragraphs>47</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Category of Noun</dc:title>
  <dc:creator>Kateryna Denysenko</dc:creator>
  <cp:lastModifiedBy>Пользователь</cp:lastModifiedBy>
  <cp:revision>72</cp:revision>
  <dcterms:created xsi:type="dcterms:W3CDTF">2022-01-18T10:35:21Z</dcterms:created>
  <dcterms:modified xsi:type="dcterms:W3CDTF">2023-01-27T17:38:04Z</dcterms:modified>
</cp:coreProperties>
</file>