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3" r:id="rId23"/>
    <p:sldId id="279" r:id="rId24"/>
    <p:sldId id="284" r:id="rId25"/>
    <p:sldId id="277" r:id="rId26"/>
    <p:sldId id="280" r:id="rId27"/>
    <p:sldId id="281" r:id="rId28"/>
    <p:sldId id="285" r:id="rId29"/>
    <p:sldId id="282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79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12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2029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952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5667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63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760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36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74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61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92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63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31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64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902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937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23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953589"/>
            <a:ext cx="8812590" cy="3097247"/>
          </a:xfrm>
        </p:spPr>
        <p:txBody>
          <a:bodyPr/>
          <a:lstStyle/>
          <a:p>
            <a:pPr algn="ctr"/>
            <a:r>
              <a:rPr lang="en-US" dirty="0"/>
              <a:t>Key Thinkers in Cross- Cultural</a:t>
            </a:r>
            <a:br>
              <a:rPr lang="en-US" dirty="0"/>
            </a:br>
            <a:r>
              <a:rPr lang="en-US" dirty="0"/>
              <a:t>Communication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9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 context and low- context dimensions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160589"/>
            <a:ext cx="8466665" cy="350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948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23851"/>
            <a:ext cx="8596668" cy="46175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British firm was negotiating with an Italian supplier to tender for </a:t>
            </a:r>
            <a:r>
              <a:rPr lang="en-US" dirty="0" smtClean="0"/>
              <a:t>a  Swedish </a:t>
            </a:r>
            <a:r>
              <a:rPr lang="en-US" dirty="0"/>
              <a:t>client.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err="1"/>
              <a:t>monochronic</a:t>
            </a:r>
            <a:r>
              <a:rPr lang="en-US" dirty="0"/>
              <a:t> British and Swedish companies </a:t>
            </a:r>
            <a:r>
              <a:rPr lang="en-US" dirty="0" smtClean="0"/>
              <a:t>complained </a:t>
            </a:r>
            <a:r>
              <a:rPr lang="en-US" dirty="0"/>
              <a:t>about late deliveries, laxity in responding to emails and </a:t>
            </a:r>
            <a:r>
              <a:rPr lang="en-US" dirty="0" smtClean="0"/>
              <a:t>written requests </a:t>
            </a:r>
            <a:r>
              <a:rPr lang="en-US" dirty="0"/>
              <a:t>for information on the part of the Italians.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Italians </a:t>
            </a:r>
            <a:r>
              <a:rPr lang="en-US" dirty="0" smtClean="0"/>
              <a:t>complained </a:t>
            </a:r>
            <a:r>
              <a:rPr lang="en-US" dirty="0"/>
              <a:t>that their British and Swedish counterparts were distant </a:t>
            </a:r>
            <a:r>
              <a:rPr lang="en-US" dirty="0" smtClean="0"/>
              <a:t>and unfriendly </a:t>
            </a:r>
            <a:r>
              <a:rPr lang="en-US" dirty="0"/>
              <a:t>and that their communications were lacking in respect </a:t>
            </a:r>
            <a:r>
              <a:rPr lang="en-US" dirty="0" smtClean="0"/>
              <a:t>and courtesy</a:t>
            </a:r>
            <a:r>
              <a:rPr lang="en-US" dirty="0"/>
              <a:t>; moreover, they always delivered ‘in time’ if not always at </a:t>
            </a:r>
            <a:r>
              <a:rPr lang="en-US" dirty="0" smtClean="0"/>
              <a:t>the scheduled </a:t>
            </a:r>
            <a:r>
              <a:rPr lang="en-US" dirty="0"/>
              <a:t>time agreed.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result was confusion on the Swedish </a:t>
            </a:r>
            <a:r>
              <a:rPr lang="en-US" dirty="0" smtClean="0"/>
              <a:t>side and </a:t>
            </a:r>
            <a:r>
              <a:rPr lang="en-US" dirty="0"/>
              <a:t>frustration on the part of the British and the Italians, </a:t>
            </a:r>
            <a:r>
              <a:rPr lang="en-US" dirty="0" smtClean="0"/>
              <a:t>eventually leading </a:t>
            </a:r>
            <a:r>
              <a:rPr lang="en-US" dirty="0"/>
              <a:t>to a breakdown in the agreement. The situation could have </a:t>
            </a:r>
            <a:r>
              <a:rPr lang="en-US" dirty="0" smtClean="0"/>
              <a:t>been resolved </a:t>
            </a:r>
            <a:r>
              <a:rPr lang="en-US" dirty="0"/>
              <a:t>if the Italians had paid more attention to acknowledging emails</a:t>
            </a:r>
            <a:r>
              <a:rPr lang="en-US" dirty="0" smtClean="0"/>
              <a:t>, making </a:t>
            </a:r>
            <a:r>
              <a:rPr lang="en-US" dirty="0"/>
              <a:t>sure the ‘paper trail’ of correspondence was maintained </a:t>
            </a:r>
            <a:r>
              <a:rPr lang="en-US" dirty="0" smtClean="0"/>
              <a:t>and advising </a:t>
            </a:r>
            <a:r>
              <a:rPr lang="en-US" dirty="0"/>
              <a:t>of any slippage in delivery ahead of time. The British, on </a:t>
            </a:r>
            <a:r>
              <a:rPr lang="en-US" dirty="0" smtClean="0"/>
              <a:t>the other </a:t>
            </a:r>
            <a:r>
              <a:rPr lang="en-US" dirty="0"/>
              <a:t>hand, needed to work harder at creating a personal </a:t>
            </a:r>
            <a:r>
              <a:rPr lang="en-US" dirty="0" smtClean="0"/>
              <a:t>relationship with </a:t>
            </a:r>
            <a:r>
              <a:rPr lang="en-US" dirty="0"/>
              <a:t>their supplier, use the phone more and explain the problems </a:t>
            </a:r>
            <a:r>
              <a:rPr lang="en-US" dirty="0" smtClean="0"/>
              <a:t>with the </a:t>
            </a:r>
            <a:r>
              <a:rPr lang="en-US" dirty="0"/>
              <a:t>Swedish client to obtain the loyalty of the supplier and the </a:t>
            </a:r>
            <a:r>
              <a:rPr lang="en-US" dirty="0" smtClean="0"/>
              <a:t>commitment </a:t>
            </a:r>
            <a:r>
              <a:rPr lang="en-US" dirty="0"/>
              <a:t>to timely delivery.</a:t>
            </a:r>
          </a:p>
        </p:txBody>
      </p:sp>
    </p:spTree>
    <p:extLst>
      <p:ext uri="{BB962C8B-B14F-4D97-AF65-F5344CB8AC3E}">
        <p14:creationId xmlns:p14="http://schemas.microsoft.com/office/powerpoint/2010/main" val="1941769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Geert Hofstede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Culture’s Consequences: International Differences in Work- </a:t>
            </a:r>
            <a:r>
              <a:rPr lang="en-US" sz="3200" dirty="0" smtClean="0">
                <a:solidFill>
                  <a:schemeClr val="tx1"/>
                </a:solidFill>
              </a:rPr>
              <a:t>Related Values </a:t>
            </a:r>
            <a:r>
              <a:rPr lang="en-US" sz="3200" dirty="0">
                <a:solidFill>
                  <a:schemeClr val="tx1"/>
                </a:solidFill>
              </a:rPr>
              <a:t>(1980) 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with </a:t>
            </a:r>
            <a:r>
              <a:rPr lang="en-US" sz="3200" dirty="0" err="1">
                <a:solidFill>
                  <a:schemeClr val="tx1"/>
                </a:solidFill>
              </a:rPr>
              <a:t>Gert</a:t>
            </a:r>
            <a:r>
              <a:rPr lang="en-US" sz="3200" dirty="0">
                <a:solidFill>
                  <a:schemeClr val="tx1"/>
                </a:solidFill>
              </a:rPr>
              <a:t> Jan Hofstede and Michael </a:t>
            </a:r>
            <a:r>
              <a:rPr lang="en-US" sz="3200" dirty="0" err="1">
                <a:solidFill>
                  <a:schemeClr val="tx1"/>
                </a:solidFill>
              </a:rPr>
              <a:t>Minkov</a:t>
            </a:r>
            <a:r>
              <a:rPr lang="en-US" sz="3200" dirty="0">
                <a:solidFill>
                  <a:schemeClr val="tx1"/>
                </a:solidFill>
              </a:rPr>
              <a:t>, Cultures </a:t>
            </a:r>
            <a:r>
              <a:rPr lang="en-US" sz="3200" dirty="0" smtClean="0">
                <a:solidFill>
                  <a:schemeClr val="tx1"/>
                </a:solidFill>
              </a:rPr>
              <a:t>and Organizations</a:t>
            </a:r>
            <a:r>
              <a:rPr lang="en-US" sz="3200" dirty="0">
                <a:solidFill>
                  <a:schemeClr val="tx1"/>
                </a:solidFill>
              </a:rPr>
              <a:t>: Software of the Mind. Intercultural Cooperation and Importance </a:t>
            </a:r>
            <a:r>
              <a:rPr lang="en-US" sz="3200" dirty="0" smtClean="0">
                <a:solidFill>
                  <a:schemeClr val="tx1"/>
                </a:solidFill>
              </a:rPr>
              <a:t>for Survival (1991)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94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Hofstede’s four dimensions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2229"/>
            <a:ext cx="8596668" cy="453913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PDI (power distance index) – attitudes towards authority, the extent to which </a:t>
            </a:r>
            <a:r>
              <a:rPr lang="en-US" dirty="0" smtClean="0">
                <a:solidFill>
                  <a:schemeClr val="tx1"/>
                </a:solidFill>
              </a:rPr>
              <a:t>power is </a:t>
            </a:r>
            <a:r>
              <a:rPr lang="en-US" dirty="0">
                <a:solidFill>
                  <a:schemeClr val="tx1"/>
                </a:solidFill>
              </a:rPr>
              <a:t>autocratic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IDV </a:t>
            </a:r>
            <a:r>
              <a:rPr lang="en-US" dirty="0">
                <a:solidFill>
                  <a:schemeClr val="tx1"/>
                </a:solidFill>
              </a:rPr>
              <a:t>(individualism index) – attitudes towards individualism and collectivism</a:t>
            </a:r>
          </a:p>
          <a:p>
            <a:r>
              <a:rPr lang="en-US" dirty="0">
                <a:solidFill>
                  <a:schemeClr val="tx1"/>
                </a:solidFill>
              </a:rPr>
              <a:t>MAS (masculinity index) – attitudes towards assertiveness and modesty</a:t>
            </a:r>
          </a:p>
          <a:p>
            <a:r>
              <a:rPr lang="en-US" dirty="0">
                <a:solidFill>
                  <a:schemeClr val="tx1"/>
                </a:solidFill>
              </a:rPr>
              <a:t>UAI (uncertainty avoidance index) – attitudes towards risk </a:t>
            </a:r>
            <a:r>
              <a:rPr lang="en-US" dirty="0" smtClean="0">
                <a:solidFill>
                  <a:schemeClr val="tx1"/>
                </a:solidFill>
              </a:rPr>
              <a:t>taking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Additional 2 </a:t>
            </a:r>
            <a:r>
              <a:rPr lang="en-US" dirty="0" err="1" smtClean="0">
                <a:solidFill>
                  <a:schemeClr val="tx1"/>
                </a:solidFill>
              </a:rPr>
              <a:t>dimentions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LTO ( long- term orientation</a:t>
            </a:r>
            <a:r>
              <a:rPr lang="en-US" dirty="0" smtClean="0">
                <a:solidFill>
                  <a:schemeClr val="tx1"/>
                </a:solidFill>
              </a:rPr>
              <a:t>) - STO </a:t>
            </a:r>
            <a:r>
              <a:rPr lang="en-US" dirty="0">
                <a:solidFill>
                  <a:schemeClr val="tx1"/>
                </a:solidFill>
              </a:rPr>
              <a:t>( short- term orientation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Indulgence </a:t>
            </a:r>
            <a:r>
              <a:rPr lang="en-US" dirty="0">
                <a:solidFill>
                  <a:schemeClr val="tx1"/>
                </a:solidFill>
              </a:rPr>
              <a:t>versus </a:t>
            </a:r>
            <a:r>
              <a:rPr lang="en-US" dirty="0" smtClean="0">
                <a:solidFill>
                  <a:schemeClr val="tx1"/>
                </a:solidFill>
              </a:rPr>
              <a:t>Restraint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050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PDI</a:t>
            </a:r>
            <a:br>
              <a:rPr lang="en-US" dirty="0" smtClean="0"/>
            </a:br>
            <a:r>
              <a:rPr lang="en-US" dirty="0" smtClean="0"/>
              <a:t>Example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85109"/>
            <a:ext cx="8596668" cy="4356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A </a:t>
            </a:r>
            <a:r>
              <a:rPr lang="en-US" sz="2400" dirty="0"/>
              <a:t>company seeking to source products from a Chinese company </a:t>
            </a:r>
            <a:r>
              <a:rPr lang="en-US" sz="2400" dirty="0" smtClean="0"/>
              <a:t>had to </a:t>
            </a:r>
            <a:r>
              <a:rPr lang="en-US" sz="2400" dirty="0"/>
              <a:t>send two executives, rather than one, to negotiate the deal. </a:t>
            </a:r>
            <a:r>
              <a:rPr lang="en-US" sz="2400" dirty="0" smtClean="0"/>
              <a:t>The reason </a:t>
            </a:r>
            <a:r>
              <a:rPr lang="en-US" sz="2400" dirty="0"/>
              <a:t>for this was that the manager who had operational and </a:t>
            </a:r>
            <a:r>
              <a:rPr lang="en-US" sz="2400" dirty="0" smtClean="0"/>
              <a:t>delegated decision- </a:t>
            </a:r>
            <a:r>
              <a:rPr lang="en-US" sz="2400" dirty="0"/>
              <a:t>making responsibility was seen as too junior to negotiate </a:t>
            </a:r>
            <a:r>
              <a:rPr lang="en-US" sz="2400" dirty="0" smtClean="0"/>
              <a:t>with senior </a:t>
            </a:r>
            <a:r>
              <a:rPr lang="en-US" sz="2400" dirty="0"/>
              <a:t>Chinese managers. As a result, the UK manager was </a:t>
            </a:r>
            <a:r>
              <a:rPr lang="en-US" sz="2400" dirty="0" smtClean="0"/>
              <a:t>accompanied by </a:t>
            </a:r>
            <a:r>
              <a:rPr lang="en-US" sz="2400" dirty="0"/>
              <a:t>a senior manager, who was seen as having equivalent status and </a:t>
            </a:r>
            <a:r>
              <a:rPr lang="en-US" sz="2400" dirty="0" smtClean="0"/>
              <a:t>power to </a:t>
            </a:r>
            <a:r>
              <a:rPr lang="en-US" sz="2400" dirty="0"/>
              <a:t>his Chinese </a:t>
            </a:r>
            <a:r>
              <a:rPr lang="en-US" sz="2400" dirty="0" smtClean="0"/>
              <a:t>counterpart</a:t>
            </a:r>
            <a:r>
              <a:rPr lang="en-US" sz="2400" dirty="0"/>
              <a:t>, thus doubling the amount of time ‘wasted</a:t>
            </a:r>
            <a:r>
              <a:rPr lang="en-US" sz="2400" dirty="0" smtClean="0"/>
              <a:t>’ and </a:t>
            </a:r>
            <a:r>
              <a:rPr lang="en-US" sz="2400" dirty="0"/>
              <a:t>the costs of the trip, in addition to the senior manager’s salary.</a:t>
            </a:r>
          </a:p>
        </p:txBody>
      </p:sp>
    </p:spTree>
    <p:extLst>
      <p:ext uri="{BB962C8B-B14F-4D97-AF65-F5344CB8AC3E}">
        <p14:creationId xmlns:p14="http://schemas.microsoft.com/office/powerpoint/2010/main" val="2625231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Selected power distance scores (Hofstede, Hofstede, and </a:t>
            </a:r>
            <a:r>
              <a:rPr lang="en-US" dirty="0" err="1"/>
              <a:t>Minkov</a:t>
            </a:r>
            <a:r>
              <a:rPr lang="en-US" dirty="0"/>
              <a:t>, 2010: </a:t>
            </a:r>
            <a:r>
              <a:rPr lang="en-US" dirty="0" smtClean="0"/>
              <a:t>57–9)</a:t>
            </a:r>
            <a:endParaRPr lang="en-US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5" y="2160588"/>
            <a:ext cx="8401352" cy="3208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66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IDV </a:t>
            </a:r>
            <a:r>
              <a:rPr lang="en-US" dirty="0" smtClean="0"/>
              <a:t>individualism/collectivism</a:t>
            </a:r>
            <a:br>
              <a:rPr lang="en-US" dirty="0" smtClean="0"/>
            </a:br>
            <a:r>
              <a:rPr lang="en-US" dirty="0" smtClean="0"/>
              <a:t>Example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76549"/>
            <a:ext cx="8596668" cy="4264813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 UK company found itself in danger of missing a deadline on an </a:t>
            </a:r>
            <a:r>
              <a:rPr lang="en-US" sz="2400" dirty="0" smtClean="0">
                <a:solidFill>
                  <a:schemeClr val="tx1"/>
                </a:solidFill>
              </a:rPr>
              <a:t>important </a:t>
            </a:r>
            <a:r>
              <a:rPr lang="en-US" sz="2400" dirty="0">
                <a:solidFill>
                  <a:schemeClr val="tx1"/>
                </a:solidFill>
              </a:rPr>
              <a:t>merger and acquisition because its parent company in Japan </a:t>
            </a:r>
            <a:r>
              <a:rPr lang="en-US" sz="2400" dirty="0" smtClean="0">
                <a:solidFill>
                  <a:schemeClr val="tx1"/>
                </a:solidFill>
              </a:rPr>
              <a:t>delayed giving </a:t>
            </a:r>
            <a:r>
              <a:rPr lang="en-US" sz="2400" dirty="0">
                <a:solidFill>
                  <a:schemeClr val="tx1"/>
                </a:solidFill>
              </a:rPr>
              <a:t>its approval to the deal. Only later did the UK subsidiary </a:t>
            </a:r>
            <a:r>
              <a:rPr lang="en-US" sz="2400" dirty="0" smtClean="0">
                <a:solidFill>
                  <a:schemeClr val="tx1"/>
                </a:solidFill>
              </a:rPr>
              <a:t>discover that </a:t>
            </a:r>
            <a:r>
              <a:rPr lang="en-US" sz="2400" dirty="0">
                <a:solidFill>
                  <a:schemeClr val="tx1"/>
                </a:solidFill>
              </a:rPr>
              <a:t>the decision was delayed because of the consultative process, </a:t>
            </a:r>
            <a:r>
              <a:rPr lang="en-US" sz="2400" dirty="0" smtClean="0">
                <a:solidFill>
                  <a:schemeClr val="tx1"/>
                </a:solidFill>
              </a:rPr>
              <a:t>which meant </a:t>
            </a:r>
            <a:r>
              <a:rPr lang="en-US" sz="2400" dirty="0">
                <a:solidFill>
                  <a:schemeClr val="tx1"/>
                </a:solidFill>
              </a:rPr>
              <a:t>that the Japanese staff were given the opportunity to </a:t>
            </a:r>
            <a:r>
              <a:rPr lang="en-US" sz="2400" dirty="0" smtClean="0">
                <a:solidFill>
                  <a:schemeClr val="tx1"/>
                </a:solidFill>
              </a:rPr>
              <a:t>discuss the </a:t>
            </a:r>
            <a:r>
              <a:rPr lang="en-US" sz="2400" dirty="0">
                <a:solidFill>
                  <a:schemeClr val="tx1"/>
                </a:solidFill>
              </a:rPr>
              <a:t>proposal and approve the decision to go ahead. As a result, not </a:t>
            </a:r>
            <a:r>
              <a:rPr lang="en-US" sz="2400" dirty="0" smtClean="0">
                <a:solidFill>
                  <a:schemeClr val="tx1"/>
                </a:solidFill>
              </a:rPr>
              <a:t>all of </a:t>
            </a:r>
            <a:r>
              <a:rPr lang="en-US" sz="2400" dirty="0">
                <a:solidFill>
                  <a:schemeClr val="tx1"/>
                </a:solidFill>
              </a:rPr>
              <a:t>them were able to do so in the time available. In this situation, </a:t>
            </a:r>
            <a:r>
              <a:rPr lang="en-US" sz="2400" dirty="0" smtClean="0">
                <a:solidFill>
                  <a:schemeClr val="tx1"/>
                </a:solidFill>
              </a:rPr>
              <a:t>the integrity </a:t>
            </a:r>
            <a:r>
              <a:rPr lang="en-US" sz="2400" dirty="0">
                <a:solidFill>
                  <a:schemeClr val="tx1"/>
                </a:solidFill>
              </a:rPr>
              <a:t>of the collective decision- making process </a:t>
            </a:r>
            <a:r>
              <a:rPr lang="en-US" sz="2400" dirty="0" smtClean="0">
                <a:solidFill>
                  <a:schemeClr val="tx1"/>
                </a:solidFill>
              </a:rPr>
              <a:t>was considered more important </a:t>
            </a:r>
            <a:r>
              <a:rPr lang="en-US" sz="2400" dirty="0">
                <a:solidFill>
                  <a:schemeClr val="tx1"/>
                </a:solidFill>
              </a:rPr>
              <a:t>to the Japanese than the rapid conclusion of the deal.</a:t>
            </a:r>
          </a:p>
        </p:txBody>
      </p:sp>
    </p:spTree>
    <p:extLst>
      <p:ext uri="{BB962C8B-B14F-4D97-AF65-F5344CB8AC3E}">
        <p14:creationId xmlns:p14="http://schemas.microsoft.com/office/powerpoint/2010/main" val="3431676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Selected individualism/collectivism scores (Hofstede, Hofstede and</a:t>
            </a:r>
            <a:br>
              <a:rPr lang="en-US" dirty="0"/>
            </a:br>
            <a:r>
              <a:rPr lang="en-US" dirty="0" err="1"/>
              <a:t>Minkov</a:t>
            </a:r>
            <a:r>
              <a:rPr lang="en-US" dirty="0"/>
              <a:t>, </a:t>
            </a:r>
            <a:r>
              <a:rPr lang="en-US" dirty="0" smtClean="0"/>
              <a:t>2010</a:t>
            </a:r>
            <a:r>
              <a:rPr lang="en-US" dirty="0"/>
              <a:t>)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160589"/>
            <a:ext cx="8596668" cy="291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082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Masculinity and femininity </a:t>
            </a:r>
            <a:r>
              <a:rPr lang="en-US" dirty="0" smtClean="0"/>
              <a:t>index</a:t>
            </a:r>
            <a:br>
              <a:rPr lang="en-US" dirty="0" smtClean="0"/>
            </a:br>
            <a:r>
              <a:rPr lang="en-US" dirty="0" smtClean="0"/>
              <a:t>Example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28801"/>
            <a:ext cx="8596668" cy="4212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>
                <a:solidFill>
                  <a:schemeClr val="tx1"/>
                </a:solidFill>
              </a:rPr>
              <a:t>male managers of an Arabian Gulf organization, while </a:t>
            </a:r>
            <a:r>
              <a:rPr lang="en-US" sz="2400" dirty="0" smtClean="0">
                <a:solidFill>
                  <a:schemeClr val="tx1"/>
                </a:solidFill>
              </a:rPr>
              <a:t>showing immense </a:t>
            </a:r>
            <a:r>
              <a:rPr lang="en-US" sz="2400" dirty="0">
                <a:solidFill>
                  <a:schemeClr val="tx1"/>
                </a:solidFill>
              </a:rPr>
              <a:t>social courtesy, consistently tried to ignore their Dutch female counterpart during the business meeting and addressed any </a:t>
            </a:r>
            <a:r>
              <a:rPr lang="en-US" sz="2400" dirty="0" smtClean="0">
                <a:solidFill>
                  <a:schemeClr val="tx1"/>
                </a:solidFill>
              </a:rPr>
              <a:t>business questions </a:t>
            </a:r>
            <a:r>
              <a:rPr lang="en-US" sz="2400" dirty="0">
                <a:solidFill>
                  <a:schemeClr val="tx1"/>
                </a:solidFill>
              </a:rPr>
              <a:t>to her male subordinates. The Dutch executive felt she had </a:t>
            </a:r>
            <a:r>
              <a:rPr lang="en-US" sz="2400" dirty="0" smtClean="0">
                <a:solidFill>
                  <a:schemeClr val="tx1"/>
                </a:solidFill>
              </a:rPr>
              <a:t>to be </a:t>
            </a:r>
            <a:r>
              <a:rPr lang="en-US" sz="2400" dirty="0">
                <a:solidFill>
                  <a:schemeClr val="tx1"/>
                </a:solidFill>
              </a:rPr>
              <a:t>uncharacteristically assertive simply in order to establish her </a:t>
            </a:r>
            <a:r>
              <a:rPr lang="en-US" sz="2400" dirty="0" smtClean="0">
                <a:solidFill>
                  <a:schemeClr val="tx1"/>
                </a:solidFill>
              </a:rPr>
              <a:t>authority </a:t>
            </a:r>
            <a:r>
              <a:rPr lang="en-US" sz="2400" dirty="0">
                <a:solidFill>
                  <a:schemeClr val="tx1"/>
                </a:solidFill>
              </a:rPr>
              <a:t>and felt that it affected the tone of the negotiation. Nevertheless, </a:t>
            </a:r>
            <a:r>
              <a:rPr lang="en-US" sz="2400" dirty="0" smtClean="0">
                <a:solidFill>
                  <a:schemeClr val="tx1"/>
                </a:solidFill>
              </a:rPr>
              <a:t>she felt </a:t>
            </a:r>
            <a:r>
              <a:rPr lang="en-US" sz="2400" dirty="0">
                <a:solidFill>
                  <a:schemeClr val="tx1"/>
                </a:solidFill>
              </a:rPr>
              <a:t>it wrong to absent herself or to underplay her responsibility.</a:t>
            </a:r>
          </a:p>
        </p:txBody>
      </p:sp>
    </p:spTree>
    <p:extLst>
      <p:ext uri="{BB962C8B-B14F-4D97-AF65-F5344CB8AC3E}">
        <p14:creationId xmlns:p14="http://schemas.microsoft.com/office/powerpoint/2010/main" val="4042184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Masculinity and femininity index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212" y="2076994"/>
            <a:ext cx="8725988" cy="261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6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Thinkers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Edward T. and Mildred R. Hall;</a:t>
            </a:r>
          </a:p>
          <a:p>
            <a:r>
              <a:rPr lang="en-US" sz="2400" dirty="0">
                <a:solidFill>
                  <a:schemeClr val="tx1"/>
                </a:solidFill>
              </a:rPr>
              <a:t>Geert Hofstede;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Fons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Trompenaars</a:t>
            </a:r>
            <a:r>
              <a:rPr lang="en-US" sz="2400" dirty="0">
                <a:solidFill>
                  <a:schemeClr val="tx1"/>
                </a:solidFill>
              </a:rPr>
              <a:t>;</a:t>
            </a:r>
          </a:p>
          <a:p>
            <a:r>
              <a:rPr lang="en-US" sz="2400" dirty="0">
                <a:solidFill>
                  <a:schemeClr val="tx1"/>
                </a:solidFill>
              </a:rPr>
              <a:t>John Mole;</a:t>
            </a:r>
          </a:p>
          <a:p>
            <a:r>
              <a:rPr lang="en-US" sz="2400" dirty="0">
                <a:solidFill>
                  <a:schemeClr val="tx1"/>
                </a:solidFill>
              </a:rPr>
              <a:t>Richard D. Lewis;</a:t>
            </a:r>
          </a:p>
          <a:p>
            <a:r>
              <a:rPr lang="en-US" sz="2400" dirty="0">
                <a:solidFill>
                  <a:schemeClr val="tx1"/>
                </a:solidFill>
              </a:rPr>
              <a:t>M. Bennett.</a:t>
            </a:r>
          </a:p>
        </p:txBody>
      </p:sp>
    </p:spTree>
    <p:extLst>
      <p:ext uri="{BB962C8B-B14F-4D97-AF65-F5344CB8AC3E}">
        <p14:creationId xmlns:p14="http://schemas.microsoft.com/office/powerpoint/2010/main" val="2737802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Uncertainty avoidance index (UAI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A </a:t>
            </a:r>
            <a:r>
              <a:rPr lang="en-US" sz="2000" dirty="0"/>
              <a:t>UK company was involved in an innovative but uncertain joint </a:t>
            </a:r>
            <a:r>
              <a:rPr lang="en-US" sz="2000" dirty="0" smtClean="0"/>
              <a:t>venture with </a:t>
            </a:r>
            <a:r>
              <a:rPr lang="en-US" sz="2000" dirty="0"/>
              <a:t>a Japanese corporation. The UK executive team was concerned by </a:t>
            </a:r>
            <a:r>
              <a:rPr lang="en-US" sz="2000" dirty="0" smtClean="0"/>
              <a:t>the time </a:t>
            </a:r>
            <a:r>
              <a:rPr lang="en-US" sz="2000" dirty="0"/>
              <a:t>the negotiations took, with seemingly trivial points being </a:t>
            </a:r>
            <a:r>
              <a:rPr lang="en-US" sz="2000" dirty="0" smtClean="0"/>
              <a:t>checked and </a:t>
            </a:r>
            <a:r>
              <a:rPr lang="en-US" sz="2000" dirty="0"/>
              <a:t>rechecked and decisions being debated by committees at </a:t>
            </a:r>
            <a:r>
              <a:rPr lang="en-US" sz="2000" dirty="0" smtClean="0"/>
              <a:t>different levels </a:t>
            </a:r>
            <a:r>
              <a:rPr lang="en-US" sz="2000" dirty="0"/>
              <a:t>of the company. At one point, the delays were so lengthy that </a:t>
            </a:r>
            <a:r>
              <a:rPr lang="en-US" sz="2000" dirty="0" smtClean="0"/>
              <a:t>the UK </a:t>
            </a:r>
            <a:r>
              <a:rPr lang="en-US" sz="2000" dirty="0"/>
              <a:t>company believed the Japanese company was not serious and was </a:t>
            </a:r>
            <a:r>
              <a:rPr lang="en-US" sz="2000" dirty="0" smtClean="0"/>
              <a:t>on the </a:t>
            </a:r>
            <a:r>
              <a:rPr lang="en-US" sz="2000" dirty="0"/>
              <a:t>point of pulling out. Fortunately, it realized that the Japanese by </a:t>
            </a:r>
            <a:r>
              <a:rPr lang="en-US" sz="2000" dirty="0" smtClean="0"/>
              <a:t>nature were </a:t>
            </a:r>
            <a:r>
              <a:rPr lang="en-US" sz="2000" dirty="0"/>
              <a:t>extremely cautious and that the repeated checking and the </a:t>
            </a:r>
            <a:r>
              <a:rPr lang="en-US" sz="2000" dirty="0" smtClean="0"/>
              <a:t>committee agreement </a:t>
            </a:r>
            <a:r>
              <a:rPr lang="en-US" sz="2000" dirty="0"/>
              <a:t>system were essential management tools employed by the </a:t>
            </a:r>
            <a:r>
              <a:rPr lang="en-US" sz="2000" dirty="0" smtClean="0"/>
              <a:t>company</a:t>
            </a:r>
            <a:r>
              <a:rPr lang="en-US" sz="2000" dirty="0"/>
              <a:t>. The UK company therefore extended the time for further </a:t>
            </a:r>
            <a:r>
              <a:rPr lang="en-US" sz="2000" dirty="0" smtClean="0"/>
              <a:t>discussion and</a:t>
            </a:r>
            <a:r>
              <a:rPr lang="en-US" sz="2000" dirty="0"/>
              <a:t>, as a result, was eventually successful in setting up the joint venture.</a:t>
            </a:r>
          </a:p>
        </p:txBody>
      </p:sp>
    </p:spTree>
    <p:extLst>
      <p:ext uri="{BB962C8B-B14F-4D97-AF65-F5344CB8AC3E}">
        <p14:creationId xmlns:p14="http://schemas.microsoft.com/office/powerpoint/2010/main" val="3760113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Uncertainty avoidance index (UAI)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0526" y="1930401"/>
            <a:ext cx="8752113" cy="277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691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LTO versus STO</a:t>
            </a:r>
            <a:br>
              <a:rPr lang="en-US" dirty="0"/>
            </a:br>
            <a:r>
              <a:rPr lang="en-US" dirty="0"/>
              <a:t>fundamental beliefs of Confucian </a:t>
            </a:r>
            <a:r>
              <a:rPr lang="en-US" dirty="0" smtClean="0"/>
              <a:t>philosophy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76549"/>
            <a:ext cx="8596668" cy="4264814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A stable society requires the acceptance of certain unequal relations, </a:t>
            </a:r>
            <a:r>
              <a:rPr lang="en-US" sz="2000" dirty="0" smtClean="0">
                <a:solidFill>
                  <a:schemeClr val="tx1"/>
                </a:solidFill>
              </a:rPr>
              <a:t>for example</a:t>
            </a:r>
            <a:r>
              <a:rPr lang="en-US" sz="2000" dirty="0">
                <a:solidFill>
                  <a:schemeClr val="tx1"/>
                </a:solidFill>
              </a:rPr>
              <a:t>, between ruler and ruled, with a strong sense of hierarchy.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There </a:t>
            </a:r>
            <a:r>
              <a:rPr lang="en-US" sz="2000" dirty="0">
                <a:solidFill>
                  <a:schemeClr val="tx1"/>
                </a:solidFill>
              </a:rPr>
              <a:t>is an emphasis on loyalty and reciprocal obligation between </a:t>
            </a:r>
            <a:r>
              <a:rPr lang="en-US" sz="2000" dirty="0" smtClean="0">
                <a:solidFill>
                  <a:schemeClr val="tx1"/>
                </a:solidFill>
              </a:rPr>
              <a:t>superiors </a:t>
            </a:r>
            <a:r>
              <a:rPr lang="en-US" sz="2000" dirty="0">
                <a:solidFill>
                  <a:schemeClr val="tx1"/>
                </a:solidFill>
              </a:rPr>
              <a:t>and subordinates.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The </a:t>
            </a:r>
            <a:r>
              <a:rPr lang="en-US" sz="2000" dirty="0">
                <a:solidFill>
                  <a:schemeClr val="tx1"/>
                </a:solidFill>
              </a:rPr>
              <a:t>family is the bedrock of all social organizations. As a result, </a:t>
            </a:r>
            <a:r>
              <a:rPr lang="en-US" sz="2000" dirty="0" smtClean="0">
                <a:solidFill>
                  <a:schemeClr val="tx1"/>
                </a:solidFill>
              </a:rPr>
              <a:t>older people </a:t>
            </a:r>
            <a:r>
              <a:rPr lang="en-US" sz="2000" dirty="0">
                <a:solidFill>
                  <a:schemeClr val="tx1"/>
                </a:solidFill>
              </a:rPr>
              <a:t>(parents) are entitled to exercise more authority than </a:t>
            </a:r>
            <a:r>
              <a:rPr lang="en-US" sz="2000" dirty="0" smtClean="0">
                <a:solidFill>
                  <a:schemeClr val="tx1"/>
                </a:solidFill>
              </a:rPr>
              <a:t>younger people </a:t>
            </a:r>
            <a:r>
              <a:rPr lang="en-US" sz="2000" dirty="0">
                <a:solidFill>
                  <a:schemeClr val="tx1"/>
                </a:solidFill>
              </a:rPr>
              <a:t>and men are given more authority than women.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There is strong respect for powerful and senior people, </a:t>
            </a:r>
            <a:r>
              <a:rPr lang="en-US" sz="2000" dirty="0" smtClean="0">
                <a:solidFill>
                  <a:schemeClr val="tx1"/>
                </a:solidFill>
              </a:rPr>
              <a:t>and consideration is </a:t>
            </a:r>
            <a:r>
              <a:rPr lang="en-US" sz="2000" dirty="0">
                <a:solidFill>
                  <a:schemeClr val="tx1"/>
                </a:solidFill>
              </a:rPr>
              <a:t>also shown to colleagues.</a:t>
            </a:r>
          </a:p>
          <a:p>
            <a:r>
              <a:rPr lang="en-US" sz="2000" dirty="0">
                <a:solidFill>
                  <a:schemeClr val="tx1"/>
                </a:solidFill>
              </a:rPr>
              <a:t>Virtuous </a:t>
            </a:r>
            <a:r>
              <a:rPr lang="en-US" sz="2000" dirty="0" err="1">
                <a:solidFill>
                  <a:schemeClr val="tx1"/>
                </a:solidFill>
              </a:rPr>
              <a:t>behaviour</a:t>
            </a:r>
            <a:r>
              <a:rPr lang="en-US" sz="2000" dirty="0">
                <a:solidFill>
                  <a:schemeClr val="tx1"/>
                </a:solidFill>
              </a:rPr>
              <a:t> to others means treating them as you would like </a:t>
            </a:r>
            <a:r>
              <a:rPr lang="en-US" sz="2000" dirty="0" smtClean="0">
                <a:solidFill>
                  <a:schemeClr val="tx1"/>
                </a:solidFill>
              </a:rPr>
              <a:t>to be </a:t>
            </a:r>
            <a:r>
              <a:rPr lang="en-US" sz="2000" dirty="0">
                <a:solidFill>
                  <a:schemeClr val="tx1"/>
                </a:solidFill>
              </a:rPr>
              <a:t>treated.</a:t>
            </a:r>
          </a:p>
          <a:p>
            <a:r>
              <a:rPr lang="en-US" sz="2000" dirty="0">
                <a:solidFill>
                  <a:schemeClr val="tx1"/>
                </a:solidFill>
              </a:rPr>
              <a:t>Virtuous </a:t>
            </a:r>
            <a:r>
              <a:rPr lang="en-US" sz="2000" dirty="0" err="1">
                <a:solidFill>
                  <a:schemeClr val="tx1"/>
                </a:solidFill>
              </a:rPr>
              <a:t>behaviour</a:t>
            </a:r>
            <a:r>
              <a:rPr lang="en-US" sz="2000" dirty="0">
                <a:solidFill>
                  <a:schemeClr val="tx1"/>
                </a:solidFill>
              </a:rPr>
              <a:t> in work means trying to acquire skills and education</a:t>
            </a:r>
            <a:r>
              <a:rPr lang="en-US" sz="2000" dirty="0" smtClean="0">
                <a:solidFill>
                  <a:schemeClr val="tx1"/>
                </a:solidFill>
              </a:rPr>
              <a:t>, working </a:t>
            </a:r>
            <a:r>
              <a:rPr lang="en-US" sz="2000" dirty="0">
                <a:solidFill>
                  <a:schemeClr val="tx1"/>
                </a:solidFill>
              </a:rPr>
              <a:t>hard and being frugal, patient and persevering.</a:t>
            </a:r>
          </a:p>
        </p:txBody>
      </p:sp>
    </p:spTree>
    <p:extLst>
      <p:ext uri="{BB962C8B-B14F-4D97-AF65-F5344CB8AC3E}">
        <p14:creationId xmlns:p14="http://schemas.microsoft.com/office/powerpoint/2010/main" val="2901359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Confucian dynamism values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9167" y="2286000"/>
            <a:ext cx="6910250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5459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02675"/>
            <a:ext cx="8596668" cy="4238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In </a:t>
            </a:r>
            <a:r>
              <a:rPr lang="en-US" sz="2000" dirty="0">
                <a:solidFill>
                  <a:schemeClr val="tx1"/>
                </a:solidFill>
              </a:rPr>
              <a:t>Hofstede’s view, China has LTO due to its institution in 1979 </a:t>
            </a:r>
            <a:r>
              <a:rPr lang="en-US" sz="2000" dirty="0" smtClean="0">
                <a:solidFill>
                  <a:schemeClr val="tx1"/>
                </a:solidFill>
              </a:rPr>
              <a:t>of ‘</a:t>
            </a:r>
            <a:r>
              <a:rPr lang="en-US" sz="2000" dirty="0">
                <a:solidFill>
                  <a:schemeClr val="tx1"/>
                </a:solidFill>
              </a:rPr>
              <a:t>the one child policy’ aimed at slowing China’s massive </a:t>
            </a:r>
            <a:r>
              <a:rPr lang="en-US" sz="2000" dirty="0" smtClean="0">
                <a:solidFill>
                  <a:schemeClr val="tx1"/>
                </a:solidFill>
              </a:rPr>
              <a:t>population growth</a:t>
            </a:r>
            <a:r>
              <a:rPr lang="en-US" sz="2000" dirty="0">
                <a:solidFill>
                  <a:schemeClr val="tx1"/>
                </a:solidFill>
              </a:rPr>
              <a:t>. Under this policy, a family was encouraged to have only </a:t>
            </a:r>
            <a:r>
              <a:rPr lang="en-US" sz="2000" dirty="0" smtClean="0">
                <a:solidFill>
                  <a:schemeClr val="tx1"/>
                </a:solidFill>
              </a:rPr>
              <a:t>one child </a:t>
            </a:r>
            <a:r>
              <a:rPr lang="en-US" sz="2000" dirty="0">
                <a:solidFill>
                  <a:schemeClr val="tx1"/>
                </a:solidFill>
              </a:rPr>
              <a:t>and having more than one child might make the family </a:t>
            </a:r>
            <a:r>
              <a:rPr lang="en-US" sz="2000" dirty="0" smtClean="0">
                <a:solidFill>
                  <a:schemeClr val="tx1"/>
                </a:solidFill>
              </a:rPr>
              <a:t>subject to </a:t>
            </a:r>
            <a:r>
              <a:rPr lang="en-US" sz="2000" dirty="0">
                <a:solidFill>
                  <a:schemeClr val="tx1"/>
                </a:solidFill>
              </a:rPr>
              <a:t>prosecution and a fine. Hofstede believed that China’s </a:t>
            </a:r>
            <a:r>
              <a:rPr lang="en-US" sz="2000" dirty="0" smtClean="0">
                <a:solidFill>
                  <a:schemeClr val="tx1"/>
                </a:solidFill>
              </a:rPr>
              <a:t>population control </a:t>
            </a:r>
            <a:r>
              <a:rPr lang="en-US" sz="2000" dirty="0">
                <a:solidFill>
                  <a:schemeClr val="tx1"/>
                </a:solidFill>
              </a:rPr>
              <a:t>released resources for economic development. By having </a:t>
            </a:r>
            <a:r>
              <a:rPr lang="en-US" sz="2000" dirty="0" smtClean="0">
                <a:solidFill>
                  <a:schemeClr val="tx1"/>
                </a:solidFill>
              </a:rPr>
              <a:t>smaller families</a:t>
            </a:r>
            <a:r>
              <a:rPr lang="en-US" sz="2000" dirty="0">
                <a:solidFill>
                  <a:schemeClr val="tx1"/>
                </a:solidFill>
              </a:rPr>
              <a:t>, the Chinese could save more and invest more in their </a:t>
            </a:r>
            <a:r>
              <a:rPr lang="en-US" sz="2000" dirty="0" smtClean="0">
                <a:solidFill>
                  <a:schemeClr val="tx1"/>
                </a:solidFill>
              </a:rPr>
              <a:t>economic </a:t>
            </a:r>
            <a:r>
              <a:rPr lang="en-US" sz="2000" dirty="0">
                <a:solidFill>
                  <a:schemeClr val="tx1"/>
                </a:solidFill>
              </a:rPr>
              <a:t>development. By contrast, Hofstede believed that India’s </a:t>
            </a:r>
            <a:r>
              <a:rPr lang="en-US" sz="2000" dirty="0" smtClean="0">
                <a:solidFill>
                  <a:schemeClr val="tx1"/>
                </a:solidFill>
              </a:rPr>
              <a:t>failure to </a:t>
            </a:r>
            <a:r>
              <a:rPr lang="en-US" sz="2000" dirty="0">
                <a:solidFill>
                  <a:schemeClr val="tx1"/>
                </a:solidFill>
              </a:rPr>
              <a:t>institute effective population control was an example of STO </a:t>
            </a:r>
            <a:r>
              <a:rPr lang="en-US" sz="2000" dirty="0" smtClean="0">
                <a:solidFill>
                  <a:schemeClr val="tx1"/>
                </a:solidFill>
              </a:rPr>
              <a:t>and led </a:t>
            </a:r>
            <a:r>
              <a:rPr lang="en-US" sz="2000" dirty="0">
                <a:solidFill>
                  <a:schemeClr val="tx1"/>
                </a:solidFill>
              </a:rPr>
              <a:t>to resources being literally eaten up in the attempts to support </a:t>
            </a:r>
            <a:r>
              <a:rPr lang="en-US" sz="2000" dirty="0" smtClean="0">
                <a:solidFill>
                  <a:schemeClr val="tx1"/>
                </a:solidFill>
              </a:rPr>
              <a:t>and maintain </a:t>
            </a:r>
            <a:r>
              <a:rPr lang="en-US" sz="2000" dirty="0">
                <a:solidFill>
                  <a:schemeClr val="tx1"/>
                </a:solidFill>
              </a:rPr>
              <a:t>large families.</a:t>
            </a:r>
          </a:p>
        </p:txBody>
      </p:sp>
    </p:spTree>
    <p:extLst>
      <p:ext uri="{BB962C8B-B14F-4D97-AF65-F5344CB8AC3E}">
        <p14:creationId xmlns:p14="http://schemas.microsoft.com/office/powerpoint/2010/main" val="580944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LTO versus STO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5474" y="2377440"/>
            <a:ext cx="7511143" cy="343553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992" y="1507446"/>
            <a:ext cx="8464105" cy="3743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3821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LTO scores (Hofstede, Hofstede and Minkov, </a:t>
            </a:r>
            <a:r>
              <a:rPr lang="da-DK" dirty="0" smtClean="0"/>
              <a:t>2010)</a:t>
            </a:r>
            <a:endParaRPr lang="en-US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657" y="2160588"/>
            <a:ext cx="7220343" cy="326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2863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IVR - Selected </a:t>
            </a:r>
            <a:r>
              <a:rPr lang="en-US" dirty="0"/>
              <a:t>sixth dimension scores (Hofstede, Hofstede and </a:t>
            </a:r>
            <a:r>
              <a:rPr lang="en-US" dirty="0" err="1"/>
              <a:t>Minkov</a:t>
            </a:r>
            <a:r>
              <a:rPr lang="en-US" dirty="0"/>
              <a:t>, </a:t>
            </a:r>
            <a:r>
              <a:rPr lang="en-US" dirty="0" smtClean="0"/>
              <a:t>2010)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people in societies </a:t>
            </a:r>
            <a:r>
              <a:rPr lang="en-US" sz="2000" dirty="0" smtClean="0">
                <a:solidFill>
                  <a:schemeClr val="tx1"/>
                </a:solidFill>
              </a:rPr>
              <a:t>that possess </a:t>
            </a:r>
            <a:r>
              <a:rPr lang="en-US" sz="2000" dirty="0">
                <a:solidFill>
                  <a:schemeClr val="tx1"/>
                </a:solidFill>
              </a:rPr>
              <a:t>a high rate of indulgence are able to freely satisfy their basic needs </a:t>
            </a:r>
            <a:r>
              <a:rPr lang="en-US" sz="2000" dirty="0" smtClean="0">
                <a:solidFill>
                  <a:schemeClr val="tx1"/>
                </a:solidFill>
              </a:rPr>
              <a:t>and aspirations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people </a:t>
            </a:r>
            <a:r>
              <a:rPr lang="en-US" sz="2000" dirty="0">
                <a:solidFill>
                  <a:schemeClr val="tx1"/>
                </a:solidFill>
              </a:rPr>
              <a:t>in societies which display restraint are less happy</a:t>
            </a:r>
            <a:r>
              <a:rPr lang="en-US" sz="2000" dirty="0" smtClean="0">
                <a:solidFill>
                  <a:schemeClr val="tx1"/>
                </a:solidFill>
              </a:rPr>
              <a:t>; they </a:t>
            </a:r>
            <a:r>
              <a:rPr lang="en-US" sz="2000" dirty="0">
                <a:solidFill>
                  <a:schemeClr val="tx1"/>
                </a:solidFill>
              </a:rPr>
              <a:t>follow strict norms of social </a:t>
            </a:r>
            <a:r>
              <a:rPr lang="en-US" sz="2000" dirty="0" err="1">
                <a:solidFill>
                  <a:schemeClr val="tx1"/>
                </a:solidFill>
              </a:rPr>
              <a:t>behaviour</a:t>
            </a:r>
            <a:r>
              <a:rPr lang="en-US" sz="2000" dirty="0">
                <a:solidFill>
                  <a:schemeClr val="tx1"/>
                </a:solidFill>
              </a:rPr>
              <a:t> whereby the gratification of </a:t>
            </a:r>
            <a:r>
              <a:rPr lang="en-US" sz="2000" dirty="0" smtClean="0">
                <a:solidFill>
                  <a:schemeClr val="tx1"/>
                </a:solidFill>
              </a:rPr>
              <a:t>their desires </a:t>
            </a:r>
            <a:r>
              <a:rPr lang="en-US" sz="2000" dirty="0">
                <a:solidFill>
                  <a:schemeClr val="tx1"/>
                </a:solidFill>
              </a:rPr>
              <a:t>and ambitions are suppressed by regulations and the resulting </a:t>
            </a:r>
            <a:r>
              <a:rPr lang="en-US" sz="2000" dirty="0" smtClean="0">
                <a:solidFill>
                  <a:schemeClr val="tx1"/>
                </a:solidFill>
              </a:rPr>
              <a:t>curbs on </a:t>
            </a:r>
            <a:r>
              <a:rPr lang="en-US" sz="2000" dirty="0">
                <a:solidFill>
                  <a:schemeClr val="tx1"/>
                </a:solidFill>
              </a:rPr>
              <a:t>their freedom of action.</a:t>
            </a:r>
          </a:p>
        </p:txBody>
      </p:sp>
    </p:spTree>
    <p:extLst>
      <p:ext uri="{BB962C8B-B14F-4D97-AF65-F5344CB8AC3E}">
        <p14:creationId xmlns:p14="http://schemas.microsoft.com/office/powerpoint/2010/main" val="10258227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IVR - Selected </a:t>
            </a:r>
            <a:r>
              <a:rPr lang="en-US" dirty="0"/>
              <a:t>sixth dimension scores (Hofstede, Hofstede and </a:t>
            </a:r>
            <a:r>
              <a:rPr lang="en-US" dirty="0" err="1"/>
              <a:t>Minkov</a:t>
            </a:r>
            <a:r>
              <a:rPr lang="en-US" dirty="0"/>
              <a:t>, </a:t>
            </a:r>
            <a:r>
              <a:rPr lang="en-US" dirty="0" smtClean="0"/>
              <a:t>2010)</a:t>
            </a:r>
            <a:endParaRPr lang="en-US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0160" y="2599509"/>
            <a:ext cx="7550331" cy="240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7545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Edward </a:t>
            </a:r>
            <a:r>
              <a:rPr lang="en-US" dirty="0"/>
              <a:t>and Mildred Hall identified two main styles of </a:t>
            </a:r>
            <a:r>
              <a:rPr lang="en-US" dirty="0" smtClean="0"/>
              <a:t>communication as </a:t>
            </a:r>
            <a:r>
              <a:rPr lang="en-US" dirty="0"/>
              <a:t>high context and low context, and emphasized the need to find </a:t>
            </a:r>
            <a:r>
              <a:rPr lang="en-US" dirty="0" smtClean="0"/>
              <a:t>the appropriate </a:t>
            </a:r>
            <a:r>
              <a:rPr lang="en-US" dirty="0"/>
              <a:t>level of context to deal with each cultural situation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They </a:t>
            </a:r>
            <a:r>
              <a:rPr lang="en-US" dirty="0"/>
              <a:t>also drew attention to the two main differing attitudes towards time</a:t>
            </a:r>
            <a:r>
              <a:rPr lang="en-US" dirty="0" smtClean="0"/>
              <a:t>, namely </a:t>
            </a:r>
            <a:r>
              <a:rPr lang="en-US" dirty="0" err="1"/>
              <a:t>monochronic</a:t>
            </a:r>
            <a:r>
              <a:rPr lang="en-US" dirty="0"/>
              <a:t> and </a:t>
            </a:r>
            <a:r>
              <a:rPr lang="en-US" dirty="0" err="1"/>
              <a:t>polychronic</a:t>
            </a:r>
            <a:r>
              <a:rPr lang="en-US" dirty="0"/>
              <a:t>, as well as the different levels </a:t>
            </a:r>
            <a:r>
              <a:rPr lang="en-US" dirty="0" smtClean="0"/>
              <a:t>of importance </a:t>
            </a:r>
            <a:r>
              <a:rPr lang="en-US" dirty="0"/>
              <a:t>attributed to the three phases of time (past, present and future</a:t>
            </a:r>
            <a:r>
              <a:rPr lang="en-US" dirty="0" smtClean="0"/>
              <a:t>).</a:t>
            </a:r>
          </a:p>
          <a:p>
            <a:r>
              <a:rPr lang="en-US" dirty="0" smtClean="0"/>
              <a:t> They </a:t>
            </a:r>
            <a:r>
              <a:rPr lang="en-US" dirty="0"/>
              <a:t>also highlighted cultural differences experienced in defining </a:t>
            </a:r>
            <a:r>
              <a:rPr lang="en-US" dirty="0" smtClean="0"/>
              <a:t>the territoriality </a:t>
            </a:r>
            <a:r>
              <a:rPr lang="en-US" dirty="0"/>
              <a:t>of space around people and space between people</a:t>
            </a:r>
            <a:r>
              <a:rPr lang="en-US" dirty="0" smtClean="0"/>
              <a:t>. Despite </a:t>
            </a:r>
            <a:r>
              <a:rPr lang="en-US" dirty="0"/>
              <a:t>the limitations of Hofstede’s work, many of which have </a:t>
            </a:r>
            <a:r>
              <a:rPr lang="en-US" dirty="0" smtClean="0"/>
              <a:t>been freely </a:t>
            </a:r>
            <a:r>
              <a:rPr lang="en-US" dirty="0"/>
              <a:t>acknowledged by Hofstede himself, his research is of great value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21359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Edward T. and Mildred R. Hall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Silent Language in 1959 </a:t>
            </a:r>
            <a:endParaRPr lang="uk-UA" dirty="0" smtClean="0"/>
          </a:p>
          <a:p>
            <a:r>
              <a:rPr lang="en-US" dirty="0" smtClean="0"/>
              <a:t>Understanding </a:t>
            </a:r>
            <a:r>
              <a:rPr lang="en-US" dirty="0"/>
              <a:t>Cultural Differences in </a:t>
            </a:r>
            <a:r>
              <a:rPr lang="en-US" dirty="0" smtClean="0"/>
              <a:t>1990</a:t>
            </a:r>
            <a:endParaRPr lang="uk-UA" dirty="0" smtClean="0"/>
          </a:p>
          <a:p>
            <a:pPr marL="0" indent="0">
              <a:buNone/>
            </a:pPr>
            <a:r>
              <a:rPr lang="en-US" dirty="0"/>
              <a:t>The Halls introduced two key principles into the study of cross- </a:t>
            </a:r>
            <a:r>
              <a:rPr lang="en-US" dirty="0" smtClean="0"/>
              <a:t>cultural</a:t>
            </a:r>
            <a:r>
              <a:rPr lang="uk-UA" dirty="0" smtClean="0"/>
              <a:t> </a:t>
            </a:r>
            <a:r>
              <a:rPr lang="en-US" dirty="0" smtClean="0"/>
              <a:t>communication:</a:t>
            </a:r>
            <a:endParaRPr lang="uk-UA" dirty="0" smtClean="0"/>
          </a:p>
          <a:p>
            <a:pPr>
              <a:buAutoNum type="arabicPeriod"/>
            </a:pPr>
            <a:r>
              <a:rPr lang="en-US" dirty="0" smtClean="0"/>
              <a:t>related </a:t>
            </a:r>
            <a:r>
              <a:rPr lang="en-US" dirty="0"/>
              <a:t>to communication </a:t>
            </a:r>
            <a:r>
              <a:rPr lang="en-US" dirty="0" smtClean="0"/>
              <a:t>itself</a:t>
            </a:r>
            <a:r>
              <a:rPr lang="uk-UA" dirty="0" smtClean="0"/>
              <a:t>  - </a:t>
            </a:r>
            <a:r>
              <a:rPr lang="en-US" dirty="0" smtClean="0"/>
              <a:t>High- </a:t>
            </a:r>
            <a:r>
              <a:rPr lang="en-US" dirty="0"/>
              <a:t>context and low- </a:t>
            </a:r>
            <a:r>
              <a:rPr lang="en-US" dirty="0" smtClean="0"/>
              <a:t>context</a:t>
            </a:r>
            <a:r>
              <a:rPr lang="uk-UA" dirty="0" smtClean="0"/>
              <a:t> </a:t>
            </a:r>
            <a:r>
              <a:rPr lang="en-US" dirty="0" smtClean="0"/>
              <a:t>communication</a:t>
            </a:r>
            <a:endParaRPr lang="uk-UA" dirty="0" smtClean="0"/>
          </a:p>
          <a:p>
            <a:pPr>
              <a:buAutoNum type="arabicPeriod"/>
            </a:pPr>
            <a:r>
              <a:rPr lang="en-US" dirty="0" smtClean="0"/>
              <a:t>Related</a:t>
            </a:r>
            <a:r>
              <a:rPr lang="uk-UA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organization of time.</a:t>
            </a:r>
          </a:p>
        </p:txBody>
      </p:sp>
    </p:spTree>
    <p:extLst>
      <p:ext uri="{BB962C8B-B14F-4D97-AF65-F5344CB8AC3E}">
        <p14:creationId xmlns:p14="http://schemas.microsoft.com/office/powerpoint/2010/main" val="9482027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2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Summary</a:t>
            </a:r>
            <a:br>
              <a:rPr lang="en-US" dirty="0" smtClean="0"/>
            </a:br>
            <a:r>
              <a:rPr lang="en-US" dirty="0"/>
              <a:t>The following points are of particular importance: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94560"/>
            <a:ext cx="8596668" cy="402336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it is an extensive study, the first of its kind. </a:t>
            </a:r>
            <a:r>
              <a:rPr lang="en-US" dirty="0" smtClean="0"/>
              <a:t>It </a:t>
            </a:r>
            <a:r>
              <a:rPr lang="en-US" dirty="0"/>
              <a:t>has been widely used </a:t>
            </a:r>
            <a:r>
              <a:rPr lang="en-US" dirty="0" smtClean="0"/>
              <a:t>for further </a:t>
            </a:r>
            <a:r>
              <a:rPr lang="en-US" dirty="0"/>
              <a:t>research and interpretation, and specifies a theoretical </a:t>
            </a:r>
            <a:r>
              <a:rPr lang="en-US" dirty="0" smtClean="0"/>
              <a:t>model which </a:t>
            </a:r>
            <a:r>
              <a:rPr lang="en-US" dirty="0"/>
              <a:t>has been the basis for the development of his theories</a:t>
            </a:r>
            <a:r>
              <a:rPr lang="en-US" dirty="0" smtClean="0"/>
              <a:t>; </a:t>
            </a:r>
          </a:p>
          <a:p>
            <a:r>
              <a:rPr lang="en-US" dirty="0" smtClean="0"/>
              <a:t>the </a:t>
            </a:r>
            <a:r>
              <a:rPr lang="en-US" dirty="0"/>
              <a:t>five identified dimensions are not considered in isolation</a:t>
            </a:r>
            <a:r>
              <a:rPr lang="en-US" dirty="0" smtClean="0"/>
              <a:t>. Their inter- </a:t>
            </a:r>
            <a:r>
              <a:rPr lang="en-US" dirty="0"/>
              <a:t>correlation is most useful for business management;</a:t>
            </a:r>
          </a:p>
          <a:p>
            <a:r>
              <a:rPr lang="en-US" dirty="0"/>
              <a:t>his work is interdisciplinary and, as a result, is cited by </a:t>
            </a:r>
            <a:r>
              <a:rPr lang="en-US" dirty="0" smtClean="0"/>
              <a:t>organizational psychologists</a:t>
            </a:r>
            <a:r>
              <a:rPr lang="en-US" dirty="0"/>
              <a:t>, sociologists and management and </a:t>
            </a:r>
            <a:r>
              <a:rPr lang="en-US" dirty="0" smtClean="0"/>
              <a:t>communication researchers</a:t>
            </a:r>
            <a:r>
              <a:rPr lang="en-US" dirty="0"/>
              <a:t>;</a:t>
            </a:r>
          </a:p>
          <a:p>
            <a:r>
              <a:rPr lang="en-US" dirty="0"/>
              <a:t>he recognizes that not everyone in a society fits the cultural </a:t>
            </a:r>
            <a:r>
              <a:rPr lang="en-US" dirty="0" smtClean="0"/>
              <a:t>pattern precisely</a:t>
            </a:r>
            <a:r>
              <a:rPr lang="en-US" dirty="0"/>
              <a:t>, but there is enough statistical regularity to identify </a:t>
            </a:r>
            <a:r>
              <a:rPr lang="en-US" dirty="0" smtClean="0"/>
              <a:t>trends and </a:t>
            </a:r>
            <a:r>
              <a:rPr lang="en-US" dirty="0"/>
              <a:t>tendencies;</a:t>
            </a:r>
          </a:p>
          <a:p>
            <a:r>
              <a:rPr lang="en-US" dirty="0"/>
              <a:t>the LTO/STO scores are of particular interest in explaining to </a:t>
            </a:r>
            <a:r>
              <a:rPr lang="en-US" dirty="0" smtClean="0"/>
              <a:t>some extent </a:t>
            </a:r>
            <a:r>
              <a:rPr lang="en-US" dirty="0"/>
              <a:t>the reasons for the economic advancement of a number of </a:t>
            </a:r>
            <a:r>
              <a:rPr lang="en-US" dirty="0" smtClean="0"/>
              <a:t>East Asian </a:t>
            </a:r>
            <a:r>
              <a:rPr lang="en-US" dirty="0"/>
              <a:t>countries</a:t>
            </a:r>
            <a:r>
              <a:rPr lang="en-US" dirty="0" smtClean="0"/>
              <a:t>;</a:t>
            </a:r>
          </a:p>
          <a:p>
            <a:r>
              <a:rPr lang="en-US" dirty="0"/>
              <a:t>cultural differences remain significantly valid despite the effects </a:t>
            </a:r>
            <a:r>
              <a:rPr lang="en-US" dirty="0" smtClean="0"/>
              <a:t>of increasing </a:t>
            </a:r>
            <a:r>
              <a:rPr lang="en-US" dirty="0"/>
              <a:t>globalization. Diversity tends to increase cultural </a:t>
            </a:r>
            <a:r>
              <a:rPr lang="en-US" dirty="0" smtClean="0"/>
              <a:t>differences and </a:t>
            </a:r>
            <a:r>
              <a:rPr lang="en-US" dirty="0"/>
              <a:t>the need for cross- cultural understanding remains essential if </a:t>
            </a:r>
            <a:r>
              <a:rPr lang="en-US" dirty="0" smtClean="0"/>
              <a:t>we are </a:t>
            </a:r>
            <a:r>
              <a:rPr lang="en-US" dirty="0"/>
              <a:t>to be successful international </a:t>
            </a:r>
            <a:r>
              <a:rPr lang="en-US" dirty="0" smtClean="0"/>
              <a:t>communicators.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211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62" y="298995"/>
            <a:ext cx="8596668" cy="1320800"/>
          </a:xfrm>
        </p:spPr>
        <p:txBody>
          <a:bodyPr/>
          <a:lstStyle/>
          <a:p>
            <a:r>
              <a:rPr lang="en-US" dirty="0"/>
              <a:t>Comparison of high- context and low- context communication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19795"/>
            <a:ext cx="8596668" cy="4421568"/>
          </a:xfrm>
        </p:spPr>
        <p:txBody>
          <a:bodyPr numCol="2"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High </a:t>
            </a:r>
            <a:r>
              <a:rPr lang="en-US" dirty="0" smtClean="0">
                <a:solidFill>
                  <a:schemeClr val="tx1"/>
                </a:solidFill>
              </a:rPr>
              <a:t>context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Examples</a:t>
            </a:r>
            <a:r>
              <a:rPr lang="en-US" dirty="0">
                <a:solidFill>
                  <a:schemeClr val="tx1"/>
                </a:solidFill>
              </a:rPr>
              <a:t>: Arabs, Japanese, Koreans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Indirect style – can appear </a:t>
            </a:r>
            <a:r>
              <a:rPr lang="en-US" dirty="0" smtClean="0">
                <a:solidFill>
                  <a:schemeClr val="tx1"/>
                </a:solidFill>
              </a:rPr>
              <a:t>ambiguous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High use of non- verbal communication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Comfortable with </a:t>
            </a:r>
            <a:r>
              <a:rPr lang="en-US" dirty="0" smtClean="0">
                <a:solidFill>
                  <a:schemeClr val="tx1"/>
                </a:solidFill>
              </a:rPr>
              <a:t>silence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Lower importance of written regulations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Lower attention to detail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Close personal </a:t>
            </a:r>
            <a:r>
              <a:rPr lang="en-US" dirty="0" smtClean="0">
                <a:solidFill>
                  <a:schemeClr val="tx1"/>
                </a:solidFill>
              </a:rPr>
              <a:t>relationships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Importance of oral agreements 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Low </a:t>
            </a:r>
            <a:r>
              <a:rPr lang="en-US" dirty="0">
                <a:solidFill>
                  <a:schemeClr val="tx1"/>
                </a:solidFill>
              </a:rPr>
              <a:t>context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Examples</a:t>
            </a:r>
            <a:r>
              <a:rPr lang="en-US" dirty="0">
                <a:solidFill>
                  <a:schemeClr val="tx1"/>
                </a:solidFill>
              </a:rPr>
              <a:t>: Americans, Germans, Dutch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Direct </a:t>
            </a:r>
            <a:r>
              <a:rPr lang="en-US" dirty="0">
                <a:solidFill>
                  <a:schemeClr val="tx1"/>
                </a:solidFill>
              </a:rPr>
              <a:t>style – can appear abrupt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Less </a:t>
            </a:r>
            <a:r>
              <a:rPr lang="en-US" dirty="0">
                <a:solidFill>
                  <a:schemeClr val="tx1"/>
                </a:solidFill>
              </a:rPr>
              <a:t>use of non- verbal communication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Silence </a:t>
            </a:r>
            <a:r>
              <a:rPr lang="en-US" dirty="0">
                <a:solidFill>
                  <a:schemeClr val="tx1"/>
                </a:solidFill>
              </a:rPr>
              <a:t>causes anxiety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Greater </a:t>
            </a:r>
            <a:r>
              <a:rPr lang="en-US" dirty="0">
                <a:solidFill>
                  <a:schemeClr val="tx1"/>
                </a:solidFill>
              </a:rPr>
              <a:t>reliance on written documents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High </a:t>
            </a:r>
            <a:r>
              <a:rPr lang="en-US" dirty="0">
                <a:solidFill>
                  <a:schemeClr val="tx1"/>
                </a:solidFill>
              </a:rPr>
              <a:t>attention to detail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Personal </a:t>
            </a:r>
            <a:r>
              <a:rPr lang="en-US" dirty="0">
                <a:solidFill>
                  <a:schemeClr val="tx1"/>
                </a:solidFill>
              </a:rPr>
              <a:t>relationships less important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Oral </a:t>
            </a:r>
            <a:r>
              <a:rPr lang="en-US" dirty="0">
                <a:solidFill>
                  <a:schemeClr val="tx1"/>
                </a:solidFill>
              </a:rPr>
              <a:t>agreements less important</a:t>
            </a:r>
          </a:p>
        </p:txBody>
      </p:sp>
    </p:spTree>
    <p:extLst>
      <p:ext uri="{BB962C8B-B14F-4D97-AF65-F5344CB8AC3E}">
        <p14:creationId xmlns:p14="http://schemas.microsoft.com/office/powerpoint/2010/main" val="205915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97727"/>
            <a:ext cx="8596668" cy="4643636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A UK team member working in a Japanese company is given a </a:t>
            </a:r>
            <a:r>
              <a:rPr lang="en-US" dirty="0" smtClean="0">
                <a:solidFill>
                  <a:schemeClr val="tx1"/>
                </a:solidFill>
              </a:rPr>
              <a:t>high-context </a:t>
            </a:r>
            <a:r>
              <a:rPr lang="en-US" dirty="0">
                <a:solidFill>
                  <a:schemeClr val="tx1"/>
                </a:solidFill>
              </a:rPr>
              <a:t>instruction he does not understand. The natural response for </a:t>
            </a:r>
            <a:r>
              <a:rPr lang="en-US" dirty="0" smtClean="0">
                <a:solidFill>
                  <a:schemeClr val="tx1"/>
                </a:solidFill>
              </a:rPr>
              <a:t>the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UK </a:t>
            </a:r>
            <a:r>
              <a:rPr lang="en-US" dirty="0">
                <a:solidFill>
                  <a:schemeClr val="tx1"/>
                </a:solidFill>
              </a:rPr>
              <a:t>team member is to ask the Japanese counterpart to explain or repeat.</a:t>
            </a:r>
          </a:p>
          <a:p>
            <a:r>
              <a:rPr lang="en-US" dirty="0">
                <a:solidFill>
                  <a:schemeClr val="tx1"/>
                </a:solidFill>
              </a:rPr>
              <a:t>The Japanese find this request uncomfortable as it suggests he </a:t>
            </a:r>
            <a:r>
              <a:rPr lang="en-US" dirty="0" smtClean="0">
                <a:solidFill>
                  <a:schemeClr val="tx1"/>
                </a:solidFill>
              </a:rPr>
              <a:t>wasn’t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clear </a:t>
            </a:r>
            <a:r>
              <a:rPr lang="en-US" dirty="0">
                <a:solidFill>
                  <a:schemeClr val="tx1"/>
                </a:solidFill>
              </a:rPr>
              <a:t>in the first place. Therefore, he loses ‘face’, or personal dignity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which </a:t>
            </a:r>
            <a:r>
              <a:rPr lang="en-US" dirty="0">
                <a:solidFill>
                  <a:schemeClr val="tx1"/>
                </a:solidFill>
              </a:rPr>
              <a:t>is very important in Japan.</a:t>
            </a:r>
          </a:p>
          <a:p>
            <a:r>
              <a:rPr lang="en-US" dirty="0">
                <a:solidFill>
                  <a:schemeClr val="tx1"/>
                </a:solidFill>
              </a:rPr>
              <a:t>What the UK team member should have done was to ‘take the shame</a:t>
            </a:r>
            <a:r>
              <a:rPr lang="en-US" dirty="0" smtClean="0">
                <a:solidFill>
                  <a:schemeClr val="tx1"/>
                </a:solidFill>
              </a:rPr>
              <a:t>’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chemeClr val="tx1"/>
                </a:solidFill>
              </a:rPr>
              <a:t>to say that it was his/her misunderstanding that was to blame and </a:t>
            </a:r>
            <a:r>
              <a:rPr lang="en-US" dirty="0" smtClean="0">
                <a:solidFill>
                  <a:schemeClr val="tx1"/>
                </a:solidFill>
              </a:rPr>
              <a:t>not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Japanese manager’s perceived lack of clarity. The Halls’ point is </a:t>
            </a:r>
            <a:r>
              <a:rPr lang="en-US" dirty="0" smtClean="0">
                <a:solidFill>
                  <a:schemeClr val="tx1"/>
                </a:solidFill>
              </a:rPr>
              <a:t>that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each </a:t>
            </a:r>
            <a:r>
              <a:rPr lang="en-US" dirty="0">
                <a:solidFill>
                  <a:schemeClr val="tx1"/>
                </a:solidFill>
              </a:rPr>
              <a:t>side adopts its own style of communication without </a:t>
            </a:r>
            <a:r>
              <a:rPr lang="en-US" dirty="0" smtClean="0">
                <a:solidFill>
                  <a:schemeClr val="tx1"/>
                </a:solidFill>
              </a:rPr>
              <a:t>appreciating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that </a:t>
            </a:r>
            <a:r>
              <a:rPr lang="en-US" dirty="0">
                <a:solidFill>
                  <a:schemeClr val="tx1"/>
                </a:solidFill>
              </a:rPr>
              <a:t>there may be a difference which actually causes a </a:t>
            </a:r>
            <a:r>
              <a:rPr lang="en-US" dirty="0" smtClean="0">
                <a:solidFill>
                  <a:schemeClr val="tx1"/>
                </a:solidFill>
              </a:rPr>
              <a:t>communication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breakdown.</a:t>
            </a:r>
            <a:endParaRPr lang="uk-UA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Watch the video, sum up the ideas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537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Related to the organization of </a:t>
            </a:r>
            <a:r>
              <a:rPr lang="en-US" dirty="0" smtClean="0"/>
              <a:t>time - </a:t>
            </a:r>
            <a:r>
              <a:rPr lang="en-US" dirty="0" err="1" smtClean="0"/>
              <a:t>Monochronic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polychronic</a:t>
            </a:r>
            <a:r>
              <a:rPr lang="en-US" dirty="0"/>
              <a:t> cultures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11235"/>
            <a:ext cx="8596668" cy="4728754"/>
          </a:xfrm>
        </p:spPr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Monochronic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Time </a:t>
            </a:r>
            <a:r>
              <a:rPr lang="en-US" dirty="0">
                <a:solidFill>
                  <a:schemeClr val="tx1"/>
                </a:solidFill>
              </a:rPr>
              <a:t>seen in a linear way, </a:t>
            </a:r>
            <a:r>
              <a:rPr lang="en-US" dirty="0" smtClean="0">
                <a:solidFill>
                  <a:schemeClr val="tx1"/>
                </a:solidFill>
              </a:rPr>
              <a:t>almost tangible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chemeClr val="tx1"/>
                </a:solidFill>
              </a:rPr>
              <a:t>sequential </a:t>
            </a:r>
          </a:p>
          <a:p>
            <a:r>
              <a:rPr lang="en-US" dirty="0">
                <a:solidFill>
                  <a:schemeClr val="tx1"/>
                </a:solidFill>
              </a:rPr>
              <a:t>One thing at a time – </a:t>
            </a:r>
            <a:r>
              <a:rPr lang="en-US" dirty="0" smtClean="0">
                <a:solidFill>
                  <a:schemeClr val="tx1"/>
                </a:solidFill>
              </a:rPr>
              <a:t>concentrate on </a:t>
            </a:r>
            <a:r>
              <a:rPr lang="en-US" dirty="0">
                <a:solidFill>
                  <a:schemeClr val="tx1"/>
                </a:solidFill>
              </a:rPr>
              <a:t>the task in hand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Time commitments </a:t>
            </a:r>
            <a:r>
              <a:rPr lang="en-US" dirty="0" smtClean="0">
                <a:solidFill>
                  <a:schemeClr val="tx1"/>
                </a:solidFill>
              </a:rPr>
              <a:t>strictly observed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Dislike interruptions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Appointments on time </a:t>
            </a:r>
          </a:p>
          <a:p>
            <a:r>
              <a:rPr lang="en-US" dirty="0">
                <a:solidFill>
                  <a:schemeClr val="tx1"/>
                </a:solidFill>
              </a:rPr>
              <a:t>Low context – needs information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Closely follows plans and deadlines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Committed to objectives </a:t>
            </a:r>
            <a:r>
              <a:rPr lang="en-US" dirty="0" smtClean="0">
                <a:solidFill>
                  <a:schemeClr val="tx1"/>
                </a:solidFill>
              </a:rPr>
              <a:t>and targets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More emphasis on personal relationships</a:t>
            </a:r>
          </a:p>
          <a:p>
            <a:r>
              <a:rPr lang="en-US" dirty="0">
                <a:solidFill>
                  <a:schemeClr val="tx1"/>
                </a:solidFill>
              </a:rPr>
              <a:t>Emphasize promptness; to be </a:t>
            </a:r>
            <a:r>
              <a:rPr lang="en-US" dirty="0" smtClean="0">
                <a:solidFill>
                  <a:schemeClr val="tx1"/>
                </a:solidFill>
              </a:rPr>
              <a:t>kept waiting </a:t>
            </a:r>
            <a:r>
              <a:rPr lang="en-US" dirty="0">
                <a:solidFill>
                  <a:schemeClr val="tx1"/>
                </a:solidFill>
              </a:rPr>
              <a:t>is rude</a:t>
            </a:r>
          </a:p>
          <a:p>
            <a:r>
              <a:rPr lang="en-US" dirty="0">
                <a:solidFill>
                  <a:schemeClr val="tx1"/>
                </a:solidFill>
              </a:rPr>
              <a:t>More accustomed to short- term relationships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Polychronic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Time </a:t>
            </a:r>
            <a:r>
              <a:rPr lang="en-US" dirty="0">
                <a:solidFill>
                  <a:schemeClr val="tx1"/>
                </a:solidFill>
              </a:rPr>
              <a:t>seen as synchronic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Several </a:t>
            </a:r>
            <a:r>
              <a:rPr lang="en-US" dirty="0">
                <a:solidFill>
                  <a:schemeClr val="tx1"/>
                </a:solidFill>
              </a:rPr>
              <a:t>things at a time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Time </a:t>
            </a:r>
            <a:r>
              <a:rPr lang="en-US" dirty="0">
                <a:solidFill>
                  <a:schemeClr val="tx1"/>
                </a:solidFill>
              </a:rPr>
              <a:t>commitments more relaxed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Comfortable </a:t>
            </a:r>
            <a:r>
              <a:rPr lang="en-US" dirty="0">
                <a:solidFill>
                  <a:schemeClr val="tx1"/>
                </a:solidFill>
              </a:rPr>
              <a:t>with interruptions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Less </a:t>
            </a:r>
            <a:r>
              <a:rPr lang="en-US" dirty="0">
                <a:solidFill>
                  <a:schemeClr val="tx1"/>
                </a:solidFill>
              </a:rPr>
              <a:t>emphasis on promptness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High </a:t>
            </a:r>
            <a:r>
              <a:rPr lang="en-US" dirty="0">
                <a:solidFill>
                  <a:schemeClr val="tx1"/>
                </a:solidFill>
              </a:rPr>
              <a:t>context – already has </a:t>
            </a:r>
            <a:r>
              <a:rPr lang="en-US" dirty="0" smtClean="0">
                <a:solidFill>
                  <a:schemeClr val="tx1"/>
                </a:solidFill>
              </a:rPr>
              <a:t>the information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Time </a:t>
            </a:r>
            <a:r>
              <a:rPr lang="en-US" dirty="0">
                <a:solidFill>
                  <a:schemeClr val="tx1"/>
                </a:solidFill>
              </a:rPr>
              <a:t>commitments to be kept if </a:t>
            </a:r>
            <a:r>
              <a:rPr lang="en-US" dirty="0" smtClean="0">
                <a:solidFill>
                  <a:schemeClr val="tx1"/>
                </a:solidFill>
              </a:rPr>
              <a:t>possible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Promptness </a:t>
            </a:r>
            <a:r>
              <a:rPr lang="en-US" dirty="0">
                <a:solidFill>
                  <a:schemeClr val="tx1"/>
                </a:solidFill>
              </a:rPr>
              <a:t>based </a:t>
            </a:r>
            <a:r>
              <a:rPr lang="en-US" dirty="0" smtClean="0">
                <a:solidFill>
                  <a:schemeClr val="tx1"/>
                </a:solidFill>
              </a:rPr>
              <a:t>on relationships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Place </a:t>
            </a:r>
            <a:r>
              <a:rPr lang="en-US" dirty="0">
                <a:solidFill>
                  <a:schemeClr val="tx1"/>
                </a:solidFill>
              </a:rPr>
              <a:t>importance on long- </a:t>
            </a:r>
            <a:r>
              <a:rPr lang="en-US" dirty="0" smtClean="0">
                <a:solidFill>
                  <a:schemeClr val="tx1"/>
                </a:solidFill>
              </a:rPr>
              <a:t>term relationships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979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cultures oriented </a:t>
            </a:r>
            <a:r>
              <a:rPr lang="en-US" dirty="0"/>
              <a:t>towards different</a:t>
            </a:r>
            <a:br>
              <a:rPr lang="en-US" dirty="0"/>
            </a:br>
            <a:r>
              <a:rPr lang="en-US" dirty="0"/>
              <a:t>time dimensions: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Past- </a:t>
            </a:r>
            <a:r>
              <a:rPr lang="en-US" sz="2400" dirty="0" smtClean="0">
                <a:solidFill>
                  <a:schemeClr val="tx1"/>
                </a:solidFill>
              </a:rPr>
              <a:t>oriented</a:t>
            </a:r>
          </a:p>
          <a:p>
            <a:r>
              <a:rPr lang="en-US" sz="2400" dirty="0">
                <a:solidFill>
                  <a:schemeClr val="tx1"/>
                </a:solidFill>
              </a:rPr>
              <a:t>Present- </a:t>
            </a:r>
            <a:r>
              <a:rPr lang="en-US" sz="2400" dirty="0" smtClean="0">
                <a:solidFill>
                  <a:schemeClr val="tx1"/>
                </a:solidFill>
              </a:rPr>
              <a:t>oriented</a:t>
            </a:r>
          </a:p>
          <a:p>
            <a:r>
              <a:rPr lang="en-US" sz="2400" dirty="0">
                <a:solidFill>
                  <a:schemeClr val="tx1"/>
                </a:solidFill>
              </a:rPr>
              <a:t>Future- </a:t>
            </a:r>
            <a:r>
              <a:rPr lang="en-US" sz="2400" dirty="0" smtClean="0">
                <a:solidFill>
                  <a:schemeClr val="tx1"/>
                </a:solidFill>
              </a:rPr>
              <a:t>oriented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492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Territoriality (space)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Space </a:t>
            </a:r>
            <a:r>
              <a:rPr lang="en-US" sz="2800" dirty="0">
                <a:solidFill>
                  <a:schemeClr val="tx1"/>
                </a:solidFill>
              </a:rPr>
              <a:t>and culture from two perspectives:</a:t>
            </a:r>
          </a:p>
          <a:p>
            <a:r>
              <a:rPr lang="en-US" sz="2800" dirty="0">
                <a:solidFill>
                  <a:schemeClr val="tx1"/>
                </a:solidFill>
              </a:rPr>
              <a:t>space around people, that is, territoriality in general; </a:t>
            </a:r>
          </a:p>
          <a:p>
            <a:r>
              <a:rPr lang="en-US" sz="2800" dirty="0">
                <a:solidFill>
                  <a:schemeClr val="tx1"/>
                </a:solidFill>
              </a:rPr>
              <a:t>space between people – often called proxemics – our personal ‘space </a:t>
            </a:r>
            <a:r>
              <a:rPr lang="en-US" sz="2800" dirty="0" smtClean="0">
                <a:solidFill>
                  <a:schemeClr val="tx1"/>
                </a:solidFill>
              </a:rPr>
              <a:t>bubble</a:t>
            </a:r>
            <a:r>
              <a:rPr lang="en-US" sz="2800" dirty="0">
                <a:solidFill>
                  <a:schemeClr val="tx1"/>
                </a:solidFill>
              </a:rPr>
              <a:t>’.</a:t>
            </a:r>
          </a:p>
        </p:txBody>
      </p:sp>
    </p:spTree>
    <p:extLst>
      <p:ext uri="{BB962C8B-B14F-4D97-AF65-F5344CB8AC3E}">
        <p14:creationId xmlns:p14="http://schemas.microsoft.com/office/powerpoint/2010/main" val="1472567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high correlation between </a:t>
            </a:r>
            <a:r>
              <a:rPr lang="en-US" dirty="0" err="1"/>
              <a:t>monochronic</a:t>
            </a:r>
            <a:r>
              <a:rPr lang="en-US" dirty="0"/>
              <a:t> and low- context cultures, and </a:t>
            </a:r>
            <a:r>
              <a:rPr lang="en-US" dirty="0" err="1"/>
              <a:t>polychronic</a:t>
            </a:r>
            <a:r>
              <a:rPr lang="en-US" dirty="0"/>
              <a:t> and high- context cultures.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The </a:t>
            </a:r>
            <a:r>
              <a:rPr lang="en-US" sz="3200" dirty="0">
                <a:solidFill>
                  <a:schemeClr val="tx1"/>
                </a:solidFill>
              </a:rPr>
              <a:t>higher the context of either the culture or the organization, the </a:t>
            </a:r>
            <a:r>
              <a:rPr lang="en-US" sz="3200" dirty="0" smtClean="0">
                <a:solidFill>
                  <a:schemeClr val="tx1"/>
                </a:solidFill>
              </a:rPr>
              <a:t>more difficult </a:t>
            </a:r>
            <a:r>
              <a:rPr lang="en-US" sz="3200" dirty="0">
                <a:solidFill>
                  <a:schemeClr val="tx1"/>
                </a:solidFill>
              </a:rPr>
              <a:t>the interface.</a:t>
            </a:r>
          </a:p>
          <a:p>
            <a:r>
              <a:rPr lang="en-US" sz="3200" dirty="0">
                <a:solidFill>
                  <a:schemeClr val="tx1"/>
                </a:solidFill>
              </a:rPr>
              <a:t>The greater the cultural distance, the more difficult the interface.</a:t>
            </a:r>
          </a:p>
        </p:txBody>
      </p:sp>
    </p:spTree>
    <p:extLst>
      <p:ext uri="{BB962C8B-B14F-4D97-AF65-F5344CB8AC3E}">
        <p14:creationId xmlns:p14="http://schemas.microsoft.com/office/powerpoint/2010/main" val="216375899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144</TotalTime>
  <Words>2005</Words>
  <Application>Microsoft Office PowerPoint</Application>
  <PresentationFormat>Широкоэкранный</PresentationFormat>
  <Paragraphs>132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Trebuchet MS</vt:lpstr>
      <vt:lpstr>Wingdings</vt:lpstr>
      <vt:lpstr>Wingdings 3</vt:lpstr>
      <vt:lpstr>Аспект</vt:lpstr>
      <vt:lpstr>Key Thinkers in Cross- Cultural Communication</vt:lpstr>
      <vt:lpstr>Key Thinkers </vt:lpstr>
      <vt:lpstr>Edward T. and Mildred R. Hall</vt:lpstr>
      <vt:lpstr>Comparison of high- context and low- context communication</vt:lpstr>
      <vt:lpstr>Example </vt:lpstr>
      <vt:lpstr>Related to the organization of time - Monochronic and polychronic cultures </vt:lpstr>
      <vt:lpstr>cultures oriented towards different time dimensions:</vt:lpstr>
      <vt:lpstr>Territoriality (space) </vt:lpstr>
      <vt:lpstr>A high correlation between monochronic and low- context cultures, and polychronic and high- context cultures. </vt:lpstr>
      <vt:lpstr>High- context and low- context dimensions</vt:lpstr>
      <vt:lpstr>Example </vt:lpstr>
      <vt:lpstr>Geert Hofstede</vt:lpstr>
      <vt:lpstr>Hofstede’s four dimensions</vt:lpstr>
      <vt:lpstr>PDI Example </vt:lpstr>
      <vt:lpstr>Selected power distance scores (Hofstede, Hofstede, and Minkov, 2010: 57–9)</vt:lpstr>
      <vt:lpstr>IDV individualism/collectivism Example </vt:lpstr>
      <vt:lpstr>Selected individualism/collectivism scores (Hofstede, Hofstede and Minkov, 2010)</vt:lpstr>
      <vt:lpstr>Masculinity and femininity index Example </vt:lpstr>
      <vt:lpstr>Masculinity and femininity index</vt:lpstr>
      <vt:lpstr>Uncertainty avoidance index (UAI)  Example </vt:lpstr>
      <vt:lpstr>Uncertainty avoidance index (UAI)</vt:lpstr>
      <vt:lpstr>LTO versus STO fundamental beliefs of Confucian philosophy   </vt:lpstr>
      <vt:lpstr>Confucian dynamism values</vt:lpstr>
      <vt:lpstr>Example </vt:lpstr>
      <vt:lpstr>LTO versus STO</vt:lpstr>
      <vt:lpstr>LTO scores (Hofstede, Hofstede and Minkov, 2010)</vt:lpstr>
      <vt:lpstr>IVR - Selected sixth dimension scores (Hofstede, Hofstede and Minkov, 2010)</vt:lpstr>
      <vt:lpstr>IVR - Selected sixth dimension scores (Hofstede, Hofstede and Minkov, 2010)</vt:lpstr>
      <vt:lpstr>Summary </vt:lpstr>
      <vt:lpstr>Summary The following points are of particular importance: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Thinkers in Cross- Cultural Communication</dc:title>
  <dc:creator>Cветлана</dc:creator>
  <cp:lastModifiedBy>Cветлана</cp:lastModifiedBy>
  <cp:revision>17</cp:revision>
  <dcterms:created xsi:type="dcterms:W3CDTF">2022-09-06T05:23:40Z</dcterms:created>
  <dcterms:modified xsi:type="dcterms:W3CDTF">2022-09-06T07:48:09Z</dcterms:modified>
</cp:coreProperties>
</file>