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66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266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4993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268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3758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275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2919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735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85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632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06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00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127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202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91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09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34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on.gov.ua/ua" TargetMode="External"/><Relationship Id="rId2" Type="http://schemas.openxmlformats.org/officeDocument/2006/relationships/hyperlink" Target="https://mon.gov.ua/ua/osvita/zagalna-serednya-osvita/derzhavni-standart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0608" y="908720"/>
            <a:ext cx="7543800" cy="1524000"/>
          </a:xfrm>
        </p:spPr>
        <p:txBody>
          <a:bodyPr/>
          <a:lstStyle/>
          <a:p>
            <a:pPr algn="ctr"/>
            <a:r>
              <a:rPr lang="uk-UA" sz="4800" dirty="0" smtClean="0"/>
              <a:t>Презентація курсу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0608" y="3645024"/>
            <a:ext cx="7482408" cy="1277888"/>
          </a:xfrm>
        </p:spPr>
        <p:txBody>
          <a:bodyPr>
            <a:noAutofit/>
          </a:bodyPr>
          <a:lstStyle/>
          <a:p>
            <a:pPr algn="ctr"/>
            <a:r>
              <a:rPr lang="uk-UA" sz="4400" b="1" dirty="0" smtClean="0"/>
              <a:t>Основи формування критичного мислення молодших школярів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842548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79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/>
              <a:t>Мета </a:t>
            </a:r>
            <a:r>
              <a:rPr lang="ru-RU" sz="3200" b="1" dirty="0" smtClean="0"/>
              <a:t>курсу</a:t>
            </a:r>
          </a:p>
          <a:p>
            <a:r>
              <a:rPr lang="uk-UA" sz="3200" dirty="0"/>
              <a:t>оволодіння технологією розвитку критичного мислення, її методами та прийомами для </a:t>
            </a:r>
            <a:r>
              <a:rPr lang="ru-RU" sz="3200" dirty="0" err="1"/>
              <a:t>розвитку</a:t>
            </a:r>
            <a:r>
              <a:rPr lang="ru-RU" sz="3200" dirty="0"/>
              <a:t> критичного </a:t>
            </a:r>
            <a:r>
              <a:rPr lang="ru-RU" sz="3200" dirty="0" err="1"/>
              <a:t>мислення</a:t>
            </a:r>
            <a:r>
              <a:rPr lang="ru-RU" sz="3200" dirty="0"/>
              <a:t> </a:t>
            </a:r>
            <a:r>
              <a:rPr lang="ru-RU" sz="3200" dirty="0" err="1"/>
              <a:t>молодших</a:t>
            </a:r>
            <a:r>
              <a:rPr lang="ru-RU" sz="3200" dirty="0"/>
              <a:t> </a:t>
            </a:r>
            <a:r>
              <a:rPr lang="ru-RU" sz="3200" dirty="0" err="1"/>
              <a:t>школярів</a:t>
            </a:r>
            <a:r>
              <a:rPr lang="ru-RU" sz="3200" dirty="0"/>
              <a:t> в </a:t>
            </a:r>
            <a:r>
              <a:rPr lang="ru-RU" sz="3200" dirty="0" err="1"/>
              <a:t>освітньому</a:t>
            </a:r>
            <a:r>
              <a:rPr lang="ru-RU" sz="3200" dirty="0"/>
              <a:t> </a:t>
            </a:r>
            <a:r>
              <a:rPr lang="ru-RU" sz="3200" dirty="0" err="1"/>
              <a:t>процесі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969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79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err="1" smtClean="0"/>
              <a:t>Основні</a:t>
            </a:r>
            <a:r>
              <a:rPr lang="ru-RU" sz="3200" b="1" dirty="0" smtClean="0"/>
              <a:t> </a:t>
            </a:r>
            <a:r>
              <a:rPr lang="ru-RU" sz="3200" b="1" dirty="0" err="1"/>
              <a:t>завдання</a:t>
            </a:r>
            <a:r>
              <a:rPr lang="ru-RU" sz="3200" b="1" dirty="0"/>
              <a:t> </a:t>
            </a:r>
            <a:r>
              <a:rPr lang="ru-RU" sz="3200" b="1" dirty="0" err="1" smtClean="0"/>
              <a:t>дисципліни</a:t>
            </a:r>
            <a:endParaRPr lang="ru-RU" sz="3200" b="1" dirty="0" smtClean="0"/>
          </a:p>
          <a:p>
            <a:r>
              <a:rPr lang="ru-RU" dirty="0"/>
              <a:t>- </a:t>
            </a:r>
            <a:r>
              <a:rPr lang="ru-RU" dirty="0" err="1"/>
              <a:t>усвідомити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критичного </a:t>
            </a:r>
            <a:r>
              <a:rPr lang="ru-RU" dirty="0" err="1"/>
              <a:t>мислення</a:t>
            </a:r>
            <a:r>
              <a:rPr lang="ru-RU" dirty="0"/>
              <a:t> для </a:t>
            </a:r>
            <a:r>
              <a:rPr lang="ru-RU" dirty="0" err="1"/>
              <a:t>особистості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зрозуміти</a:t>
            </a:r>
            <a:r>
              <a:rPr lang="ru-RU" dirty="0"/>
              <a:t> </a:t>
            </a:r>
            <a:r>
              <a:rPr lang="ru-RU" dirty="0" err="1"/>
              <a:t>сутність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критичного </a:t>
            </a:r>
            <a:r>
              <a:rPr lang="ru-RU" dirty="0" err="1"/>
              <a:t>мислення</a:t>
            </a:r>
            <a:r>
              <a:rPr lang="ru-RU" dirty="0"/>
              <a:t> в </a:t>
            </a:r>
            <a:r>
              <a:rPr lang="ru-RU" dirty="0" err="1"/>
              <a:t>сучасному</a:t>
            </a:r>
            <a:r>
              <a:rPr lang="ru-RU" dirty="0"/>
              <a:t> </a:t>
            </a:r>
            <a:r>
              <a:rPr lang="ru-RU" dirty="0" err="1"/>
              <a:t>освітньому</a:t>
            </a:r>
            <a:r>
              <a:rPr lang="ru-RU" dirty="0"/>
              <a:t> </a:t>
            </a:r>
            <a:r>
              <a:rPr lang="ru-RU" dirty="0" err="1"/>
              <a:t>просторі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засвоїти</a:t>
            </a:r>
            <a:r>
              <a:rPr lang="ru-RU" dirty="0"/>
              <a:t> структуру уроку критичного </a:t>
            </a:r>
            <a:r>
              <a:rPr lang="ru-RU" dirty="0" err="1"/>
              <a:t>мислення</a:t>
            </a:r>
            <a:r>
              <a:rPr lang="ru-RU" dirty="0"/>
              <a:t> та </a:t>
            </a:r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освітнього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; </a:t>
            </a:r>
          </a:p>
          <a:p>
            <a:r>
              <a:rPr lang="ru-RU" dirty="0"/>
              <a:t>- </a:t>
            </a:r>
            <a:r>
              <a:rPr lang="ru-RU" dirty="0" err="1"/>
              <a:t>визначити</a:t>
            </a:r>
            <a:r>
              <a:rPr lang="uk-UA" dirty="0"/>
              <a:t> особливості </a:t>
            </a:r>
            <a:r>
              <a:rPr lang="ru-RU" dirty="0" err="1"/>
              <a:t>розподілу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критичного </a:t>
            </a:r>
            <a:r>
              <a:rPr lang="ru-RU" dirty="0" err="1"/>
              <a:t>мислення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частин</a:t>
            </a:r>
            <a:r>
              <a:rPr lang="ru-RU" dirty="0"/>
              <a:t> уроку;</a:t>
            </a:r>
          </a:p>
          <a:p>
            <a:r>
              <a:rPr lang="ru-RU" dirty="0"/>
              <a:t>- </a:t>
            </a:r>
            <a:r>
              <a:rPr lang="ru-RU" dirty="0" err="1"/>
              <a:t>розвивати</a:t>
            </a:r>
            <a:r>
              <a:rPr lang="ru-RU" dirty="0"/>
              <a:t> </a:t>
            </a:r>
            <a:r>
              <a:rPr lang="ru-RU" dirty="0" err="1"/>
              <a:t>власн</a:t>
            </a:r>
            <a:r>
              <a:rPr lang="uk-UA" dirty="0"/>
              <a:t>е критичне мислення.</a:t>
            </a:r>
            <a:endParaRPr lang="ru-RU" dirty="0"/>
          </a:p>
          <a:p>
            <a:pPr marL="0" indent="0">
              <a:buNone/>
            </a:pPr>
            <a:endParaRPr lang="ru-RU" sz="3200" dirty="0"/>
          </a:p>
          <a:p>
            <a:pPr marL="0" indent="0" algn="ctr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83298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79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/>
              <a:t>Згідно з вимогами освітньо-професійної програми «Початкова освіта» студенти повинні досягти таких </a:t>
            </a:r>
            <a:r>
              <a:rPr lang="uk-UA" sz="2800" b="1" dirty="0"/>
              <a:t>результатів навчання (</a:t>
            </a:r>
            <a:r>
              <a:rPr lang="uk-UA" sz="2800" b="1" dirty="0" err="1"/>
              <a:t>компетентностей</a:t>
            </a:r>
            <a:r>
              <a:rPr lang="uk-UA" sz="2800" b="1" dirty="0"/>
              <a:t>)</a:t>
            </a:r>
            <a:r>
              <a:rPr lang="uk-UA" sz="2800" dirty="0"/>
              <a:t>:</a:t>
            </a:r>
            <a:endParaRPr lang="ru-RU" sz="2800" dirty="0"/>
          </a:p>
          <a:p>
            <a:pPr marL="0" indent="0" algn="ctr">
              <a:buNone/>
            </a:pPr>
            <a:endParaRPr lang="ru-RU" sz="28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300645"/>
              </p:ext>
            </p:extLst>
          </p:nvPr>
        </p:nvGraphicFramePr>
        <p:xfrm>
          <a:off x="611560" y="2564904"/>
          <a:ext cx="7200800" cy="38814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800">
                  <a:extLst>
                    <a:ext uri="{9D8B030D-6E8A-4147-A177-3AD203B41FA5}">
                      <a16:colId xmlns:a16="http://schemas.microsoft.com/office/drawing/2014/main" val="54068383"/>
                    </a:ext>
                  </a:extLst>
                </a:gridCol>
              </a:tblGrid>
              <a:tr h="388143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Здатність реалізувати свої права і обов’язки як члена суспільства, усвідомлювати цінності громадянського (вільного демократичного) суспільства та необхідність його сталого розвитку, верховенства права, прав і свобод людини і громадянина в Україні.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Здатність до пошуку, оброблення та аналізу інформації з різних джерел.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Здатність діяти соціально </a:t>
                      </a:r>
                      <a:r>
                        <a:rPr lang="uk-UA" sz="1200" dirty="0" err="1">
                          <a:effectLst/>
                        </a:rPr>
                        <a:t>відповідально</a:t>
                      </a:r>
                      <a:r>
                        <a:rPr lang="uk-UA" sz="1200" dirty="0">
                          <a:effectLst/>
                        </a:rPr>
                        <a:t> і свідомо.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Здатність орієнтуватися в інформаційному просторі, використовувати відкриті ресурси, інформаційно-комунікаційні та цифрові технології, оперувати ними в професійній діяльності; здатність до </a:t>
                      </a:r>
                      <a:r>
                        <a:rPr lang="uk-UA" sz="1200" dirty="0" err="1">
                          <a:effectLst/>
                        </a:rPr>
                        <a:t>проєктування</a:t>
                      </a:r>
                      <a:r>
                        <a:rPr lang="uk-UA" sz="1200" dirty="0">
                          <a:effectLst/>
                        </a:rPr>
                        <a:t> освітнього процесу у початковій школі з використанням сучасних цифрових технологій у відповідності до специфічних закономірностей та особливостей розвитку дітей молодшого шкільного віку.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Здатність до організації освітнього процесу в початковій школі з урахуванням вікових та індивідуальних особливостей молодших школярів, розвитку в них критичного мислення та формування ціннісних орієнтацій.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Здатність до моделювання змісту відповідно до очікуваних результатів навчання, добору оптимальних форм, методів,  технологій та засобів формування ключових і предметних </a:t>
                      </a:r>
                      <a:r>
                        <a:rPr lang="uk-UA" sz="1200" dirty="0" err="1">
                          <a:effectLst/>
                        </a:rPr>
                        <a:t>компетентностей</a:t>
                      </a:r>
                      <a:r>
                        <a:rPr lang="uk-UA" sz="1200" dirty="0">
                          <a:effectLst/>
                        </a:rPr>
                        <a:t> молодших школярів у процесі вивчення освітніх галузей Державного стандарту початкової освіти: мовно-літературної, математичної, природничої, технологічної, </a:t>
                      </a:r>
                      <a:r>
                        <a:rPr lang="uk-UA" sz="1200" dirty="0" err="1">
                          <a:effectLst/>
                        </a:rPr>
                        <a:t>інформатичної</a:t>
                      </a:r>
                      <a:r>
                        <a:rPr lang="uk-UA" sz="1200" dirty="0">
                          <a:effectLst/>
                        </a:rPr>
                        <a:t>, соціальної і </a:t>
                      </a:r>
                      <a:r>
                        <a:rPr lang="uk-UA" sz="1200" dirty="0" err="1">
                          <a:effectLst/>
                        </a:rPr>
                        <a:t>здоров’язбережувальної</a:t>
                      </a:r>
                      <a:r>
                        <a:rPr lang="uk-UA" sz="1200" dirty="0">
                          <a:effectLst/>
                        </a:rPr>
                        <a:t>, громадянської та історичної, мистецької, фізкультурної.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17" marR="54817" marT="0" marB="0"/>
                </a:tc>
                <a:extLst>
                  <a:ext uri="{0D108BD9-81ED-4DB2-BD59-A6C34878D82A}">
                    <a16:rowId xmlns:a16="http://schemas.microsoft.com/office/drawing/2014/main" val="3870398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8935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38944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uk-UA" sz="2800" b="1" dirty="0" smtClean="0"/>
          </a:p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r>
              <a:rPr lang="uk-UA" sz="6200" b="1" dirty="0" smtClean="0"/>
              <a:t>Теми </a:t>
            </a:r>
            <a:r>
              <a:rPr lang="uk-UA" sz="6200" b="1" dirty="0" smtClean="0"/>
              <a:t>лекційних занять</a:t>
            </a:r>
          </a:p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endParaRPr lang="ru-RU" sz="2800" dirty="0"/>
          </a:p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endParaRPr lang="ru-RU" sz="2800" dirty="0"/>
          </a:p>
          <a:p>
            <a:pPr marL="0" indent="0" algn="ctr">
              <a:buNone/>
            </a:pPr>
            <a:endParaRPr lang="uk-UA" sz="2800" b="1" dirty="0" smtClean="0"/>
          </a:p>
          <a:p>
            <a:pPr marL="0" indent="0" algn="ctr">
              <a:buNone/>
            </a:pPr>
            <a:endParaRPr lang="uk-UA" sz="2800" b="1" dirty="0"/>
          </a:p>
          <a:p>
            <a:pPr marL="0" indent="0" algn="ctr">
              <a:buNone/>
            </a:pPr>
            <a:endParaRPr lang="uk-UA" sz="2800" b="1" dirty="0" smtClean="0"/>
          </a:p>
          <a:p>
            <a:pPr marL="0" indent="0" algn="ctr">
              <a:buNone/>
            </a:pPr>
            <a:endParaRPr lang="uk-UA" sz="2800" b="1" dirty="0"/>
          </a:p>
          <a:p>
            <a:pPr marL="0" indent="0" algn="ctr">
              <a:buNone/>
            </a:pPr>
            <a:endParaRPr lang="uk-UA" sz="2800" b="1" dirty="0" smtClean="0"/>
          </a:p>
          <a:p>
            <a:pPr marL="0" indent="0" algn="ctr">
              <a:buNone/>
            </a:pPr>
            <a:endParaRPr lang="uk-UA" sz="2800" b="1" dirty="0" smtClean="0"/>
          </a:p>
          <a:p>
            <a:pPr marL="0" indent="0" algn="ctr">
              <a:buNone/>
            </a:pPr>
            <a:endParaRPr lang="ru-RU" sz="28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654651"/>
              </p:ext>
            </p:extLst>
          </p:nvPr>
        </p:nvGraphicFramePr>
        <p:xfrm>
          <a:off x="611561" y="2492899"/>
          <a:ext cx="7128792" cy="30963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128792">
                  <a:extLst>
                    <a:ext uri="{9D8B030D-6E8A-4147-A177-3AD203B41FA5}">
                      <a16:colId xmlns:a16="http://schemas.microsoft.com/office/drawing/2014/main" val="4085593771"/>
                    </a:ext>
                  </a:extLst>
                </a:gridCol>
              </a:tblGrid>
              <a:tr h="3096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Мислення як психолого-педагогічна категорія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0300593"/>
                  </a:ext>
                </a:extLst>
              </a:tr>
              <a:tr h="3096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Критичне мислення як психолого-педагогічна категорія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5639585"/>
                  </a:ext>
                </a:extLst>
              </a:tr>
              <a:tr h="3096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Особливості навчання критичного мислення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1410890"/>
                  </a:ext>
                </a:extLst>
              </a:tr>
              <a:tr h="3096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Загальні закономірності розвитку критичного мислення молодших школярів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8035320"/>
                  </a:ext>
                </a:extLst>
              </a:tr>
              <a:tr h="3096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Класифікація методів критичного мислення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856276"/>
                  </a:ext>
                </a:extLst>
              </a:tr>
              <a:tr h="3096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Структура уроку критичного мислення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699618"/>
                  </a:ext>
                </a:extLst>
              </a:tr>
              <a:tr h="3096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Методи вступної частини уроку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7857775"/>
                  </a:ext>
                </a:extLst>
              </a:tr>
              <a:tr h="3096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Методи основної частини  уроку (первинне сприйняття нової інформації 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1831972"/>
                  </a:ext>
                </a:extLst>
              </a:tr>
              <a:tr h="3096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Методи основної частини  уроку (осмислення матеріалу)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8762395"/>
                  </a:ext>
                </a:extLst>
              </a:tr>
              <a:tr h="3096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Методи підсумкової частини уроку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8110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7940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7950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sz="2800" b="1" dirty="0"/>
              <a:t>Рекомендована література</a:t>
            </a:r>
            <a:endParaRPr lang="ru-RU" sz="2800" dirty="0"/>
          </a:p>
          <a:p>
            <a:r>
              <a:rPr lang="uk-UA" b="1" dirty="0"/>
              <a:t>Основна: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uk-UA" dirty="0"/>
              <a:t>1. Державний стандарт початкової освіти. </a:t>
            </a:r>
            <a:r>
              <a:rPr lang="en-US" dirty="0"/>
              <a:t>URL</a:t>
            </a:r>
            <a:r>
              <a:rPr lang="uk-UA" dirty="0"/>
              <a:t> : </a:t>
            </a:r>
            <a:r>
              <a:rPr lang="uk-UA" u="sng" dirty="0">
                <a:hlinkClick r:id="rId2"/>
              </a:rPr>
              <a:t>https://mon.gov.ua/ua/osvita/zagalna-serednya-osvita/derzhavni-standarti</a:t>
            </a:r>
            <a:endParaRPr lang="ru-RU" dirty="0"/>
          </a:p>
          <a:p>
            <a:r>
              <a:rPr lang="uk-UA" dirty="0"/>
              <a:t>2. Концепція </a:t>
            </a:r>
            <a:r>
              <a:rPr lang="ru-RU" dirty="0" err="1"/>
              <a:t>Нової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школи</a:t>
            </a:r>
            <a:r>
              <a:rPr lang="ru-RU" dirty="0"/>
              <a:t>. </a:t>
            </a:r>
            <a:r>
              <a:rPr lang="en-US" u="sng" dirty="0"/>
              <a:t>URL</a:t>
            </a:r>
            <a:r>
              <a:rPr lang="uk-UA" u="sng" dirty="0"/>
              <a:t> </a:t>
            </a:r>
            <a:r>
              <a:rPr lang="ru-RU" u="sng" dirty="0"/>
              <a:t>: </a:t>
            </a:r>
            <a:r>
              <a:rPr lang="en-US" u="sng" dirty="0">
                <a:hlinkClick r:id="rId3"/>
              </a:rPr>
              <a:t>https</a:t>
            </a:r>
            <a:r>
              <a:rPr lang="ru-RU" u="sng" dirty="0">
                <a:hlinkClick r:id="rId3"/>
              </a:rPr>
              <a:t>://</a:t>
            </a:r>
            <a:r>
              <a:rPr lang="en-US" u="sng" dirty="0">
                <a:hlinkClick r:id="rId3"/>
              </a:rPr>
              <a:t>mon</a:t>
            </a:r>
            <a:r>
              <a:rPr lang="ru-RU" u="sng" dirty="0">
                <a:hlinkClick r:id="rId3"/>
              </a:rPr>
              <a:t>.</a:t>
            </a:r>
            <a:r>
              <a:rPr lang="en-US" u="sng" dirty="0" err="1">
                <a:hlinkClick r:id="rId3"/>
              </a:rPr>
              <a:t>gov</a:t>
            </a:r>
            <a:r>
              <a:rPr lang="ru-RU" u="sng" dirty="0">
                <a:hlinkClick r:id="rId3"/>
              </a:rPr>
              <a:t>.</a:t>
            </a:r>
            <a:r>
              <a:rPr lang="en-US" u="sng" dirty="0" err="1">
                <a:hlinkClick r:id="rId3"/>
              </a:rPr>
              <a:t>ua</a:t>
            </a:r>
            <a:r>
              <a:rPr lang="ru-RU" u="sng" dirty="0">
                <a:hlinkClick r:id="rId3"/>
              </a:rPr>
              <a:t>/</a:t>
            </a:r>
            <a:r>
              <a:rPr lang="en-US" u="sng" dirty="0" err="1">
                <a:hlinkClick r:id="rId3"/>
              </a:rPr>
              <a:t>ua</a:t>
            </a:r>
            <a:endParaRPr lang="ru-RU" dirty="0"/>
          </a:p>
          <a:p>
            <a:r>
              <a:rPr lang="uk-UA" dirty="0"/>
              <a:t>3. </a:t>
            </a:r>
            <a:r>
              <a:rPr lang="uk-UA" dirty="0" err="1"/>
              <a:t>Медіаграмотність</a:t>
            </a:r>
            <a:r>
              <a:rPr lang="uk-UA" dirty="0"/>
              <a:t> та критичне мислення в початковій школі: посібник для вчителя</a:t>
            </a:r>
            <a:r>
              <a:rPr lang="uk-UA" b="1" dirty="0"/>
              <a:t> </a:t>
            </a:r>
            <a:r>
              <a:rPr lang="uk-UA" dirty="0"/>
              <a:t>/ Т. </a:t>
            </a:r>
            <a:r>
              <a:rPr lang="uk-UA" dirty="0" err="1"/>
              <a:t>Бакка</a:t>
            </a:r>
            <a:r>
              <a:rPr lang="uk-UA" dirty="0"/>
              <a:t> та ін.; за редакцією О. </a:t>
            </a:r>
            <a:r>
              <a:rPr lang="uk-UA" dirty="0" err="1"/>
              <a:t>Волошенюк</a:t>
            </a:r>
            <a:r>
              <a:rPr lang="uk-UA" dirty="0"/>
              <a:t> О., Г. </a:t>
            </a:r>
            <a:r>
              <a:rPr lang="uk-UA" dirty="0" err="1"/>
              <a:t>Дегтярьової</a:t>
            </a:r>
            <a:r>
              <a:rPr lang="uk-UA" dirty="0"/>
              <a:t>, В. Іванова.  Київ : ЦВП, АУП, 2017.  197 с.</a:t>
            </a:r>
            <a:endParaRPr lang="ru-RU" dirty="0"/>
          </a:p>
          <a:p>
            <a:pPr lvl="0"/>
            <a:r>
              <a:rPr lang="ru-RU" dirty="0"/>
              <a:t>Нова </a:t>
            </a:r>
            <a:r>
              <a:rPr lang="ru-RU" dirty="0" err="1"/>
              <a:t>українська</a:t>
            </a:r>
            <a:r>
              <a:rPr lang="ru-RU" dirty="0"/>
              <a:t> школа : </a:t>
            </a:r>
            <a:r>
              <a:rPr lang="ru-RU" dirty="0" err="1"/>
              <a:t>порадник</a:t>
            </a:r>
            <a:r>
              <a:rPr lang="ru-RU" dirty="0"/>
              <a:t> для </a:t>
            </a:r>
            <a:r>
              <a:rPr lang="ru-RU" dirty="0" err="1"/>
              <a:t>вчителя</a:t>
            </a:r>
            <a:r>
              <a:rPr lang="ru-RU" dirty="0"/>
              <a:t> / за </a:t>
            </a:r>
            <a:r>
              <a:rPr lang="ru-RU" dirty="0" err="1"/>
              <a:t>заг</a:t>
            </a:r>
            <a:r>
              <a:rPr lang="ru-RU" dirty="0"/>
              <a:t>. ред. Н. М. </a:t>
            </a:r>
            <a:r>
              <a:rPr lang="ru-RU" dirty="0" err="1"/>
              <a:t>Бібік</a:t>
            </a:r>
            <a:r>
              <a:rPr lang="ru-RU" dirty="0"/>
              <a:t>.  </a:t>
            </a:r>
            <a:r>
              <a:rPr lang="ru-RU" dirty="0" err="1"/>
              <a:t>Київ</a:t>
            </a:r>
            <a:r>
              <a:rPr lang="ru-RU" dirty="0"/>
              <a:t> : </a:t>
            </a:r>
            <a:r>
              <a:rPr lang="ru-RU" dirty="0" err="1"/>
              <a:t>Літера</a:t>
            </a:r>
            <a:r>
              <a:rPr lang="ru-RU" dirty="0"/>
              <a:t> ЛТД, 2018.  160 с.</a:t>
            </a:r>
          </a:p>
          <a:p>
            <a:pPr lvl="0"/>
            <a:r>
              <a:rPr lang="uk-UA" dirty="0" err="1"/>
              <a:t>Пометун</a:t>
            </a:r>
            <a:r>
              <a:rPr lang="uk-UA" dirty="0"/>
              <a:t> О. І. Навчаємо мислити критично: посібник для вчителів. Дніпропетровськ : Ліра, 2016. 144 с.</a:t>
            </a:r>
            <a:endParaRPr lang="ru-RU" dirty="0"/>
          </a:p>
          <a:p>
            <a:pPr lvl="0"/>
            <a:r>
              <a:rPr lang="uk-UA" dirty="0" err="1"/>
              <a:t>Пометун</a:t>
            </a:r>
            <a:r>
              <a:rPr lang="uk-UA" dirty="0"/>
              <a:t> О. І. Урок, що розвиває критичне мислення. 70 методів в одній книзі: навчально-метод. посібник. Київ, 2020. 104 с.</a:t>
            </a:r>
            <a:endParaRPr lang="ru-RU" dirty="0"/>
          </a:p>
          <a:p>
            <a:pPr lvl="0"/>
            <a:r>
              <a:rPr lang="uk-UA" dirty="0"/>
              <a:t>Савченко О. Я. Дидактика початкової освіти: </a:t>
            </a:r>
            <a:r>
              <a:rPr lang="uk-UA" dirty="0" err="1"/>
              <a:t>підручн</a:t>
            </a:r>
            <a:r>
              <a:rPr lang="uk-UA" dirty="0"/>
              <a:t>.  Київ : Грамота, 2012. 504 с.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9585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29912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268760"/>
            <a:ext cx="6347714" cy="47726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smtClean="0"/>
              <a:t>Інформаційні </a:t>
            </a:r>
            <a:r>
              <a:rPr lang="uk-UA" b="1" dirty="0"/>
              <a:t>ресурси:</a:t>
            </a:r>
            <a:endParaRPr lang="ru-RU" dirty="0"/>
          </a:p>
          <a:p>
            <a:pPr lvl="0"/>
            <a:r>
              <a:rPr lang="uk-UA" dirty="0"/>
              <a:t>Критичне мислення для освітян. </a:t>
            </a:r>
            <a:r>
              <a:rPr lang="en-US" dirty="0"/>
              <a:t>URL</a:t>
            </a:r>
            <a:r>
              <a:rPr lang="uk-UA" dirty="0"/>
              <a:t>: https://prometheus.org.ua/course/course-v1:CZ+CTFT101+2017_T3</a:t>
            </a:r>
            <a:endParaRPr lang="ru-RU" dirty="0"/>
          </a:p>
          <a:p>
            <a:pPr lvl="0"/>
            <a:r>
              <a:rPr lang="uk-UA" dirty="0"/>
              <a:t>Освітня платформа «Критичне мислення». URL: https://www.criticalthinking.expert/shop/nabirkartok-</a:t>
            </a:r>
            <a:r>
              <a:rPr lang="en-US" dirty="0"/>
              <a:t>yak</a:t>
            </a:r>
            <a:r>
              <a:rPr lang="ru-RU" dirty="0"/>
              <a:t>-</a:t>
            </a:r>
            <a:r>
              <a:rPr lang="en-US" dirty="0" err="1"/>
              <a:t>rozvynuty</a:t>
            </a:r>
            <a:r>
              <a:rPr lang="ru-RU" dirty="0"/>
              <a:t>-</a:t>
            </a:r>
            <a:r>
              <a:rPr lang="en-US" dirty="0" err="1"/>
              <a:t>krytychne</a:t>
            </a:r>
            <a:r>
              <a:rPr lang="ru-RU" dirty="0"/>
              <a:t>-</a:t>
            </a:r>
            <a:r>
              <a:rPr lang="en-US" dirty="0" err="1"/>
              <a:t>myslennya</a:t>
            </a:r>
            <a:r>
              <a:rPr lang="ru-RU" dirty="0"/>
              <a:t>-</a:t>
            </a:r>
            <a:r>
              <a:rPr lang="en-US" dirty="0" err="1"/>
              <a:t>zadopomogoyu</a:t>
            </a:r>
            <a:r>
              <a:rPr lang="ru-RU" dirty="0"/>
              <a:t>-</a:t>
            </a:r>
            <a:r>
              <a:rPr lang="en-US" dirty="0" err="1"/>
              <a:t>spetsialnyh</a:t>
            </a:r>
            <a:r>
              <a:rPr lang="ru-RU" dirty="0"/>
              <a:t>-</a:t>
            </a:r>
            <a:r>
              <a:rPr lang="en-US" dirty="0" err="1"/>
              <a:t>metodiv</a:t>
            </a:r>
            <a:r>
              <a:rPr lang="ru-RU" dirty="0"/>
              <a:t>/</a:t>
            </a:r>
          </a:p>
          <a:p>
            <a:pPr lvl="0"/>
            <a:r>
              <a:rPr lang="en-US" b="1" dirty="0"/>
              <a:t>The Foundation for Critical Thinking. URL: https://www.criticalthinking.org/template.php?pages_id=1021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  <a:p>
            <a:pPr marL="0" indent="0" algn="ctr">
              <a:buNone/>
            </a:pP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70654724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</TotalTime>
  <Words>596</Words>
  <Application>Microsoft Office PowerPoint</Application>
  <PresentationFormat>Экран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 3</vt:lpstr>
      <vt:lpstr>Аспект</vt:lpstr>
      <vt:lpstr>Презентація курсу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курсу</dc:title>
  <dc:creator>user</dc:creator>
  <cp:lastModifiedBy>Yuliia</cp:lastModifiedBy>
  <cp:revision>13</cp:revision>
  <dcterms:created xsi:type="dcterms:W3CDTF">2017-02-18T18:46:28Z</dcterms:created>
  <dcterms:modified xsi:type="dcterms:W3CDTF">2023-08-21T08:45:25Z</dcterms:modified>
</cp:coreProperties>
</file>