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DBFBC8A-65AA-4F62-91B4-B74B1B2C6E13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3E3CF1-437B-4EF6-909F-69534A2538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548680"/>
            <a:ext cx="3313355" cy="36463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es-ES_tradnl" sz="4900" b="1" dirty="0"/>
              <a:t>Contexto y traducción. Significado y sentido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797152"/>
            <a:ext cx="3309803" cy="1260629"/>
          </a:xfrm>
        </p:spPr>
        <p:txBody>
          <a:bodyPr/>
          <a:lstStyle/>
          <a:p>
            <a:r>
              <a:rPr lang="es-ES_tradnl" b="1" dirty="0" smtClean="0"/>
              <a:t>Lección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94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620" y="620688"/>
            <a:ext cx="7024744" cy="1143000"/>
          </a:xfrm>
        </p:spPr>
        <p:txBody>
          <a:bodyPr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J.Delisle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5395"/>
          </a:xfrm>
        </p:spPr>
        <p:txBody>
          <a:bodyPr>
            <a:normAutofit/>
          </a:bodyPr>
          <a:lstStyle/>
          <a:p>
            <a:r>
              <a:rPr lang="es-ES_tradnl" b="1" dirty="0"/>
              <a:t>el contexto </a:t>
            </a:r>
            <a:r>
              <a:rPr lang="es-ES_tradnl" dirty="0"/>
              <a:t>es el entorno lingüístico que precisa la significación de una unidad léxica. </a:t>
            </a:r>
            <a:endParaRPr lang="es-ES_tradnl" dirty="0" smtClean="0"/>
          </a:p>
          <a:p>
            <a:r>
              <a:rPr lang="es-ES_tradnl" b="1" dirty="0" smtClean="0"/>
              <a:t>la </a:t>
            </a:r>
            <a:r>
              <a:rPr lang="es-ES_tradnl" b="1" dirty="0"/>
              <a:t>situación </a:t>
            </a:r>
            <a:r>
              <a:rPr lang="es-ES_tradnl" dirty="0"/>
              <a:t>es entendida </a:t>
            </a:r>
            <a:r>
              <a:rPr lang="es-ES_tradnl" dirty="0" smtClean="0"/>
              <a:t>como </a:t>
            </a:r>
            <a:r>
              <a:rPr lang="es-ES_tradnl" dirty="0"/>
              <a:t>el conjunto de elementos no lingüísticos que rodean la producción de un enunciado. </a:t>
            </a:r>
            <a:endParaRPr lang="ru-RU" dirty="0"/>
          </a:p>
          <a:p>
            <a:pPr lvl="0"/>
            <a:r>
              <a:rPr lang="es-ES_tradnl" b="1" dirty="0" smtClean="0"/>
              <a:t>el </a:t>
            </a:r>
            <a:r>
              <a:rPr lang="es-ES_tradnl" b="1" i="1" dirty="0"/>
              <a:t>contexto cognitivo </a:t>
            </a:r>
            <a:r>
              <a:rPr lang="es-ES_tradnl" dirty="0"/>
              <a:t>queda definido como "informaciones acumulativas almacenadas por el traductor a medida que lee y analiza el texto original y de las que depende su comprensión.</a:t>
            </a:r>
            <a:endParaRPr lang="ru-RU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2564904"/>
            <a:ext cx="734481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794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1863080"/>
          </a:xfrm>
        </p:spPr>
        <p:txBody>
          <a:bodyPr>
            <a:normAutofit fontScale="90000"/>
          </a:bodyPr>
          <a:lstStyle/>
          <a:p>
            <a:r>
              <a:rPr lang="es-ES_tradnl" sz="3100" b="1" dirty="0" smtClean="0"/>
              <a:t>En la teoría interpretativa de la ESIT </a:t>
            </a:r>
            <a:br>
              <a:rPr lang="es-ES_tradnl" sz="3100" b="1" dirty="0" smtClean="0"/>
            </a:br>
            <a:r>
              <a:rPr lang="es-ES_tradnl" sz="3100" b="1" dirty="0" smtClean="0"/>
              <a:t>(</a:t>
            </a:r>
            <a:r>
              <a:rPr lang="ru-RU" sz="3100" b="1" dirty="0" err="1" smtClean="0"/>
              <a:t>l’École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Supérieure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d’Interprètes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et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de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Traducteurs</a:t>
            </a:r>
            <a:r>
              <a:rPr lang="es-ES_tradnl" sz="3100" b="1" dirty="0" smtClean="0"/>
              <a:t>) </a:t>
            </a:r>
            <a:br>
              <a:rPr lang="es-ES_tradnl" sz="3100" b="1" dirty="0" smtClean="0"/>
            </a:br>
            <a:r>
              <a:rPr lang="es-ES_tradnl" sz="3100" b="1" dirty="0" smtClean="0"/>
              <a:t>se distinguen varios contextos: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es-ES_tradnl" b="1" i="1" dirty="0" smtClean="0"/>
              <a:t>el </a:t>
            </a:r>
            <a:r>
              <a:rPr lang="es-ES_tradnl" b="1" i="1" dirty="0"/>
              <a:t>contexto verbal</a:t>
            </a:r>
            <a:r>
              <a:rPr lang="es-ES_tradnl" i="1" dirty="0"/>
              <a:t>, que corresponde a la capacidad de la memoria inmediata;</a:t>
            </a:r>
            <a:endParaRPr lang="ru-RU" dirty="0"/>
          </a:p>
          <a:p>
            <a:r>
              <a:rPr lang="es-ES_tradnl" b="1" i="1" dirty="0" smtClean="0"/>
              <a:t>el </a:t>
            </a:r>
            <a:r>
              <a:rPr lang="es-ES_tradnl" b="1" i="1" dirty="0"/>
              <a:t>contexto cognitivo</a:t>
            </a:r>
            <a:r>
              <a:rPr lang="es-ES_tradnl" i="1" dirty="0"/>
              <a:t>, que corresponde a las ideas que paulatinamente se desprenden del discurso;</a:t>
            </a:r>
            <a:endParaRPr lang="ru-RU" dirty="0"/>
          </a:p>
          <a:p>
            <a:r>
              <a:rPr lang="es-ES_tradnl" b="1" i="1" dirty="0" smtClean="0"/>
              <a:t>el </a:t>
            </a:r>
            <a:r>
              <a:rPr lang="es-ES_tradnl" b="1" i="1" dirty="0"/>
              <a:t>contexto situacional</a:t>
            </a:r>
            <a:r>
              <a:rPr lang="es-ES_tradnl" i="1" dirty="0"/>
              <a:t>, es el marco en el que se emite el texto y engloba todos los elementos de la situación en que se produce.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3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024744" cy="1368152"/>
          </a:xfrm>
        </p:spPr>
        <p:txBody>
          <a:bodyPr>
            <a:noAutofit/>
          </a:bodyPr>
          <a:lstStyle/>
          <a:p>
            <a:pPr algn="ctr"/>
            <a:r>
              <a:rPr lang="es-ES_tradnl" sz="2400" b="1" u="sng" dirty="0" smtClean="0"/>
              <a:t>El contexto lingüístico influye en la elección y la búsqueda de correspondencias en la otra lengua y esto se manifiesta mediante lo siguiente: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1</a:t>
            </a:r>
            <a:r>
              <a:rPr lang="uk-UA" dirty="0"/>
              <a:t>.  </a:t>
            </a:r>
            <a:r>
              <a:rPr lang="es-ES_tradnl" dirty="0"/>
              <a:t>El contexto permite definir el papel del elemento en la estructura del texto.</a:t>
            </a:r>
            <a:endParaRPr lang="ru-RU" dirty="0"/>
          </a:p>
          <a:p>
            <a:r>
              <a:rPr lang="uk-UA" dirty="0"/>
              <a:t>2.  </a:t>
            </a:r>
            <a:r>
              <a:rPr lang="es-ES_tradnl" dirty="0"/>
              <a:t>A la hora de buscar correspondencias léxicas el contexto suele concretizar el significado de una palabra </a:t>
            </a:r>
            <a:r>
              <a:rPr lang="es-ES_tradnl" dirty="0" smtClean="0"/>
              <a:t>polisémica.</a:t>
            </a:r>
            <a:endParaRPr lang="ru-RU" dirty="0"/>
          </a:p>
          <a:p>
            <a:r>
              <a:rPr lang="uk-UA" dirty="0"/>
              <a:t>3.  </a:t>
            </a:r>
            <a:r>
              <a:rPr lang="es-ES_tradnl" dirty="0"/>
              <a:t>El contexto ayuda a determinar si la palabra se usa en su sentido directo o figurado.</a:t>
            </a:r>
            <a:endParaRPr lang="ru-RU" dirty="0"/>
          </a:p>
          <a:p>
            <a:r>
              <a:rPr lang="uk-UA" dirty="0"/>
              <a:t>4.  </a:t>
            </a:r>
            <a:r>
              <a:rPr lang="es-ES_tradnl" dirty="0"/>
              <a:t>Es  sabido  que  las  palabras   en  el   habla   suelen  tener relaciones sintagmáticas, se enlazan entre sí y aún si tienen significado próximo a lo que se busca, no siempre se puede emplear el vocablo porque existen también tales barreras como la compatibilidad </a:t>
            </a:r>
            <a:r>
              <a:rPr lang="es-ES_tradnl" dirty="0" smtClean="0"/>
              <a:t>lingüística.</a:t>
            </a:r>
            <a:endParaRPr lang="ru-RU" dirty="0"/>
          </a:p>
          <a:p>
            <a:r>
              <a:rPr lang="uk-UA" dirty="0"/>
              <a:t>5.  </a:t>
            </a:r>
            <a:r>
              <a:rPr lang="es-ES_tradnl" dirty="0"/>
              <a:t>El contexto </a:t>
            </a:r>
            <a:r>
              <a:rPr lang="es-ES_tradnl" dirty="0" smtClean="0"/>
              <a:t>lingüístico también </a:t>
            </a:r>
            <a:r>
              <a:rPr lang="es-ES_tradnl" dirty="0"/>
              <a:t>repercute en la elección de las palabras sinónimas, cuando hace falta buscar equivalencias </a:t>
            </a:r>
            <a:r>
              <a:rPr lang="es-ES_tradnl" dirty="0" smtClean="0"/>
              <a:t>connotativas.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0626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016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s-ES_tradnl" sz="4800" b="1" dirty="0" smtClean="0"/>
              <a:t>2. La </a:t>
            </a:r>
            <a:r>
              <a:rPr lang="es-ES_tradnl" sz="4800" b="1" dirty="0"/>
              <a:t>correlación </a:t>
            </a:r>
            <a:endParaRPr lang="es-ES_tradnl" sz="4800" b="1" dirty="0" smtClean="0"/>
          </a:p>
          <a:p>
            <a:pPr marL="0" lvl="0" indent="0" algn="ctr">
              <a:buNone/>
            </a:pPr>
            <a:r>
              <a:rPr lang="es-ES_tradnl" sz="4800" b="1" dirty="0" smtClean="0"/>
              <a:t>entre </a:t>
            </a:r>
            <a:r>
              <a:rPr lang="es-ES_tradnl" sz="4800" b="1" dirty="0"/>
              <a:t>significado y sentido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75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A la hora de traducir es indispensable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ES_tradnl" sz="4000" dirty="0" smtClean="0"/>
              <a:t>distinguir </a:t>
            </a:r>
            <a:r>
              <a:rPr lang="es-ES_tradnl" sz="4000" dirty="0"/>
              <a:t>entre </a:t>
            </a:r>
            <a:r>
              <a:rPr lang="es-ES_tradnl" sz="4000" b="1" dirty="0"/>
              <a:t>el significado lingüístico</a:t>
            </a:r>
            <a:r>
              <a:rPr lang="es-ES_tradnl" sz="4000" dirty="0"/>
              <a:t> de las unidades y </a:t>
            </a:r>
            <a:r>
              <a:rPr lang="es-ES_tradnl" sz="4000" b="1" dirty="0"/>
              <a:t>el sentido</a:t>
            </a:r>
            <a:r>
              <a:rPr lang="es-ES_tradnl" sz="4000" dirty="0"/>
              <a:t> entendido como la actualización del significado en cierta situación comunicativa.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3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4800" b="1" dirty="0" smtClean="0"/>
              <a:t>El significado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3600" dirty="0" smtClean="0"/>
              <a:t>es </a:t>
            </a:r>
            <a:r>
              <a:rPr lang="es-ES_tradnl" sz="3600" dirty="0"/>
              <a:t>una categoría lingüística que tiene naturaleza histórico-social.</a:t>
            </a:r>
            <a:endParaRPr lang="ru-RU" sz="3600" dirty="0"/>
          </a:p>
          <a:p>
            <a:r>
              <a:rPr lang="es-ES_tradnl" sz="3600" dirty="0"/>
              <a:t>Cualquier tipo de significado tiene su referencia en la realidad, sea material o virtual, o sea imaginaria.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51773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72816" cy="2257320"/>
          </a:xfrm>
        </p:spPr>
        <p:txBody>
          <a:bodyPr>
            <a:noAutofit/>
          </a:bodyPr>
          <a:lstStyle/>
          <a:p>
            <a:r>
              <a:rPr lang="es-ES_tradnl" sz="2400" b="1" i="1" dirty="0">
                <a:solidFill>
                  <a:srgbClr val="00B050"/>
                </a:solidFill>
              </a:rPr>
              <a:t>El mismo contenido lingüístico puede dar lugar a muchos textos de destino, y a veces hasta de contrario sentido en función de las diferentes situaciones comunicativas y funciones pragmáticas que les atribuye el hablante</a:t>
            </a:r>
            <a:r>
              <a:rPr lang="es-ES_tradnl" sz="2400" b="1" i="1" dirty="0" smtClean="0">
                <a:solidFill>
                  <a:srgbClr val="00B050"/>
                </a:solidFill>
              </a:rPr>
              <a:t>.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3301827"/>
          </a:xfrm>
        </p:spPr>
        <p:txBody>
          <a:bodyPr>
            <a:normAutofit lnSpcReduction="10000"/>
          </a:bodyPr>
          <a:lstStyle/>
          <a:p>
            <a:r>
              <a:rPr lang="es-ES_tradnl" dirty="0"/>
              <a:t>la oración </a:t>
            </a:r>
            <a:r>
              <a:rPr lang="es-ES_tradnl" b="1" i="1" u="sng" dirty="0">
                <a:solidFill>
                  <a:srgbClr val="00B050"/>
                </a:solidFill>
              </a:rPr>
              <a:t>Hace frío </a:t>
            </a:r>
            <a:r>
              <a:rPr lang="es-ES_tradnl" dirty="0"/>
              <a:t>en diferentes situaciones comunicativas puede implicar diferentes sentidos, a saber</a:t>
            </a:r>
            <a:r>
              <a:rPr lang="es-ES_tradnl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— </a:t>
            </a:r>
            <a:r>
              <a:rPr lang="es-ES_tradnl" i="1" dirty="0"/>
              <a:t>hace falta encender un calefactor;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— </a:t>
            </a:r>
            <a:r>
              <a:rPr lang="es-ES_tradnl" i="1" dirty="0"/>
              <a:t>debes abrigarte bien antes de salir (vestir </a:t>
            </a:r>
            <a:r>
              <a:rPr lang="es-ES_tradnl" b="1" i="1" dirty="0"/>
              <a:t>una </a:t>
            </a:r>
            <a:r>
              <a:rPr lang="es-ES_tradnl" i="1" dirty="0"/>
              <a:t>pelliza; </a:t>
            </a:r>
            <a:r>
              <a:rPr lang="es-ES_tradnl" b="1" i="1" dirty="0"/>
              <a:t>ponerte </a:t>
            </a:r>
            <a:r>
              <a:rPr lang="es-ES_tradnl" i="1" dirty="0"/>
              <a:t>una bufanda, etc.);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— </a:t>
            </a:r>
            <a:r>
              <a:rPr lang="es-ES_tradnl" i="1" dirty="0"/>
              <a:t>hace falta cerrar bien las ventanas;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— </a:t>
            </a:r>
            <a:r>
              <a:rPr lang="es-ES_tradnl" i="1" dirty="0"/>
              <a:t>volver a casa en vez de pasear más.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5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03232" cy="1728192"/>
          </a:xfrm>
        </p:spPr>
        <p:txBody>
          <a:bodyPr>
            <a:noAutofit/>
          </a:bodyPr>
          <a:lstStyle/>
          <a:p>
            <a:pPr algn="ctr"/>
            <a:r>
              <a:rPr lang="es-ES_tradnl" sz="1800" b="1" i="1" dirty="0">
                <a:solidFill>
                  <a:srgbClr val="00B050"/>
                </a:solidFill>
              </a:rPr>
              <a:t>El significado de cualquier unidad </a:t>
            </a:r>
            <a:r>
              <a:rPr lang="es-ES_tradnl" sz="1800" b="1" i="1" dirty="0" smtClean="0">
                <a:solidFill>
                  <a:srgbClr val="00B050"/>
                </a:solidFill>
              </a:rPr>
              <a:t>lingüística</a:t>
            </a:r>
            <a:br>
              <a:rPr lang="es-ES_tradnl" sz="1800" b="1" i="1" dirty="0" smtClean="0">
                <a:solidFill>
                  <a:srgbClr val="00B050"/>
                </a:solidFill>
              </a:rPr>
            </a:br>
            <a:r>
              <a:rPr lang="es-ES_tradnl" sz="1800" b="1" i="1" dirty="0" smtClean="0">
                <a:solidFill>
                  <a:srgbClr val="00B050"/>
                </a:solidFill>
              </a:rPr>
              <a:t> </a:t>
            </a:r>
            <a:r>
              <a:rPr lang="es-ES_tradnl" sz="1800" b="1" i="1" dirty="0">
                <a:solidFill>
                  <a:srgbClr val="00B050"/>
                </a:solidFill>
              </a:rPr>
              <a:t>tiene naturaleza </a:t>
            </a:r>
            <a:r>
              <a:rPr lang="es-ES_tradnl" sz="1800" b="1" i="1" dirty="0" smtClean="0">
                <a:solidFill>
                  <a:srgbClr val="00B050"/>
                </a:solidFill>
              </a:rPr>
              <a:t>enciclopédica.</a:t>
            </a:r>
            <a:r>
              <a:rPr lang="ru-RU" sz="1800" dirty="0">
                <a:solidFill>
                  <a:srgbClr val="00B050"/>
                </a:solidFill>
              </a:rPr>
              <a:t/>
            </a:r>
            <a:br>
              <a:rPr lang="ru-RU" sz="1800" dirty="0">
                <a:solidFill>
                  <a:srgbClr val="00B050"/>
                </a:solidFill>
              </a:rPr>
            </a:br>
            <a:r>
              <a:rPr lang="es-ES_tradnl" sz="1800" b="1" i="1" dirty="0">
                <a:solidFill>
                  <a:srgbClr val="00B050"/>
                </a:solidFill>
              </a:rPr>
              <a:t>Cada comunicante concibe e interpreta el significado lingüístico</a:t>
            </a:r>
            <a:r>
              <a:rPr lang="es-ES_tradnl" sz="1800" i="1" dirty="0">
                <a:solidFill>
                  <a:srgbClr val="00B050"/>
                </a:solidFill>
              </a:rPr>
              <a:t>, y es precisamente aquí </a:t>
            </a:r>
            <a:r>
              <a:rPr lang="es-ES_tradnl" sz="1800" b="1" i="1" dirty="0">
                <a:solidFill>
                  <a:srgbClr val="00B050"/>
                </a:solidFill>
              </a:rPr>
              <a:t>donde se abandona la esfera del significado</a:t>
            </a:r>
            <a:r>
              <a:rPr lang="es-ES_tradnl" sz="1800" i="1" dirty="0">
                <a:solidFill>
                  <a:srgbClr val="00B050"/>
                </a:solidFill>
              </a:rPr>
              <a:t> (la </a:t>
            </a:r>
            <a:r>
              <a:rPr lang="es-ES_tradnl" sz="1800" i="1" dirty="0" err="1">
                <a:solidFill>
                  <a:srgbClr val="00B050"/>
                </a:solidFill>
              </a:rPr>
              <a:t>lingüistica</a:t>
            </a:r>
            <a:r>
              <a:rPr lang="es-ES_tradnl" sz="1800" i="1" dirty="0">
                <a:solidFill>
                  <a:srgbClr val="00B050"/>
                </a:solidFill>
              </a:rPr>
              <a:t>) y </a:t>
            </a:r>
            <a:r>
              <a:rPr lang="es-ES_tradnl" sz="1800" b="1" i="1" dirty="0">
                <a:solidFill>
                  <a:srgbClr val="00B050"/>
                </a:solidFill>
              </a:rPr>
              <a:t>se entra en la esfera del sentido</a:t>
            </a:r>
            <a:r>
              <a:rPr lang="es-ES_tradnl" sz="1800" i="1" dirty="0">
                <a:solidFill>
                  <a:srgbClr val="00B050"/>
                </a:solidFill>
              </a:rPr>
              <a:t> (comunicación</a:t>
            </a:r>
            <a:r>
              <a:rPr lang="es-ES_tradnl" sz="1800" i="1" dirty="0" smtClean="0">
                <a:solidFill>
                  <a:srgbClr val="00B050"/>
                </a:solidFill>
              </a:rPr>
              <a:t>).</a:t>
            </a: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899592" y="2637490"/>
            <a:ext cx="2232248" cy="923595"/>
          </a:xfrm>
          <a:prstGeom prst="wedgeEllipseCallout">
            <a:avLst>
              <a:gd name="adj1" fmla="val -22282"/>
              <a:gd name="adj2" fmla="val 375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Significado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cxnSp>
        <p:nvCxnSpPr>
          <p:cNvPr id="5" name="Скругленная соединительная линия 4"/>
          <p:cNvCxnSpPr/>
          <p:nvPr/>
        </p:nvCxnSpPr>
        <p:spPr>
          <a:xfrm>
            <a:off x="2558200" y="3622097"/>
            <a:ext cx="859248" cy="594732"/>
          </a:xfrm>
          <a:prstGeom prst="curvedConnector3">
            <a:avLst>
              <a:gd name="adj1" fmla="val 33372"/>
            </a:avLst>
          </a:prstGeom>
          <a:ln w="5715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Рисунок 5" descr="C:\Program Files\Microsoft Office\MEDIA\CAGCAT10\j0301252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0025"/>
            <a:ext cx="2304256" cy="19606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Скругленная соединительная линия 7"/>
          <p:cNvCxnSpPr/>
          <p:nvPr/>
        </p:nvCxnSpPr>
        <p:spPr>
          <a:xfrm rot="10800000" flipV="1">
            <a:off x="4211960" y="4740685"/>
            <a:ext cx="1080120" cy="458558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Выноска-облако 8"/>
          <p:cNvSpPr/>
          <p:nvPr/>
        </p:nvSpPr>
        <p:spPr>
          <a:xfrm>
            <a:off x="1547664" y="4773427"/>
            <a:ext cx="2808312" cy="1450959"/>
          </a:xfrm>
          <a:prstGeom prst="cloudCallout">
            <a:avLst>
              <a:gd name="adj1" fmla="val -3651"/>
              <a:gd name="adj2" fmla="val 45948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sentido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499495" y="3745912"/>
            <a:ext cx="2592287" cy="941834"/>
          </a:xfrm>
          <a:prstGeom prst="wedgeEllipseCallout">
            <a:avLst>
              <a:gd name="adj1" fmla="val -15319"/>
              <a:gd name="adj2" fmla="val 3903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comunicante</a:t>
            </a:r>
            <a:endParaRPr lang="ru-RU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343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930226"/>
          </a:xfrm>
        </p:spPr>
        <p:txBody>
          <a:bodyPr>
            <a:noAutofit/>
          </a:bodyPr>
          <a:lstStyle/>
          <a:p>
            <a:r>
              <a:rPr lang="es-ES_tradnl" b="1" dirty="0" smtClean="0"/>
              <a:t>El </a:t>
            </a:r>
            <a:r>
              <a:rPr lang="es-ES_tradn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sentido</a:t>
            </a:r>
            <a:r>
              <a:rPr lang="es-ES_tradnl" b="1" dirty="0" smtClean="0"/>
              <a:t> </a:t>
            </a:r>
            <a:br>
              <a:rPr lang="es-ES_tradnl" b="1" dirty="0" smtClean="0"/>
            </a:br>
            <a:r>
              <a:rPr lang="es-ES_tradnl" b="1" dirty="0" smtClean="0"/>
              <a:t>lo componen las siguientes constituyentes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sz="4000" dirty="0" smtClean="0"/>
              <a:t> </a:t>
            </a:r>
            <a:r>
              <a:rPr lang="es-ES_tradnl" sz="4000" dirty="0"/>
              <a:t>el contenido del texto; </a:t>
            </a:r>
            <a:endParaRPr lang="ru-RU" sz="4000" dirty="0"/>
          </a:p>
          <a:p>
            <a:pPr>
              <a:buFont typeface="Wingdings" pitchFamily="2" charset="2"/>
              <a:buChar char="q"/>
            </a:pPr>
            <a:r>
              <a:rPr lang="es-ES_tradnl" sz="4000" dirty="0" smtClean="0"/>
              <a:t> la </a:t>
            </a:r>
            <a:r>
              <a:rPr lang="es-ES_tradnl" sz="4000" dirty="0"/>
              <a:t>información contextual; </a:t>
            </a:r>
            <a:endParaRPr lang="ru-RU" sz="4000" dirty="0"/>
          </a:p>
          <a:p>
            <a:pPr>
              <a:buFont typeface="Wingdings" pitchFamily="2" charset="2"/>
              <a:buChar char="q"/>
            </a:pPr>
            <a:r>
              <a:rPr lang="en-US" sz="4000" dirty="0"/>
              <a:t> </a:t>
            </a:r>
            <a:r>
              <a:rPr lang="es-ES_tradnl" sz="4000" dirty="0" smtClean="0"/>
              <a:t>la </a:t>
            </a:r>
            <a:r>
              <a:rPr lang="es-ES_tradnl" sz="4000" dirty="0"/>
              <a:t>información situacional; </a:t>
            </a:r>
            <a:endParaRPr lang="ru-RU" sz="4000" dirty="0"/>
          </a:p>
          <a:p>
            <a:pPr>
              <a:buFont typeface="Wingdings" pitchFamily="2" charset="2"/>
              <a:buChar char="q"/>
            </a:pPr>
            <a:r>
              <a:rPr lang="es-ES_tradnl" sz="4000" dirty="0" smtClean="0"/>
              <a:t>la </a:t>
            </a:r>
            <a:r>
              <a:rPr lang="es-ES_tradnl" sz="4000" dirty="0"/>
              <a:t>información enciclopédica.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40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44037"/>
              </p:ext>
            </p:extLst>
          </p:nvPr>
        </p:nvGraphicFramePr>
        <p:xfrm>
          <a:off x="683569" y="836712"/>
          <a:ext cx="7272808" cy="5311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8790"/>
                <a:gridCol w="3674018"/>
              </a:tblGrid>
              <a:tr h="9361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EJEMPLO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5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la obra de F. García Lorca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3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 smtClean="0">
                          <a:effectLst/>
                        </a:rPr>
                        <a:t>La </a:t>
                      </a:r>
                      <a:r>
                        <a:rPr lang="es-ES_tradnl" sz="3600" dirty="0">
                          <a:effectLst/>
                        </a:rPr>
                        <a:t>noche quiere compañía (Lorca)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3600" dirty="0">
                          <a:effectLst/>
                        </a:rPr>
                        <a:t>su traducción ucraniana de </a:t>
                      </a:r>
                      <a:r>
                        <a:rPr lang="es-ES_tradnl" sz="3600" dirty="0" err="1">
                          <a:effectLst/>
                        </a:rPr>
                        <a:t>M.Lukash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u="sng" dirty="0">
                          <a:effectLst/>
                        </a:rPr>
                        <a:t>Чого вночі самій блукати?</a:t>
                      </a:r>
                      <a:endParaRPr lang="ru-RU" sz="28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37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647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sz="4900" b="1" dirty="0" smtClean="0"/>
              <a:t>1. </a:t>
            </a:r>
            <a:r>
              <a:rPr lang="es-ES_tradnl" sz="4900" b="1" dirty="0" smtClean="0"/>
              <a:t>Contexto </a:t>
            </a:r>
            <a:r>
              <a:rPr lang="es-ES_tradnl" sz="4900" b="1" dirty="0"/>
              <a:t>y traducción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32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230215"/>
              </p:ext>
            </p:extLst>
          </p:nvPr>
        </p:nvGraphicFramePr>
        <p:xfrm>
          <a:off x="683568" y="692696"/>
          <a:ext cx="7560840" cy="554461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765591"/>
                <a:gridCol w="5795249"/>
              </a:tblGrid>
              <a:tr h="5544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900" dirty="0">
                          <a:effectLst/>
                        </a:rPr>
                        <a:t>!</a:t>
                      </a:r>
                      <a:endParaRPr lang="ru-RU" sz="3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u="sng" dirty="0">
                          <a:effectLst/>
                        </a:rPr>
                        <a:t>La única cosa que sigue invariable es el sentido</a:t>
                      </a:r>
                      <a:r>
                        <a:rPr lang="es-ES_tradnl" sz="2000" u="sng" dirty="0">
                          <a:effectLst/>
                        </a:rPr>
                        <a:t>: el sentido del </a:t>
                      </a:r>
                      <a:r>
                        <a:rPr lang="uk-UA" sz="2000" u="sng" dirty="0">
                          <a:effectLst/>
                        </a:rPr>
                        <a:t>ТО, </a:t>
                      </a:r>
                      <a:r>
                        <a:rPr lang="es-ES_tradnl" sz="2000" u="sng" dirty="0">
                          <a:effectLst/>
                        </a:rPr>
                        <a:t>concebido por el autor; el sentido que debe extraer el traductor durante la captación del </a:t>
                      </a:r>
                      <a:r>
                        <a:rPr lang="uk-UA" sz="2000" u="sng" dirty="0">
                          <a:effectLst/>
                        </a:rPr>
                        <a:t>ТО у</a:t>
                      </a:r>
                      <a:r>
                        <a:rPr lang="es-ES_tradnl" sz="2000" u="sng" dirty="0">
                          <a:effectLst/>
                        </a:rPr>
                        <a:t> el sentido del TM que se interpretará por el receptor.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La invariable traductora es el nexo que vincula la traducción con el texto original estableciendo una determinada relación </a:t>
                      </a:r>
                      <a:r>
                        <a:rPr lang="es-ES_tradnl" sz="3200" dirty="0">
                          <a:effectLst/>
                        </a:rPr>
                        <a:t>de equivalencia.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141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i="1" dirty="0" smtClean="0"/>
              <a:t>Se distinguen tres componentes en </a:t>
            </a:r>
            <a:r>
              <a:rPr lang="es-ES_tradnl" b="1" i="1" u="sng" dirty="0" smtClean="0"/>
              <a:t>la estructura del sentido del texto</a:t>
            </a:r>
            <a:r>
              <a:rPr lang="es-ES_tradnl" b="1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lvl="0"/>
            <a:r>
              <a:rPr lang="es-ES_tradnl" sz="4000" b="1" dirty="0" smtClean="0"/>
              <a:t>el semántico</a:t>
            </a:r>
            <a:endParaRPr lang="ru-RU" sz="4000" dirty="0"/>
          </a:p>
          <a:p>
            <a:pPr lvl="0"/>
            <a:r>
              <a:rPr lang="es-ES_tradnl" sz="4000" b="1" dirty="0"/>
              <a:t>el pragmático </a:t>
            </a:r>
            <a:endParaRPr lang="ru-RU" sz="4000" dirty="0"/>
          </a:p>
          <a:p>
            <a:pPr lvl="0"/>
            <a:r>
              <a:rPr lang="es-ES_tradnl" sz="4000" b="1" dirty="0"/>
              <a:t>y la situación </a:t>
            </a:r>
            <a:r>
              <a:rPr lang="es-ES_tradnl" sz="4000" b="1" dirty="0" smtClean="0"/>
              <a:t>comunicativa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740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El sentido del texto </a:t>
            </a:r>
            <a:br>
              <a:rPr lang="es-ES_tradnl" b="1" dirty="0" smtClean="0"/>
            </a:br>
            <a:r>
              <a:rPr lang="es-ES_tradnl" b="1" dirty="0" smtClean="0"/>
              <a:t>depende mucho 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04864"/>
            <a:ext cx="6912884" cy="403244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_tradnl" b="1" i="1" dirty="0" smtClean="0"/>
              <a:t>la </a:t>
            </a:r>
            <a:r>
              <a:rPr lang="es-ES_tradnl" b="1" i="1" dirty="0"/>
              <a:t>mentalidad, </a:t>
            </a:r>
            <a:endParaRPr lang="ru-RU" b="1" i="1" dirty="0"/>
          </a:p>
          <a:p>
            <a:pPr lvl="0"/>
            <a:r>
              <a:rPr lang="es-ES_tradnl" b="1" i="1" dirty="0"/>
              <a:t>concepción del mundo, </a:t>
            </a:r>
            <a:endParaRPr lang="ru-RU" b="1" i="1" dirty="0"/>
          </a:p>
          <a:p>
            <a:pPr lvl="0"/>
            <a:r>
              <a:rPr lang="es-ES_tradnl" b="1" i="1" dirty="0"/>
              <a:t>costumbres, </a:t>
            </a:r>
            <a:endParaRPr lang="ru-RU" b="1" i="1" dirty="0"/>
          </a:p>
          <a:p>
            <a:pPr lvl="0"/>
            <a:r>
              <a:rPr lang="es-ES_tradnl" b="1" i="1" dirty="0"/>
              <a:t>valores, </a:t>
            </a:r>
            <a:endParaRPr lang="ru-RU" b="1" i="1" dirty="0"/>
          </a:p>
          <a:p>
            <a:pPr lvl="0"/>
            <a:r>
              <a:rPr lang="es-ES_tradnl" b="1" i="1" dirty="0"/>
              <a:t>de la misma realidad en que se mueve el individuo</a:t>
            </a:r>
            <a:r>
              <a:rPr lang="es-ES_tradnl" dirty="0"/>
              <a:t>, </a:t>
            </a:r>
            <a:endParaRPr lang="ru-RU" dirty="0"/>
          </a:p>
          <a:p>
            <a:pPr marL="0" indent="0" algn="ctr">
              <a:buNone/>
            </a:pPr>
            <a:r>
              <a:rPr lang="ru-RU" b="1" dirty="0">
                <a:sym typeface="Symbol"/>
              </a:rPr>
              <a:t></a:t>
            </a:r>
            <a:endParaRPr lang="ru-RU" dirty="0"/>
          </a:p>
          <a:p>
            <a:pPr marL="0" indent="0" algn="ctr">
              <a:buNone/>
            </a:pPr>
            <a:r>
              <a:rPr lang="es-ES_tradnl" dirty="0"/>
              <a:t>o sea,</a:t>
            </a:r>
            <a:endParaRPr lang="ru-RU" dirty="0"/>
          </a:p>
          <a:p>
            <a:pPr algn="ctr"/>
            <a:r>
              <a:rPr lang="es-ES_tradnl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múltiples factores que forman el </a:t>
            </a:r>
            <a:r>
              <a:rPr lang="es-ES_tradnl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polisistema</a:t>
            </a:r>
            <a:r>
              <a:rPr lang="es-ES_tradnl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cultural y la idiosincrasia de todos y de cada uno de sus representantes</a:t>
            </a:r>
            <a:r>
              <a:rPr lang="es-ES_tradnl" dirty="0" smtClean="0"/>
              <a:t>.</a:t>
            </a:r>
            <a:r>
              <a:rPr lang="es-ES_tradnl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771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u="sng" dirty="0" smtClean="0"/>
              <a:t>Dos conclusiones de suma importancia para la traducción: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es-ES_tradnl" sz="2800" dirty="0"/>
              <a:t>el significado del texto no informa de manera unívoca de su sentido (pero muchas veces existe este paralelismo);</a:t>
            </a:r>
            <a:endParaRPr lang="ru-RU" sz="2800" dirty="0"/>
          </a:p>
          <a:p>
            <a:r>
              <a:rPr lang="es-ES_tradnl" sz="2800" dirty="0" smtClean="0"/>
              <a:t>la </a:t>
            </a:r>
            <a:r>
              <a:rPr lang="es-ES_tradnl" sz="2800" dirty="0"/>
              <a:t>equivalencia formal, aparte de ser a veces imposible, no garantiza necesariamente la equivalencia comunicativa, incluso en el caso de que aquélla sea posible.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12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600" b="1" dirty="0" smtClean="0"/>
              <a:t>Cualquier texto correctamente construido consta de dos componentes: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lvl="0"/>
            <a:r>
              <a:rPr lang="es-ES_tradnl" dirty="0"/>
              <a:t>el </a:t>
            </a:r>
            <a:r>
              <a:rPr lang="es-ES_tradnl" b="1" dirty="0"/>
              <a:t>semántico</a:t>
            </a:r>
            <a:r>
              <a:rPr lang="es-ES_tradnl" dirty="0"/>
              <a:t> (lingüístico) y el 2) </a:t>
            </a:r>
            <a:r>
              <a:rPr lang="es-ES_tradnl" b="1" dirty="0"/>
              <a:t>pragmático</a:t>
            </a:r>
            <a:r>
              <a:rPr lang="es-ES_tradnl" dirty="0"/>
              <a:t> (</a:t>
            </a:r>
            <a:r>
              <a:rPr lang="es-ES_tradnl" dirty="0" err="1"/>
              <a:t>extralingüístíco</a:t>
            </a:r>
            <a:r>
              <a:rPr lang="es-ES_tradnl" dirty="0"/>
              <a:t>). </a:t>
            </a:r>
            <a:endParaRPr lang="ru-RU" dirty="0"/>
          </a:p>
          <a:p>
            <a:r>
              <a:rPr lang="es-ES_tradnl" b="1" i="1" dirty="0"/>
              <a:t>El componente lingüístico</a:t>
            </a:r>
            <a:r>
              <a:rPr lang="es-ES_tradnl" dirty="0"/>
              <a:t> </a:t>
            </a:r>
            <a:r>
              <a:rPr lang="es-ES_tradnl" b="1" i="1" dirty="0"/>
              <a:t>se subordina al pragmático</a:t>
            </a:r>
            <a:r>
              <a:rPr lang="es-ES_tradnl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s-ES_tradnl" b="1" dirty="0" smtClean="0"/>
              <a:t>El </a:t>
            </a:r>
            <a:r>
              <a:rPr lang="es-ES_tradnl" b="1" dirty="0"/>
              <a:t>tercer componente</a:t>
            </a:r>
            <a:r>
              <a:rPr lang="es-ES_tradnl" dirty="0"/>
              <a:t> </a:t>
            </a:r>
            <a:r>
              <a:rPr lang="es-ES_tradnl" b="1" dirty="0"/>
              <a:t>es </a:t>
            </a:r>
            <a:endParaRPr lang="es-ES_tradnl" b="1" dirty="0" smtClean="0"/>
          </a:p>
          <a:p>
            <a:pPr marL="0" indent="0" algn="ctr">
              <a:buNone/>
            </a:pPr>
            <a:r>
              <a:rPr lang="es-ES_tradnl" b="1" dirty="0" smtClean="0"/>
              <a:t>la </a:t>
            </a:r>
            <a:r>
              <a:rPr lang="es-ES_tradnl" b="1" dirty="0"/>
              <a:t>situación comunicativa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16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r>
              <a:rPr lang="es-ES_tradnl" b="1" u="sng" dirty="0" smtClean="0"/>
              <a:t>La conclusión: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r>
              <a:rPr lang="es-ES_tradnl" i="1" dirty="0" smtClean="0"/>
              <a:t>las </a:t>
            </a:r>
            <a:r>
              <a:rPr lang="es-ES_tradnl" i="1" dirty="0"/>
              <a:t>cuestiones lingüísticas, tanto gramaticales como léxicas de la traducción se solucionan teniendo en consideración los factores pragmáticos y la situación comunicativa</a:t>
            </a:r>
            <a:r>
              <a:rPr lang="es-ES_tradnl" i="1" dirty="0" smtClean="0"/>
              <a:t>.</a:t>
            </a:r>
          </a:p>
          <a:p>
            <a:r>
              <a:rPr lang="es-ES_tradnl" dirty="0"/>
              <a:t>Cuando hay varios medios para expresar el mismo sentido hay que valorar bien los factores que forman la situación comunicativa y de ahí ya tomar una sola opción que sea óptima según el traductor, </a:t>
            </a:r>
            <a:r>
              <a:rPr lang="es-ES_tradnl" dirty="0" smtClean="0"/>
              <a:t>que </a:t>
            </a:r>
            <a:r>
              <a:rPr lang="es-ES_tradnl" dirty="0"/>
              <a:t>decide qué medios son relevantes y qué cambios hay que hacer para conseguir una traducción adecuada.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002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4400" b="1" dirty="0"/>
              <a:t>L</a:t>
            </a:r>
            <a:r>
              <a:rPr lang="es-ES_tradnl" sz="4400" b="1" dirty="0" smtClean="0"/>
              <a:t>a noción del contexto en la </a:t>
            </a:r>
            <a:r>
              <a:rPr lang="es-ES_tradnl" sz="4400" b="1" dirty="0" err="1" smtClean="0"/>
              <a:t>traductología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564904"/>
            <a:ext cx="6777317" cy="3508977"/>
          </a:xfrm>
        </p:spPr>
        <p:txBody>
          <a:bodyPr/>
          <a:lstStyle/>
          <a:p>
            <a:r>
              <a:rPr lang="es-ES_tradnl" sz="3600" b="1" dirty="0"/>
              <a:t>Es de suma </a:t>
            </a:r>
            <a:r>
              <a:rPr lang="es-ES_tradnl" sz="3600" b="1" dirty="0" smtClean="0"/>
              <a:t>importancia</a:t>
            </a:r>
            <a:r>
              <a:rPr lang="ru-RU" sz="3600" b="1" dirty="0" smtClean="0"/>
              <a:t>.</a:t>
            </a:r>
          </a:p>
          <a:p>
            <a:r>
              <a:rPr lang="es-ES_tradnl" sz="3600" b="1" dirty="0" smtClean="0"/>
              <a:t>No existe </a:t>
            </a:r>
            <a:r>
              <a:rPr lang="es-ES_tradnl" sz="3600" b="1" dirty="0"/>
              <a:t>un enfoque común sobre lo que se entiende por el contexto.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04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5616624" cy="8549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Bronisław</a:t>
            </a:r>
            <a:r>
              <a:rPr lang="es-ES_tradnl" b="1" dirty="0" smtClean="0"/>
              <a:t> </a:t>
            </a:r>
            <a:r>
              <a:rPr lang="es-ES_tradnl" b="1" dirty="0" err="1" smtClean="0"/>
              <a:t>Malinowski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772816"/>
            <a:ext cx="4618856" cy="470912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En</a:t>
            </a:r>
            <a:r>
              <a:rPr lang="uk-UA" sz="2800" dirty="0" smtClean="0"/>
              <a:t>1923 </a:t>
            </a:r>
            <a:r>
              <a:rPr lang="es-ES_tradnl" sz="2800" dirty="0"/>
              <a:t>menciona la importancia del contexto para entender el significado de los textos. </a:t>
            </a:r>
            <a:endParaRPr lang="es-ES_tradnl" sz="2800" dirty="0" smtClean="0"/>
          </a:p>
          <a:p>
            <a:r>
              <a:rPr lang="es-ES_tradnl" sz="2800" dirty="0" smtClean="0"/>
              <a:t>El contexto </a:t>
            </a:r>
            <a:r>
              <a:rPr lang="es-ES_tradnl" sz="2800" dirty="0"/>
              <a:t>se entiende como el entorno </a:t>
            </a:r>
            <a:r>
              <a:rPr lang="es-ES_tradnl" sz="2800" dirty="0" smtClean="0"/>
              <a:t>sociocultural.</a:t>
            </a:r>
          </a:p>
          <a:p>
            <a:r>
              <a:rPr lang="es-ES_tradnl" sz="2800" dirty="0"/>
              <a:t>E</a:t>
            </a:r>
            <a:r>
              <a:rPr lang="es-ES_tradnl" sz="2800" dirty="0" smtClean="0"/>
              <a:t>xiste </a:t>
            </a:r>
            <a:r>
              <a:rPr lang="es-ES_tradnl" sz="2800" dirty="0"/>
              <a:t>una unión indisoluble entre lengua y cultura</a:t>
            </a:r>
            <a:r>
              <a:rPr lang="uk-UA" sz="2800" dirty="0"/>
              <a:t>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026" name="Picture 2" descr="Bronislawmalinows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44" y="1988840"/>
            <a:ext cx="2857500" cy="3800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3999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84982"/>
          </a:xfrm>
        </p:spPr>
        <p:txBody>
          <a:bodyPr>
            <a:normAutofit/>
          </a:bodyPr>
          <a:lstStyle/>
          <a:p>
            <a:r>
              <a:rPr lang="es-ES_tradnl" sz="3200" b="1" dirty="0"/>
              <a:t>La noción del contexto suele tratarse de dos maneras en los estudios </a:t>
            </a:r>
            <a:r>
              <a:rPr lang="es-ES_tradnl" sz="3200" b="1" dirty="0" smtClean="0"/>
              <a:t>lingüísticos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2204864"/>
            <a:ext cx="3672408" cy="3312368"/>
          </a:xfrm>
        </p:spPr>
        <p:txBody>
          <a:bodyPr/>
          <a:lstStyle/>
          <a:p>
            <a:pPr lvl="0"/>
            <a:r>
              <a:rPr lang="es-ES_tradnl" sz="3600" dirty="0"/>
              <a:t>como entorno lingüístico de un </a:t>
            </a:r>
            <a:r>
              <a:rPr lang="es-ES_tradnl" sz="3600" dirty="0" smtClean="0"/>
              <a:t>elemento</a:t>
            </a:r>
            <a:endParaRPr lang="ru-RU" sz="3600" dirty="0"/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283968" y="2204864"/>
            <a:ext cx="3781040" cy="381642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ES_tradnl" sz="3300" dirty="0" smtClean="0"/>
              <a:t>de una manera más general, como el entorno extralingüístico en que se usa la lengua. </a:t>
            </a:r>
            <a:endParaRPr lang="ru-RU" sz="3300" dirty="0" smtClean="0"/>
          </a:p>
          <a:p>
            <a:pPr marL="0" indent="0" algn="ctr">
              <a:buNone/>
            </a:pPr>
            <a:r>
              <a:rPr lang="ru-RU" dirty="0" smtClean="0">
                <a:sym typeface="Symbol"/>
              </a:rPr>
              <a:t></a:t>
            </a:r>
            <a:endParaRPr lang="en-US" dirty="0" smtClean="0">
              <a:sym typeface="Symbol"/>
            </a:endParaRPr>
          </a:p>
          <a:p>
            <a:r>
              <a:rPr lang="es-ES_tradnl" dirty="0" err="1"/>
              <a:t>J.Lyons</a:t>
            </a:r>
            <a:r>
              <a:rPr lang="es-ES_tradnl" dirty="0"/>
              <a:t>, </a:t>
            </a:r>
            <a:r>
              <a:rPr lang="es-ES_tradnl" dirty="0" err="1"/>
              <a:t>S.Petofi</a:t>
            </a:r>
            <a:r>
              <a:rPr lang="es-ES_tradnl" dirty="0"/>
              <a:t>, </a:t>
            </a:r>
            <a:r>
              <a:rPr lang="es-ES_tradnl" dirty="0" err="1"/>
              <a:t>E.Bernández</a:t>
            </a:r>
            <a:r>
              <a:rPr lang="es-ES_tradnl" dirty="0"/>
              <a:t> denominan esta segunda variedad del contexto como </a:t>
            </a:r>
            <a:r>
              <a:rPr lang="es-ES_tradnl" b="1" i="1" dirty="0" err="1"/>
              <a:t>cotexto</a:t>
            </a:r>
            <a:r>
              <a:rPr lang="es-ES_tradnl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16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dirty="0" smtClean="0"/>
              <a:t>En sentido más amplio, </a:t>
            </a:r>
            <a:br>
              <a:rPr lang="es-ES_tradnl" dirty="0" smtClean="0"/>
            </a:b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contexto incluye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769644"/>
          </a:xfrm>
        </p:spPr>
        <p:txBody>
          <a:bodyPr>
            <a:normAutofit/>
          </a:bodyPr>
          <a:lstStyle/>
          <a:p>
            <a:pPr lvl="0"/>
            <a:r>
              <a:rPr lang="es-ES_tradnl" sz="2800" dirty="0" smtClean="0"/>
              <a:t>el </a:t>
            </a:r>
            <a:r>
              <a:rPr lang="es-ES_tradnl" sz="2800" dirty="0"/>
              <a:t>marco social y espacial en que se produce la comunicación; </a:t>
            </a:r>
            <a:endParaRPr lang="ru-RU" sz="2800" dirty="0"/>
          </a:p>
          <a:p>
            <a:pPr lvl="0"/>
            <a:r>
              <a:rPr lang="es-ES_tradnl" sz="2800" dirty="0"/>
              <a:t>los interlocutores y su comportamiento durante la comunicación; </a:t>
            </a:r>
            <a:endParaRPr lang="ru-RU" sz="2800" dirty="0"/>
          </a:p>
          <a:p>
            <a:pPr lvl="0"/>
            <a:r>
              <a:rPr lang="es-ES_tradnl" sz="2800" dirty="0"/>
              <a:t>el modo en que la lengua invoca y construye el contexto así como la información </a:t>
            </a:r>
            <a:r>
              <a:rPr lang="es-ES_tradnl" sz="2800" dirty="0" err="1"/>
              <a:t>extrasituacional</a:t>
            </a:r>
            <a:r>
              <a:rPr lang="es-ES_tradnl" sz="2800" dirty="0"/>
              <a:t>.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154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840760" cy="926976"/>
          </a:xfrm>
        </p:spPr>
        <p:txBody>
          <a:bodyPr/>
          <a:lstStyle/>
          <a:p>
            <a:r>
              <a:rPr lang="es-ES_tradnl" b="1" dirty="0"/>
              <a:t>O. </a:t>
            </a:r>
            <a:r>
              <a:rPr lang="es-ES_tradnl" b="1" dirty="0" err="1"/>
              <a:t>Cherednychenko</a:t>
            </a:r>
            <a:r>
              <a:rPr lang="es-ES_tradnl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5122912" cy="4565104"/>
          </a:xfrm>
        </p:spPr>
        <p:txBody>
          <a:bodyPr>
            <a:normAutofit/>
          </a:bodyPr>
          <a:lstStyle/>
          <a:p>
            <a:r>
              <a:rPr lang="es-ES_tradnl" sz="2800" dirty="0"/>
              <a:t>el contexto </a:t>
            </a:r>
            <a:r>
              <a:rPr lang="es-ES_tradnl" sz="2800" i="1" dirty="0"/>
              <a:t>como categoría </a:t>
            </a:r>
            <a:r>
              <a:rPr lang="es-ES_tradnl" sz="2800" i="1" dirty="0" err="1"/>
              <a:t>traductológica</a:t>
            </a:r>
            <a:r>
              <a:rPr lang="es-ES_tradnl" sz="2800" i="1" dirty="0"/>
              <a:t> debe entenderse como </a:t>
            </a:r>
            <a:r>
              <a:rPr lang="es-ES_tradnl" sz="2800" i="1" u="sng" dirty="0"/>
              <a:t>un sistema íntegro</a:t>
            </a:r>
            <a:r>
              <a:rPr lang="es-ES_tradnl" sz="2800" i="1" dirty="0"/>
              <a:t> que incluye el contenido y el estilo, y que ejerce su influencia en cada una de las partes del texto, determinando su función textual real o potencial.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2050" name="Picture 2" descr="http://upload.wikimedia.org/wikipedia/commons/thumb/4/4f/%D0%A7%D0%B5%D1%80%D0%B5%D0%B4%D0%BD%D0%B8%D1%87%D0%B5%D0%BD%D0%BA%D0%BE_%D0%9E%D0%BB%D0%B5%D0%BA%D1%81%D0%B0%D0%BD%D0%B4%D1%80_%D0%86%D0%B2%D0%B0%D0%BD%D0%BE%D0%B2%D0%B8%D1%87.jpg/200px-%D0%A7%D0%B5%D1%80%D0%B5%D0%B4%D0%BD%D0%B8%D1%87%D0%B5%D0%BD%D0%BA%D0%BE_%D0%9E%D0%BB%D0%B5%D0%BA%D1%81%D0%B0%D0%BD%D0%B4%D1%80_%D0%86%D0%B2%D0%B0%D0%BD%D0%BE%D0%B2%D0%B8%D1%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16832"/>
            <a:ext cx="2541805" cy="37364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0032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400" dirty="0"/>
              <a:t> </a:t>
            </a:r>
            <a:r>
              <a:rPr lang="es-ES_tradnl" sz="4400" b="1" dirty="0"/>
              <a:t>Precisamente el contexto permite al traductor determinar la función dominante del texto y a partir de ahí tomar una decisión traductora.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67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es-ES_tradnl" dirty="0"/>
              <a:t>Resumiendo lo dicho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04864"/>
            <a:ext cx="6777317" cy="3627765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/>
              <a:t>se distingue el </a:t>
            </a:r>
            <a:r>
              <a:rPr lang="es-ES_tradnl" b="1" u="sng" dirty="0"/>
              <a:t>contexto verbal o lingüístico</a:t>
            </a:r>
            <a:r>
              <a:rPr lang="es-ES_tradnl" dirty="0"/>
              <a:t>, que puede llamarse también como </a:t>
            </a:r>
            <a:r>
              <a:rPr lang="es-ES_tradnl" b="1" i="1" dirty="0" err="1"/>
              <a:t>cotexto</a:t>
            </a:r>
            <a:r>
              <a:rPr lang="es-ES_tradnl" i="1" dirty="0"/>
              <a:t> </a:t>
            </a:r>
            <a:r>
              <a:rPr lang="es-ES_tradnl" dirty="0"/>
              <a:t>y que </a:t>
            </a:r>
            <a:r>
              <a:rPr lang="es-ES_tradnl" b="1" dirty="0"/>
              <a:t>se entiende como el entorno de una unidad o de unidades léxicas en el flujo de la comunicación</a:t>
            </a:r>
            <a:r>
              <a:rPr lang="es-ES_tradnl" b="1" dirty="0" smtClean="0"/>
              <a:t>.</a:t>
            </a:r>
          </a:p>
          <a:p>
            <a:r>
              <a:rPr lang="es-ES_tradnl" dirty="0"/>
              <a:t>se distingue </a:t>
            </a:r>
            <a:r>
              <a:rPr lang="es-ES_tradnl" b="1" i="1" u="sng" dirty="0"/>
              <a:t>el contexto cognitivo</a:t>
            </a:r>
            <a:r>
              <a:rPr lang="es-ES_tradnl" u="sng" dirty="0"/>
              <a:t> </a:t>
            </a:r>
            <a:r>
              <a:rPr lang="es-ES_tradnl" dirty="0"/>
              <a:t>que surge en la mente del traductor o del intérprete a medida que lee o escucha el mensaje y lo suma a los conocimiento que tiene al respecto para formar una idea sobre la significación del texto.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20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1121</Words>
  <Application>Microsoft Office PowerPoint</Application>
  <PresentationFormat>Экран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Остин</vt:lpstr>
      <vt:lpstr> Contexto y traducción. Significado y sentido </vt:lpstr>
      <vt:lpstr>1. Contexto y traducción </vt:lpstr>
      <vt:lpstr>La noción del contexto en la traductología</vt:lpstr>
      <vt:lpstr>Bronisław Malinowski</vt:lpstr>
      <vt:lpstr>La noción del contexto suele tratarse de dos maneras en los estudios lingüísticos</vt:lpstr>
      <vt:lpstr>En sentido más amplio,  el contexto incluye </vt:lpstr>
      <vt:lpstr>O. Cherednychenko </vt:lpstr>
      <vt:lpstr>Презентация PowerPoint</vt:lpstr>
      <vt:lpstr>Resumiendo lo dicho</vt:lpstr>
      <vt:lpstr>Según J.Delisle </vt:lpstr>
      <vt:lpstr>En la teoría interpretativa de la ESIT  (l’École Supérieure d’Interprètes et de Traducteurs)  se distinguen varios contextos:</vt:lpstr>
      <vt:lpstr>El contexto lingüístico influye en la elección y la búsqueda de correspondencias en la otra lengua y esto se manifiesta mediante lo siguiente:</vt:lpstr>
      <vt:lpstr>Презентация PowerPoint</vt:lpstr>
      <vt:lpstr>A la hora de traducir es indispensable</vt:lpstr>
      <vt:lpstr>El significado</vt:lpstr>
      <vt:lpstr>El mismo contenido lingüístico puede dar lugar a muchos textos de destino, y a veces hasta de contrario sentido en función de las diferentes situaciones comunicativas y funciones pragmáticas que les atribuye el hablante.</vt:lpstr>
      <vt:lpstr>El significado de cualquier unidad lingüística  tiene naturaleza enciclopédica. Cada comunicante concibe e interpreta el significado lingüístico, y es precisamente aquí donde se abandona la esfera del significado (la lingüistica) y se entra en la esfera del sentido (comunicación).</vt:lpstr>
      <vt:lpstr>El sentido  lo componen las siguientes constituyentes</vt:lpstr>
      <vt:lpstr>Презентация PowerPoint</vt:lpstr>
      <vt:lpstr>Презентация PowerPoint</vt:lpstr>
      <vt:lpstr>Se distinguen tres componentes en la estructura del sentido del texto: </vt:lpstr>
      <vt:lpstr>El sentido del texto  depende mucho de</vt:lpstr>
      <vt:lpstr>Dos conclusiones de suma importancia para la traducción: </vt:lpstr>
      <vt:lpstr>Cualquier texto correctamente construido consta de dos componentes:</vt:lpstr>
      <vt:lpstr>La conclusión: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y traducción. Significado y sentido</dc:title>
  <dc:creator>Marya</dc:creator>
  <cp:lastModifiedBy>Marya</cp:lastModifiedBy>
  <cp:revision>12</cp:revision>
  <dcterms:created xsi:type="dcterms:W3CDTF">2014-03-25T07:03:52Z</dcterms:created>
  <dcterms:modified xsi:type="dcterms:W3CDTF">2014-03-25T08:35:22Z</dcterms:modified>
</cp:coreProperties>
</file>