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9" r:id="rId14"/>
    <p:sldId id="26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2D63C4-36D3-45F1-916E-20151A92E028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BE9213-49BA-4F57-8CC0-D97B778CA67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3/Olav_Trygvasons_saga_-_initial_-_G._Munthe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Kharkov_University_old.jpg" TargetMode="External"/><Relationship Id="rId2" Type="http://schemas.openxmlformats.org/officeDocument/2006/relationships/hyperlink" Target="http://uk.wikipedia.org/wiki/%D0%A5%D0%B0%D1%80%D0%BA%D1%96%D0%B2%D1%81%D1%8C%D0%BA%D0%B8%D0%B9_%D1%83%D0%BD%D1%96%D0%B2%D0%B5%D1%80%D1%81%D0%B8%D1%82%D0%B5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8C%D0%B2%D1%96%D0%B2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://uk.wikipedia.org/wiki/%D0%9F%D0%B0%D0%BB%D0%B0%D1%86_%D0%9B%D1%8E%D0%B1%D0%BE%D0%BC%D0%B8%D1%80%D1%81%D1%8C%D0%BA%D0%B8%D1%85" TargetMode="External"/><Relationship Id="rId2" Type="http://schemas.openxmlformats.org/officeDocument/2006/relationships/hyperlink" Target="http://uk.wikipedia.org/wiki/%D0%A4%D0%B0%D0%B9%D0%BB:Lviv_-_Lyubomyrski_palace_-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bits.wikimedia.org/skins-1.17/common/images/magnify-clip.pn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hyperlink" Target="http://uk.wikipedia.org/wiki/%D0%A4%D0%B0%D0%B9%D0%BB:Myhaylo_Hrushevskiy.jpg" TargetMode="External"/><Relationship Id="rId4" Type="http://schemas.openxmlformats.org/officeDocument/2006/relationships/image" Target="http://upload.wikimedia.org/wikipedia/commons/thumb/3/37/Lviv_-_Lyubomyrski_palace_-_01.jpg/400px-Lviv_-_Lyubomyrski_palace_-_01.jpg" TargetMode="External"/><Relationship Id="rId9" Type="http://schemas.openxmlformats.org/officeDocument/2006/relationships/hyperlink" Target="http://uk.wikipedia.org/wiki/%D0%9F%D1%80%D0%BE%D1%81%D0%B2%D1%96%D1%82%D0%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uk/6/6b/%D0%92%D0%BE%D0%B2%D0%BA_%D0%A4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uk/e/eb/Skrypnyk_M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javascript:window.close()" TargetMode="External"/><Relationship Id="rId3" Type="http://schemas.openxmlformats.org/officeDocument/2006/relationships/image" Target="http://bigwar.msk.ru/pages/cities/img/kiev_s.jpg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http://bigwar.msk.ru/pages/cities/img/kiev_4_s.jpg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95" TargetMode="External"/><Relationship Id="rId2" Type="http://schemas.openxmlformats.org/officeDocument/2006/relationships/hyperlink" Target="http://uk.wikipedia.org/wiki/%D0%A4%D0%B0%D0%B9%D0%BB:Stamp_of_Ukraine_s8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8458200" cy="122237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Теоретичні основи історичного краєзнавства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714356"/>
            <a:ext cx="364333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Етнографія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357298"/>
            <a:ext cx="5715040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вивчає 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вивчає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 народи, їх побут та культуру, фольклор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72000" y="1071546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4"/>
            <a:ext cx="314327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Основний метод збирання етнографічних даних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214554"/>
            <a:ext cx="4143404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безпосереднє спостереження за життям та побутом певних груп населення або етносів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71868" y="2571744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429000"/>
            <a:ext cx="3143272" cy="1714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Запорізьке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наукове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товариство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імені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Якова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Новицького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(утворено у 1997 р.)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Сергій БІЛІВНЕНКО, Олег ДЯЧОК. Бойко Анатолій Васильович (1960–2010).  Пам'яті Вчи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00438"/>
            <a:ext cx="2214578" cy="29398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571501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Бойко Анатолій Васильович (1997-2010)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100" name="Picture 4" descr="Білівненко Сергій Миколайович - ЗН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00438"/>
            <a:ext cx="2143139" cy="278785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00760" y="6429396"/>
            <a:ext cx="314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 smtClean="0">
                <a:solidFill>
                  <a:schemeClr val="accent4">
                    <a:lumMod val="50000"/>
                  </a:schemeClr>
                </a:solidFill>
              </a:rPr>
              <a:t>Білівненко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 С.М. (з 2011 р.)</a:t>
            </a:r>
            <a:endParaRPr lang="uk-UA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714356"/>
            <a:ext cx="364333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Архітектура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357298"/>
            <a:ext cx="5715040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мистецтво 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проєктувати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 та зводити будинки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72000" y="1071546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Баухаус ‒ Запоріжжя”: як зберегти модерністську спадщину — Статьи —  ARTUKRA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3117"/>
            <a:ext cx="3339956" cy="2571767"/>
          </a:xfrm>
          <a:prstGeom prst="rect">
            <a:avLst/>
          </a:prstGeom>
          <a:noFill/>
        </p:spPr>
      </p:pic>
      <p:sp>
        <p:nvSpPr>
          <p:cNvPr id="3076" name="AutoShape 4" descr="Васильевка (усадьба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3116"/>
            <a:ext cx="343527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5-й корпус ЗНУ - Запорожь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429132"/>
            <a:ext cx="3309946" cy="2203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714356"/>
            <a:ext cx="364333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accent4">
                    <a:lumMod val="50000"/>
                  </a:schemeClr>
                </a:solidFill>
              </a:rPr>
              <a:t>Пам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ятки мистецтва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357298"/>
            <a:ext cx="5715040" cy="1285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представлені творами народного мистецтва, народних промислів, картинами, скульптурами місцевих митців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72000" y="1071546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0" name="AutoShape 2" descr="Запорожские художники рассказали интересные истории – Індустріалка - новини  Запоріжж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76" y="478632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Наталя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Коробова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3" name="Picture 5" descr="Автор скульптур Олександр Шапош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496"/>
            <a:ext cx="2385242" cy="1785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86446" y="471488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Олександр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Шапошников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71546"/>
            <a:ext cx="3286148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Письмові джерела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071546"/>
            <a:ext cx="3643338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це засіб передачі словесної інформації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00496" y="1285860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071678"/>
            <a:ext cx="207170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архівні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2071678"/>
            <a:ext cx="207170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опубліковані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7" idx="0"/>
          </p:cNvCxnSpPr>
          <p:nvPr/>
        </p:nvCxnSpPr>
        <p:spPr>
          <a:xfrm rot="16200000" flipH="1">
            <a:off x="3196818" y="875091"/>
            <a:ext cx="357190" cy="20359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6" idx="0"/>
          </p:cNvCxnSpPr>
          <p:nvPr/>
        </p:nvCxnSpPr>
        <p:spPr>
          <a:xfrm rot="5400000">
            <a:off x="1875216" y="1589472"/>
            <a:ext cx="357190" cy="607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42910" y="3286124"/>
            <a:ext cx="3286148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Усні джерела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357694"/>
            <a:ext cx="207170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топоніми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4357694"/>
            <a:ext cx="207170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антропоніми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4357694"/>
            <a:ext cx="207170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усна народна творчість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357826"/>
            <a:ext cx="2071702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географічні назви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5357826"/>
            <a:ext cx="2071702" cy="1500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географічні назви, які походять від імен чи прізвищ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>
            <a:stCxn id="12" idx="2"/>
            <a:endCxn id="13" idx="0"/>
          </p:cNvCxnSpPr>
          <p:nvPr/>
        </p:nvCxnSpPr>
        <p:spPr>
          <a:xfrm rot="5400000">
            <a:off x="1768059" y="3839769"/>
            <a:ext cx="428628" cy="607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2"/>
            <a:endCxn id="14" idx="0"/>
          </p:cNvCxnSpPr>
          <p:nvPr/>
        </p:nvCxnSpPr>
        <p:spPr>
          <a:xfrm rot="16200000" flipH="1">
            <a:off x="2946785" y="3268264"/>
            <a:ext cx="428628" cy="1750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2"/>
            <a:endCxn id="16" idx="0"/>
          </p:cNvCxnSpPr>
          <p:nvPr/>
        </p:nvCxnSpPr>
        <p:spPr>
          <a:xfrm rot="16200000" flipH="1">
            <a:off x="4125512" y="2089537"/>
            <a:ext cx="428628" cy="4107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1571604" y="4929198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низ 25"/>
          <p:cNvSpPr/>
          <p:nvPr/>
        </p:nvSpPr>
        <p:spPr>
          <a:xfrm>
            <a:off x="3929058" y="4929198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71435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Сутність історичного краєзнавства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3286148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Історичне краєзнавство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142984"/>
            <a:ext cx="3857652" cy="2071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складова частина загального краєзнавства, одна із спеціальних історичних дисциплін, характеризується двома ознаками: локальністю історичних подій та діяльним характером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857620" y="1357298"/>
            <a:ext cx="11430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3116"/>
            <a:ext cx="2357454" cy="1928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Спирається на закономірності, принципи та методи дослідження історичної науки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143116"/>
            <a:ext cx="2357454" cy="2286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Спрямовано на збереження та розповсюдження знань про історію краю, поширення серед широких кіл населення в доступній формі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3" idx="2"/>
            <a:endCxn id="7" idx="0"/>
          </p:cNvCxnSpPr>
          <p:nvPr/>
        </p:nvCxnSpPr>
        <p:spPr>
          <a:xfrm rot="16200000" flipH="1">
            <a:off x="2875347" y="1125124"/>
            <a:ext cx="357190" cy="1678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  <a:endCxn id="6" idx="0"/>
          </p:cNvCxnSpPr>
          <p:nvPr/>
        </p:nvCxnSpPr>
        <p:spPr>
          <a:xfrm rot="5400000">
            <a:off x="1660902" y="1589472"/>
            <a:ext cx="357190" cy="750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85984" y="4572008"/>
            <a:ext cx="4643470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Форми історичного краєзнавства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500702"/>
            <a:ext cx="271464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державна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5500702"/>
            <a:ext cx="271464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громадська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5500702"/>
            <a:ext cx="271464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шкільна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>
            <a:stCxn id="12" idx="2"/>
            <a:endCxn id="13" idx="0"/>
          </p:cNvCxnSpPr>
          <p:nvPr/>
        </p:nvCxnSpPr>
        <p:spPr>
          <a:xfrm rot="5400000">
            <a:off x="2946786" y="3839769"/>
            <a:ext cx="285752" cy="3036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2"/>
            <a:endCxn id="14" idx="0"/>
          </p:cNvCxnSpPr>
          <p:nvPr/>
        </p:nvCxnSpPr>
        <p:spPr>
          <a:xfrm rot="16200000" flipH="1">
            <a:off x="5947181" y="3875487"/>
            <a:ext cx="285752" cy="29646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2"/>
            <a:endCxn id="15" idx="0"/>
          </p:cNvCxnSpPr>
          <p:nvPr/>
        </p:nvCxnSpPr>
        <p:spPr>
          <a:xfrm rot="5400000">
            <a:off x="4446984" y="5339967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773238"/>
            <a:ext cx="7262813" cy="4751387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1200" b="1" dirty="0">
              <a:solidFill>
                <a:srgbClr val="800000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sz="2000" b="1" u="sng" dirty="0">
                <a:solidFill>
                  <a:schemeClr val="hlink"/>
                </a:solidFill>
              </a:rPr>
              <a:t>1 етап</a:t>
            </a:r>
            <a:r>
              <a:rPr lang="uk-UA" altLang="ru-RU" sz="2000" b="1" dirty="0"/>
              <a:t> - </a:t>
            </a:r>
            <a:r>
              <a:rPr lang="uk-UA" altLang="ru-RU" sz="2000" b="1" dirty="0">
                <a:solidFill>
                  <a:schemeClr val="accent4">
                    <a:lumMod val="50000"/>
                  </a:schemeClr>
                </a:solidFill>
              </a:rPr>
              <a:t>стихійно-описовий -  з X по XVIII ст. 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1000" b="1" u="sng" dirty="0"/>
          </a:p>
          <a:p>
            <a:pPr marL="0" indent="360000" algn="just">
              <a:spcBef>
                <a:spcPts val="0"/>
              </a:spcBef>
              <a:buNone/>
            </a:pPr>
            <a:r>
              <a:rPr lang="uk-UA" altLang="ru-RU" sz="2000" b="1" u="sng" dirty="0">
                <a:solidFill>
                  <a:schemeClr val="accent4">
                    <a:lumMod val="50000"/>
                  </a:schemeClr>
                </a:solidFill>
              </a:rPr>
              <a:t>Першим географічно-краєзнавчим описом нашої батьківщини</a:t>
            </a:r>
            <a:r>
              <a:rPr lang="uk-UA" altLang="ru-RU" sz="2000" b="1" dirty="0">
                <a:solidFill>
                  <a:schemeClr val="accent4">
                    <a:lumMod val="50000"/>
                  </a:schemeClr>
                </a:solidFill>
              </a:rPr>
              <a:t> є </a:t>
            </a:r>
            <a:r>
              <a:rPr lang="uk-UA" altLang="ru-RU" sz="2000" b="1" i="1" u="sng" dirty="0">
                <a:solidFill>
                  <a:schemeClr val="accent4">
                    <a:lumMod val="50000"/>
                  </a:schemeClr>
                </a:solidFill>
              </a:rPr>
              <a:t>український літопис «Повість </a:t>
            </a:r>
            <a:r>
              <a:rPr lang="uk-UA" altLang="ru-RU" sz="2000" b="1" i="1" u="sng" dirty="0" err="1">
                <a:solidFill>
                  <a:schemeClr val="accent4">
                    <a:lumMod val="50000"/>
                  </a:schemeClr>
                </a:solidFill>
              </a:rPr>
              <a:t>врем'янних</a:t>
            </a:r>
            <a:r>
              <a:rPr lang="uk-UA" altLang="ru-RU" sz="2000" b="1" i="1" u="sng" dirty="0">
                <a:solidFill>
                  <a:schemeClr val="accent4">
                    <a:lumMod val="50000"/>
                  </a:schemeClr>
                </a:solidFill>
              </a:rPr>
              <a:t> літ», </a:t>
            </a:r>
            <a:r>
              <a:rPr lang="uk-UA" altLang="ru-RU" sz="2000" b="1" dirty="0">
                <a:solidFill>
                  <a:schemeClr val="accent4">
                    <a:lumMod val="50000"/>
                  </a:schemeClr>
                </a:solidFill>
              </a:rPr>
              <a:t>який датує початок «руської землі» 860 роком. Є всі підстави вважати одного з його головних авторів — Нестора Літописця — першим вітчизняним географом і краєзнавцем.</a:t>
            </a:r>
          </a:p>
          <a:p>
            <a:pPr marL="0" indent="36000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uk-UA" altLang="ru-RU" sz="1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uk-UA" altLang="ru-RU" sz="2000" b="1" dirty="0">
                <a:solidFill>
                  <a:schemeClr val="accent4">
                    <a:lumMod val="50000"/>
                  </a:schemeClr>
                </a:solidFill>
              </a:rPr>
              <a:t>У </a:t>
            </a:r>
            <a:r>
              <a:rPr lang="uk-UA" altLang="ru-RU" sz="2000" b="1" i="1" dirty="0">
                <a:solidFill>
                  <a:schemeClr val="accent4">
                    <a:lumMod val="50000"/>
                  </a:schemeClr>
                </a:solidFill>
              </a:rPr>
              <a:t>Київському літописі</a:t>
            </a:r>
            <a:r>
              <a:rPr lang="uk-UA" altLang="ru-RU" sz="2000" b="1" dirty="0">
                <a:solidFill>
                  <a:schemeClr val="accent4">
                    <a:lumMod val="50000"/>
                  </a:schemeClr>
                </a:solidFill>
              </a:rPr>
              <a:t> вперше вжито назву «</a:t>
            </a:r>
            <a:r>
              <a:rPr lang="uk-UA" altLang="ru-RU" sz="2000" b="1" i="1" dirty="0">
                <a:solidFill>
                  <a:schemeClr val="accent4">
                    <a:lumMod val="50000"/>
                  </a:schemeClr>
                </a:solidFill>
              </a:rPr>
              <a:t>Україна»</a:t>
            </a:r>
            <a:r>
              <a:rPr lang="uk-UA" altLang="ru-RU" sz="2000" b="1" dirty="0">
                <a:solidFill>
                  <a:schemeClr val="accent4">
                    <a:lumMod val="50000"/>
                  </a:schemeClr>
                </a:solidFill>
              </a:rPr>
              <a:t> (1187р.), подано багато інформації про окремі землі і події, явища природи, рослинний і тваринний світ нашого краю, про його народ</a:t>
            </a:r>
            <a:r>
              <a:rPr lang="uk-UA" altLang="ru-RU" sz="2000" b="1" dirty="0"/>
              <a:t>.</a:t>
            </a:r>
            <a:r>
              <a:rPr lang="uk-UA" altLang="ru-RU" sz="2000" dirty="0"/>
              <a:t> </a:t>
            </a:r>
          </a:p>
        </p:txBody>
      </p:sp>
      <p:pic>
        <p:nvPicPr>
          <p:cNvPr id="128004" name="Picture 4" descr="lavr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3116"/>
            <a:ext cx="158273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8005" name="Picture 5" descr="Файл:Olav Trygvasons saga - initial - G. Munth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15875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0298" y="642918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Етапи розвитку історичного краєзнавства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33375"/>
            <a:ext cx="8064500" cy="6264275"/>
          </a:xfrm>
        </p:spPr>
        <p:txBody>
          <a:bodyPr>
            <a:normAutofit fontScale="92500" lnSpcReduction="10000"/>
          </a:bodyPr>
          <a:lstStyle/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sz="2000" b="1" u="sng" dirty="0">
                <a:solidFill>
                  <a:schemeClr val="hlink"/>
                </a:solidFill>
              </a:rPr>
              <a:t>2 етап</a:t>
            </a:r>
            <a:r>
              <a:rPr lang="uk-UA" altLang="ru-RU" sz="2000" b="1" dirty="0"/>
              <a:t> - </a:t>
            </a:r>
            <a:r>
              <a:rPr lang="uk-UA" alt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зародження </a:t>
            </a:r>
            <a:r>
              <a:rPr lang="uk-UA" altLang="ru-RU" sz="2000" b="1" dirty="0">
                <a:solidFill>
                  <a:schemeClr val="accent4">
                    <a:lumMod val="50000"/>
                  </a:schemeClr>
                </a:solidFill>
              </a:rPr>
              <a:t>наукового краєзнавства -  з XVIII ст. до середини XIX ст.</a:t>
            </a:r>
            <a:r>
              <a:rPr lang="uk-UA" altLang="ru-RU" sz="2400" b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endParaRPr lang="uk-UA" alt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altLang="ru-RU" sz="2000" dirty="0"/>
              <a:t>Було здійснено комплексний опис більшості територіальних одиниць Російської імперії, зокрема й українських.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altLang="ru-RU" sz="2000" dirty="0"/>
              <a:t>В Україні сформувався ряд місцевих культурно-просвітницьких, у т.ч. етнографічних, центрів: Полтава, Одеса, Ніжин, </a:t>
            </a:r>
            <a:r>
              <a:rPr lang="uk-UA" altLang="ru-RU" sz="2000" dirty="0" smtClean="0"/>
              <a:t>Харків.</a:t>
            </a:r>
            <a:endParaRPr lang="uk-UA" altLang="ru-RU" sz="2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dirty="0"/>
              <a:t> </a:t>
            </a:r>
            <a:r>
              <a:rPr lang="uk-UA" altLang="ru-RU" sz="2000" dirty="0"/>
              <a:t> 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dirty="0" smtClean="0">
              <a:solidFill>
                <a:schemeClr val="tx2"/>
              </a:solidFill>
              <a:hlinkClick r:id="rId2" tooltip="Харківський університет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ru-RU" sz="2000" u="sng" dirty="0" smtClean="0">
                <a:solidFill>
                  <a:schemeClr val="tx2"/>
                </a:solidFill>
                <a:hlinkClick r:id="rId2" tooltip="Харківський університет"/>
              </a:rPr>
              <a:t>Харківський </a:t>
            </a:r>
            <a:r>
              <a:rPr lang="uk-UA" altLang="ru-RU" sz="2000" u="sng" dirty="0">
                <a:solidFill>
                  <a:schemeClr val="tx2"/>
                </a:solidFill>
                <a:hlinkClick r:id="rId2" tooltip="Харківський університет"/>
              </a:rPr>
              <a:t>університет</a:t>
            </a:r>
            <a:r>
              <a:rPr lang="uk-UA" altLang="ru-RU" sz="2000" dirty="0">
                <a:solidFill>
                  <a:schemeClr val="tx2"/>
                </a:solidFill>
              </a:rPr>
              <a:t> — Саме він дав поштовх до започаткування краєзнавства</a:t>
            </a:r>
          </a:p>
        </p:txBody>
      </p:sp>
      <p:pic>
        <p:nvPicPr>
          <p:cNvPr id="89092" name="Picture 4" descr="350px-Kharkov_University_ol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643182"/>
            <a:ext cx="4822510" cy="30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313"/>
            <a:ext cx="8475662" cy="982662"/>
          </a:xfrm>
        </p:spPr>
        <p:txBody>
          <a:bodyPr/>
          <a:lstStyle/>
          <a:p>
            <a:pPr marL="838200" indent="-838200">
              <a:lnSpc>
                <a:spcPct val="70000"/>
              </a:lnSpc>
            </a:pPr>
            <a:r>
              <a:rPr lang="uk-UA" altLang="ru-RU" sz="2400" b="1" u="sng">
                <a:solidFill>
                  <a:schemeClr val="hlink"/>
                </a:solidFill>
                <a:cs typeface="Tahoma" panose="020B0604030504040204" pitchFamily="34" charset="0"/>
              </a:rPr>
              <a:t>3 </a:t>
            </a:r>
            <a:r>
              <a:rPr lang="uk-UA" altLang="ru-RU" sz="2400" b="1" u="sng">
                <a:solidFill>
                  <a:schemeClr val="hlink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етап</a:t>
            </a:r>
            <a:r>
              <a:rPr lang="uk-UA" altLang="ru-RU" sz="2400" b="1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 — </a:t>
            </a:r>
            <a:r>
              <a:rPr lang="uk-UA" altLang="ru-RU" sz="2400" b="1">
                <a:ea typeface="Times New Roman" panose="02020603050405020304" pitchFamily="18" charset="0"/>
                <a:cs typeface="Tahoma" panose="020B0604030504040204" pitchFamily="34" charset="0"/>
              </a:rPr>
              <a:t>становлення українського краєзнавства — охоплює останню третину XIX ст. — початок XX ст.</a:t>
            </a:r>
            <a:r>
              <a:rPr lang="uk-UA" altLang="ru-RU" sz="3200" b="1" u="sng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2017713"/>
            <a:ext cx="7169170" cy="41148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dirty="0" err="1" smtClean="0"/>
              <a:t>Було</a:t>
            </a:r>
            <a:r>
              <a:rPr lang="ru-RU" altLang="ru-RU" sz="2000" dirty="0" smtClean="0"/>
              <a:t> </a:t>
            </a:r>
            <a:r>
              <a:rPr lang="ru-RU" altLang="ru-RU" sz="2000" dirty="0" err="1"/>
              <a:t>організовано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етнографічно-статистичну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експедицію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Географічного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товариства</a:t>
            </a:r>
            <a:r>
              <a:rPr lang="ru-RU" altLang="ru-RU" sz="2000" dirty="0"/>
              <a:t> до </a:t>
            </a:r>
            <a:r>
              <a:rPr lang="ru-RU" altLang="ru-RU" sz="2000" dirty="0" err="1"/>
              <a:t>Південно-Західного</a:t>
            </a:r>
            <a:r>
              <a:rPr lang="ru-RU" altLang="ru-RU" sz="2000" dirty="0"/>
              <a:t> краю, </a:t>
            </a:r>
            <a:r>
              <a:rPr lang="ru-RU" altLang="ru-RU" sz="2000" dirty="0" err="1"/>
              <a:t>тобто</a:t>
            </a:r>
            <a:r>
              <a:rPr lang="ru-RU" altLang="ru-RU" sz="2000" dirty="0"/>
              <a:t> на всю </a:t>
            </a:r>
            <a:r>
              <a:rPr lang="ru-RU" altLang="ru-RU" sz="2000" dirty="0" err="1"/>
              <a:t>Правобережну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Україну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Керував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експедицією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видатний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український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етнограф</a:t>
            </a:r>
            <a:r>
              <a:rPr lang="ru-RU" altLang="ru-RU" sz="2000" dirty="0"/>
              <a:t>, автор тексту </a:t>
            </a:r>
            <a:r>
              <a:rPr lang="ru-RU" altLang="ru-RU" sz="2000" dirty="0" err="1"/>
              <a:t>українського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національного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гімну</a:t>
            </a:r>
            <a:r>
              <a:rPr lang="ru-RU" altLang="ru-RU" sz="2000" dirty="0"/>
              <a:t> «</a:t>
            </a:r>
            <a:r>
              <a:rPr lang="ru-RU" altLang="ru-RU" sz="2000" dirty="0" err="1"/>
              <a:t>Ще</a:t>
            </a:r>
            <a:r>
              <a:rPr lang="ru-RU" altLang="ru-RU" sz="2000" dirty="0"/>
              <a:t> не </a:t>
            </a:r>
            <a:r>
              <a:rPr lang="ru-RU" altLang="ru-RU" sz="2000" dirty="0" err="1"/>
              <a:t>вмерла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України</a:t>
            </a:r>
            <a:r>
              <a:rPr lang="ru-RU" altLang="ru-RU" sz="2000" dirty="0"/>
              <a:t>», </a:t>
            </a:r>
            <a:r>
              <a:rPr lang="ru-RU" altLang="ru-RU" sz="2000" dirty="0" err="1"/>
              <a:t>географ-краєзнавець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Павло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Чубинський</a:t>
            </a:r>
            <a:r>
              <a:rPr lang="ru-RU" altLang="ru-RU" sz="2000" dirty="0"/>
              <a:t>. 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dirty="0" err="1"/>
              <a:t>Експедиція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зібрала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величезний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краєзнавчий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матеріал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- </a:t>
            </a:r>
            <a:r>
              <a:rPr lang="ru-RU" altLang="ru-RU" sz="2000" dirty="0"/>
              <a:t>12 </a:t>
            </a:r>
            <a:r>
              <a:rPr lang="ru-RU" altLang="ru-RU" sz="2000" dirty="0" err="1"/>
              <a:t>томів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під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загальною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назвою</a:t>
            </a:r>
            <a:r>
              <a:rPr lang="ru-RU" altLang="ru-RU" sz="2000" dirty="0"/>
              <a:t> «Труды </a:t>
            </a:r>
            <a:r>
              <a:rPr lang="" altLang="ru-RU" sz="2000" smtClean="0"/>
              <a:t>тн</a:t>
            </a:r>
            <a:r>
              <a:rPr lang="" altLang="ru-RU" sz="2000" dirty="0" smtClean="0"/>
              <a:t>о</a:t>
            </a:r>
            <a:r>
              <a:rPr lang="ru-RU" altLang="ru-RU" sz="2000" dirty="0" err="1" smtClean="0"/>
              <a:t>графическо-статистической э</a:t>
            </a:r>
            <a:r>
              <a:rPr lang="ru-RU" altLang="ru-RU" sz="2000" dirty="0" smtClean="0"/>
              <a:t>кс</a:t>
            </a:r>
            <a:r>
              <a:rPr lang="ru-RU" altLang="ru-RU" sz="2000" dirty="0"/>
              <a:t>педиции в За</a:t>
            </a:r>
            <a:r>
              <a:rPr lang="ru-RU" altLang="ru-RU" sz="2000" dirty="0" err="1"/>
              <a:t>падно-Русский к</a:t>
            </a:r>
            <a:r>
              <a:rPr lang="ru-RU" altLang="ru-RU" sz="2000" dirty="0"/>
              <a:t>рай», 187</a:t>
            </a:r>
            <a:r>
              <a:rPr lang="ru-RU" altLang="ru-RU" sz="2000" dirty="0" smtClean="0"/>
              <a:t>2- 1878 рр</a:t>
            </a:r>
            <a:r>
              <a:rPr lang="ru-RU" altLang="ru-RU" sz="2000" dirty="0" err="1" smtClean="0"/>
              <a:t>. </a:t>
            </a:r>
            <a:endParaRPr lang="ru-RU" altLang="ru-RU" sz="2000" dirty="0" smtClean="0"/>
          </a:p>
        </p:txBody>
      </p:sp>
      <p:pic>
        <p:nvPicPr>
          <p:cNvPr id="92165" name="Picture 5" descr="chubin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59720"/>
            <a:ext cx="1606530" cy="198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Труды этнографическо-статистической экспедиции в западно-русский край, снаряженной Русским Географическим Обществом. Том 6 Чубинский П.П.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071942"/>
            <a:ext cx="1643074" cy="24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http://upload.wikimedia.org/wikipedia/commons/thumb/3/37/Lviv_-_Lyubomyrski_palace_-_01.jpg/400px-Lviv_-_Lyubomyrski_palace_-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75052"/>
            <a:ext cx="2857520" cy="2142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http://bits.wikimedia.org/skins-1.17/common/images/magnify-clip.png">
            <a:hlinkClick r:id="rId2" tooltip="Збільшити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838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181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4668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4140200" y="1125538"/>
            <a:ext cx="4824413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altLang="ru-RU" dirty="0"/>
              <a:t>Провідним центром українознавства на цьому етапі стає</a:t>
            </a:r>
            <a:r>
              <a:rPr lang="uk-UA" altLang="ru-RU" u="sng" dirty="0"/>
              <a:t> Львів</a:t>
            </a:r>
            <a:r>
              <a:rPr lang="uk-UA" altLang="ru-RU" dirty="0"/>
              <a:t>. </a:t>
            </a:r>
          </a:p>
          <a:p>
            <a:pPr algn="just"/>
            <a:endParaRPr lang="uk-UA" altLang="ru-RU" sz="800" dirty="0"/>
          </a:p>
          <a:p>
            <a:pPr algn="just"/>
            <a:r>
              <a:rPr lang="uk-UA" altLang="ru-RU" dirty="0" smtClean="0"/>
              <a:t>2 </a:t>
            </a:r>
            <a:r>
              <a:rPr lang="uk-UA" altLang="ru-RU" dirty="0"/>
              <a:t>вересня 1968 р, розпорядженням Віденського Міністерства освіти дозволено заснування </a:t>
            </a:r>
            <a:r>
              <a:rPr lang="uk-UA" altLang="ru-RU" i="1" dirty="0"/>
              <a:t>Товариства «Просвіта».</a:t>
            </a:r>
            <a:r>
              <a:rPr lang="uk-UA" altLang="ru-RU" dirty="0"/>
              <a:t> </a:t>
            </a:r>
            <a:endParaRPr lang="uk-UA" altLang="ru-RU" u="sng" dirty="0"/>
          </a:p>
          <a:p>
            <a:pPr algn="just"/>
            <a:endParaRPr lang="uk-UA" altLang="ru-RU" sz="700" u="sng" dirty="0"/>
          </a:p>
          <a:p>
            <a:pPr algn="just"/>
            <a:r>
              <a:rPr lang="uk-UA" altLang="ru-RU" u="sng" dirty="0"/>
              <a:t>М. Грушевський </a:t>
            </a:r>
            <a:r>
              <a:rPr lang="uk-UA" altLang="ru-RU" dirty="0"/>
              <a:t>був одним з організаторів Української Видавничої</a:t>
            </a:r>
            <a:r>
              <a:rPr lang="uk-UA" altLang="ru-RU" i="1" dirty="0"/>
              <a:t> Спілки</a:t>
            </a:r>
            <a:r>
              <a:rPr lang="uk-UA" altLang="ru-RU" b="1" dirty="0"/>
              <a:t> </a:t>
            </a:r>
            <a:r>
              <a:rPr lang="uk-UA" altLang="ru-RU" dirty="0"/>
              <a:t>(1899 р.) і Товариства Прихильників української науки й літератури (1904 р.), організував публічні університетські курси у Львові. </a:t>
            </a:r>
            <a:endParaRPr lang="uk-UA" altLang="ru-RU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5325"/>
          </a:xfrm>
          <a:noFill/>
          <a:ln/>
        </p:spPr>
        <p:txBody>
          <a:bodyPr>
            <a:normAutofit fontScale="90000"/>
          </a:bodyPr>
          <a:lstStyle/>
          <a:p>
            <a:pPr marL="838200" indent="-838200"/>
            <a:r>
              <a:rPr lang="uk-UA" altLang="ru-RU" sz="2000" b="1" u="sng">
                <a:solidFill>
                  <a:schemeClr val="hlink"/>
                </a:solidFill>
              </a:rPr>
              <a:t>4 етап</a:t>
            </a:r>
            <a:r>
              <a:rPr lang="uk-UA" altLang="ru-RU" sz="2000" b="1">
                <a:solidFill>
                  <a:schemeClr val="hlink"/>
                </a:solidFill>
              </a:rPr>
              <a:t> —</a:t>
            </a:r>
            <a:r>
              <a:rPr lang="uk-UA" altLang="ru-RU" sz="2000" b="1"/>
              <a:t> </a:t>
            </a:r>
            <a:r>
              <a:rPr lang="ru-RU" altLang="ru-RU" sz="2000" b="1"/>
              <a:t>  певний застій у зв'язку з репресіями царизму щодо ук-раїнської мови і культури - з кінця XIX ст. до початку XX ст. </a:t>
            </a:r>
            <a:endParaRPr lang="uk-UA" altLang="ru-RU" sz="2000" b="1"/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0" y="3284538"/>
            <a:ext cx="40322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1200">
                <a:hlinkClick r:id="rId7"/>
              </a:rPr>
              <a:t>Палац Любомирських</a:t>
            </a:r>
            <a:r>
              <a:rPr lang="uk-UA" altLang="ru-RU" sz="1200"/>
              <a:t> у </a:t>
            </a:r>
            <a:r>
              <a:rPr lang="uk-UA" altLang="ru-RU" sz="1200">
                <a:hlinkClick r:id="rId8" tooltip="Львів"/>
              </a:rPr>
              <a:t>Львові</a:t>
            </a:r>
            <a:r>
              <a:rPr lang="uk-UA" altLang="ru-RU" sz="1200"/>
              <a:t>, в якому збиралися представники </a:t>
            </a:r>
          </a:p>
          <a:p>
            <a:r>
              <a:rPr lang="uk-UA" altLang="ru-RU" sz="1200"/>
              <a:t>товариства </a:t>
            </a:r>
            <a:r>
              <a:rPr lang="uk-UA" altLang="ru-RU" sz="1200">
                <a:hlinkClick r:id="rId9" tooltip="Просвіта"/>
              </a:rPr>
              <a:t>«Просвіта»</a:t>
            </a:r>
            <a:endParaRPr lang="uk-UA" altLang="ru-RU" sz="1200"/>
          </a:p>
        </p:txBody>
      </p:sp>
      <p:pic>
        <p:nvPicPr>
          <p:cNvPr id="93197" name="Picture 13" descr="Myhaylo_Hrushevski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000504"/>
            <a:ext cx="1685925" cy="2016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0" y="4365625"/>
            <a:ext cx="40671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1400" dirty="0"/>
              <a:t>У 1894 р. </a:t>
            </a:r>
            <a:r>
              <a:rPr lang="" altLang="ru-RU" sz="1400" smtClean="0"/>
              <a:t>р</a:t>
            </a:r>
            <a:r>
              <a:rPr lang="" altLang="ru-RU" sz="1400" dirty="0" smtClean="0"/>
              <a:t>оф</a:t>
            </a:r>
            <a:r>
              <a:rPr lang="uk-UA" altLang="ru-RU" sz="1400" dirty="0" err="1" smtClean="0"/>
              <a:t>есором</a:t>
            </a:r>
          </a:p>
          <a:p>
            <a:r>
              <a:rPr lang="uk-UA" altLang="ru-RU" sz="1400" dirty="0" smtClean="0"/>
              <a:t>іс</a:t>
            </a:r>
            <a:r>
              <a:rPr lang="uk-UA" altLang="ru-RU" sz="1400" dirty="0"/>
              <a:t>торії Львівського </a:t>
            </a:r>
          </a:p>
          <a:p>
            <a:r>
              <a:rPr lang="uk-UA" altLang="ru-RU" sz="1400" dirty="0"/>
              <a:t>університету став </a:t>
            </a:r>
          </a:p>
          <a:p>
            <a:r>
              <a:rPr lang="uk-UA" altLang="ru-RU" sz="1400" dirty="0"/>
              <a:t>великий український </a:t>
            </a:r>
          </a:p>
          <a:p>
            <a:r>
              <a:rPr lang="uk-UA" altLang="ru-RU" sz="1400" dirty="0"/>
              <a:t>історик, політичний і </a:t>
            </a:r>
          </a:p>
          <a:p>
            <a:r>
              <a:rPr lang="uk-UA" altLang="ru-RU" sz="1400" dirty="0"/>
              <a:t>громадський діяч</a:t>
            </a:r>
          </a:p>
          <a:p>
            <a:r>
              <a:rPr lang="uk-UA" altLang="ru-RU" sz="1400" dirty="0"/>
              <a:t> Михайло Грушевський (1866—1934рр.) — майбутній перший президент незалежної України.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08" y="1357298"/>
            <a:ext cx="6615117" cy="36385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altLang="ru-RU" sz="1800" dirty="0"/>
              <a:t>Цей етап тісно пов'язаний з іменем </a:t>
            </a:r>
            <a:r>
              <a:rPr lang="uk-UA" altLang="ru-RU" sz="1800" b="1" u="sng" dirty="0">
                <a:solidFill>
                  <a:schemeClr val="folHlink"/>
                </a:solidFill>
              </a:rPr>
              <a:t>Івана Крип'якевича</a:t>
            </a:r>
            <a:r>
              <a:rPr lang="uk-UA" altLang="ru-RU" sz="1800" dirty="0"/>
              <a:t>, учня М. Грушевського, який з 1905 р. до 1914 р. опублікував понад 20 праць, присвячених історії Галичини. Усього ж у творчій спадщині І. Крип'якевича близько </a:t>
            </a:r>
            <a:r>
              <a:rPr lang="uk-UA" altLang="ru-RU" sz="1800" u="sng" dirty="0"/>
              <a:t>200 праць з історії нашого краю. </a:t>
            </a:r>
            <a:r>
              <a:rPr lang="uk-UA" altLang="ru-RU" sz="1800" dirty="0"/>
              <a:t>Це був період </a:t>
            </a:r>
            <a:r>
              <a:rPr lang="uk-UA" altLang="ru-RU" sz="1800" u="sng" dirty="0"/>
              <a:t>комплектування й оформлення збірок про пам'ятки матеріальної і духовної культури регіонів, створення місцевих музеїв.</a:t>
            </a:r>
            <a:r>
              <a:rPr lang="uk-UA" altLang="ru-RU" sz="1800" dirty="0"/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uk-UA" altLang="ru-RU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altLang="ru-RU" sz="1800" dirty="0"/>
              <a:t>Особливого розвитку набула діяльність </a:t>
            </a:r>
            <a:r>
              <a:rPr lang="uk-UA" altLang="ru-RU" sz="1800" b="1" u="sng" dirty="0">
                <a:solidFill>
                  <a:schemeClr val="folHlink"/>
                </a:solidFill>
              </a:rPr>
              <a:t>Ф. К. Вовка</a:t>
            </a:r>
            <a:r>
              <a:rPr lang="uk-UA" altLang="ru-RU" sz="1800" dirty="0"/>
              <a:t>, який видав 455 праць з найважливіших проблем етнографії, антропології, мистецтвознавства, фольклористики, і серед них перший узагальнюючий нарис «</a:t>
            </a:r>
            <a:r>
              <a:rPr lang="uk-UA" altLang="ru-RU" sz="1800" i="1" dirty="0"/>
              <a:t>Етнографічні особливості українського народу</a:t>
            </a:r>
            <a:r>
              <a:rPr lang="uk-UA" altLang="ru-RU" sz="1800" dirty="0"/>
              <a:t>». Учений-краєзнавець світового рівня Ф.К. Вовк був професором </a:t>
            </a:r>
            <a:r>
              <a:rPr lang="uk-UA" altLang="ru-RU" sz="1800" dirty="0" err="1"/>
              <a:t>Сорбонського</a:t>
            </a:r>
            <a:r>
              <a:rPr lang="uk-UA" altLang="ru-RU" sz="1800" dirty="0"/>
              <a:t>, Санкт-Петербурзького і Київського університетів.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785786" y="214290"/>
            <a:ext cx="74295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400" b="1" u="sng" dirty="0">
                <a:solidFill>
                  <a:schemeClr val="hlink"/>
                </a:solidFill>
                <a:latin typeface="Tahoma" panose="020B0604030504040204" pitchFamily="34" charset="0"/>
              </a:rPr>
              <a:t>5 етап</a:t>
            </a:r>
            <a:r>
              <a:rPr lang="uk-UA" altLang="ru-RU" sz="2400" dirty="0">
                <a:latin typeface="Tahoma" panose="020B0604030504040204" pitchFamily="34" charset="0"/>
              </a:rPr>
              <a:t> — </a:t>
            </a:r>
            <a:r>
              <a:rPr lang="uk-UA" altLang="ru-RU" sz="2400" b="1" dirty="0">
                <a:latin typeface="Tahoma" panose="020B0604030504040204" pitchFamily="34" charset="0"/>
              </a:rPr>
              <a:t> </a:t>
            </a:r>
            <a:r>
              <a:rPr lang="uk-UA" altLang="ru-RU" sz="24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розвиток</a:t>
            </a:r>
            <a:r>
              <a:rPr lang="uk-UA" altLang="ru-RU" sz="24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uk-UA" altLang="ru-RU" sz="24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історичного краєзнавства</a:t>
            </a:r>
            <a:r>
              <a:rPr lang="uk-UA" altLang="ru-RU" sz="24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- </a:t>
            </a:r>
            <a:r>
              <a:rPr lang="uk-UA" altLang="ru-RU" sz="24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початок XX ст. - початок XX ст.</a:t>
            </a:r>
            <a:r>
              <a:rPr lang="uk-UA" altLang="ru-RU" sz="24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 </a:t>
            </a:r>
          </a:p>
        </p:txBody>
      </p:sp>
      <p:pic>
        <p:nvPicPr>
          <p:cNvPr id="108553" name="Picture 9" descr="kripyakev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1539875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555" name="Picture 11" descr="Файл:Вовк Ф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000504"/>
            <a:ext cx="14573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57148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План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357298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Предмет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і завдання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краєзнавства. Види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краєзнавства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Джерельна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база краєзнавства.</a:t>
            </a:r>
          </a:p>
          <a:p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Сутність історичного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краєзнавства.</a:t>
            </a:r>
          </a:p>
          <a:p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4. Етапи розвитку історичного краєзнавства.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488" y="1571612"/>
            <a:ext cx="5900738" cy="4643470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altLang="ru-RU" sz="1600" dirty="0" smtClean="0">
                <a:solidFill>
                  <a:schemeClr val="accent4">
                    <a:lumMod val="50000"/>
                  </a:schemeClr>
                </a:solidFill>
              </a:rPr>
              <a:t>Бурхливо в 1920-ті рр. розвивався </a:t>
            </a:r>
            <a:r>
              <a:rPr lang="uk-UA" altLang="ru-RU" sz="1600" i="1" dirty="0" smtClean="0">
                <a:solidFill>
                  <a:schemeClr val="accent4">
                    <a:lumMod val="50000"/>
                  </a:schemeClr>
                </a:solidFill>
              </a:rPr>
              <a:t>краєзнавчий рух.</a:t>
            </a:r>
            <a:r>
              <a:rPr lang="uk-UA" altLang="ru-RU" sz="1600" dirty="0" smtClean="0">
                <a:solidFill>
                  <a:schemeClr val="accent4">
                    <a:lumMod val="50000"/>
                  </a:schemeClr>
                </a:solidFill>
              </a:rPr>
              <a:t> Успішно впроваджувались як наукові, так і громадські форми краєзнавства. </a:t>
            </a:r>
            <a:r>
              <a:rPr lang="uk-UA" altLang="ru-RU" sz="1600" b="1" u="sng" dirty="0" smtClean="0">
                <a:solidFill>
                  <a:schemeClr val="accent4">
                    <a:lumMod val="50000"/>
                  </a:schemeClr>
                </a:solidFill>
              </a:rPr>
              <a:t>Краєзнавство стає масовим</a:t>
            </a:r>
            <a:r>
              <a:rPr lang="uk-UA" altLang="ru-RU" sz="1600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uk-UA" altLang="ru-RU" sz="1600" dirty="0" smtClean="0">
                <a:solidFill>
                  <a:schemeClr val="accent4">
                    <a:lumMod val="50000"/>
                  </a:schemeClr>
                </a:solidFill>
              </a:rPr>
              <a:t> Краєзнавчий рух в Україні у 1920-ті рр. вели </a:t>
            </a:r>
            <a:r>
              <a:rPr lang="uk-UA" alt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Київське товариство природознавців, Історичне товариство Нестора Літописця та Українське Наукове товариство</a:t>
            </a:r>
            <a:r>
              <a:rPr lang="uk-UA" altLang="ru-RU" sz="1600" dirty="0" smtClean="0">
                <a:solidFill>
                  <a:schemeClr val="accent4">
                    <a:lumMod val="50000"/>
                  </a:schemeClr>
                </a:solidFill>
              </a:rPr>
              <a:t>. На кінець 1920-х рр. в Україні налічувалося 30 тис. краєзнавців, працювало 51 товариство, 658 гуртків краєзнавства</a:t>
            </a:r>
            <a:r>
              <a:rPr lang="uk-UA" altLang="ru-RU" sz="1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uk-UA" altLang="ru-RU" sz="1600" dirty="0" smtClean="0"/>
              <a:t> Систематичну роботу в галузі краєзнавства в Україні розпочато після </a:t>
            </a:r>
            <a:r>
              <a:rPr lang="uk-UA" alt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Першої Всеукраїнської краєзнавчої наради</a:t>
            </a:r>
            <a:r>
              <a:rPr lang="uk-UA" alt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altLang="ru-RU" sz="1600" dirty="0" smtClean="0"/>
              <a:t>(Харків, 1925р.), де було визначено напрям роботи та обрано перший </a:t>
            </a:r>
            <a:r>
              <a:rPr lang="uk-UA" alt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Український комітет краєзнавства</a:t>
            </a:r>
            <a:r>
              <a:rPr lang="uk-UA" alt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altLang="ru-RU" sz="1600" dirty="0" smtClean="0"/>
              <a:t>(УКК). Він керував роботою 32 регіональних краєзнавчих товариств. УКК мав свій друкований орган — </a:t>
            </a:r>
            <a:r>
              <a:rPr lang="uk-UA" alt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журнал «</a:t>
            </a:r>
            <a:r>
              <a:rPr lang="uk-UA" alt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Краєзнавство</a:t>
            </a:r>
            <a:r>
              <a:rPr lang="uk-UA" altLang="ru-RU" sz="1600" b="1" dirty="0" smtClean="0">
                <a:solidFill>
                  <a:schemeClr val="accent4">
                    <a:lumMod val="50000"/>
                  </a:schemeClr>
                </a:solidFill>
              </a:rPr>
              <a:t>».</a:t>
            </a:r>
            <a:r>
              <a:rPr lang="uk-UA" alt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altLang="ru-RU" sz="1600" dirty="0" smtClean="0"/>
              <a:t>За період 1927 - 1930 рр. вийшло 28 номерів.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altLang="ru-RU" sz="1600" dirty="0" smtClean="0"/>
              <a:t> 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642910" y="469900"/>
            <a:ext cx="85010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400" b="1" u="sng" dirty="0">
                <a:solidFill>
                  <a:schemeClr val="hlink"/>
                </a:solidFill>
                <a:latin typeface="Tahoma" panose="020B0604030504040204" pitchFamily="34" charset="0"/>
              </a:rPr>
              <a:t>6 етап</a:t>
            </a:r>
            <a:r>
              <a:rPr lang="uk-UA" altLang="ru-RU" sz="2400" dirty="0">
                <a:latin typeface="Tahoma" panose="020B0604030504040204" pitchFamily="34" charset="0"/>
              </a:rPr>
              <a:t> — </a:t>
            </a:r>
            <a:r>
              <a:rPr lang="uk-UA" altLang="ru-RU" sz="2400" b="1" dirty="0">
                <a:latin typeface="Tahoma" panose="020B0604030504040204" pitchFamily="34" charset="0"/>
              </a:rPr>
              <a:t> </a:t>
            </a:r>
            <a:r>
              <a:rPr lang="uk-UA" altLang="ru-RU" sz="24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період «культурної революції» - 1920-1930 рр.  </a:t>
            </a:r>
          </a:p>
        </p:txBody>
      </p:sp>
      <p:pic>
        <p:nvPicPr>
          <p:cNvPr id="120839" name="Picture 7" descr="Файл:Skrypnyk 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1"/>
            <a:ext cx="2307349" cy="313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85918" y="1500174"/>
            <a:ext cx="5900738" cy="2736850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uk-UA" altLang="ru-RU" sz="1600" dirty="0"/>
              <a:t>У 1929 р. в Україні налічувалося 51 товариство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sz="1600" dirty="0"/>
              <a:t>      та 658 гуртків у 32 округах республіки. </a:t>
            </a:r>
          </a:p>
          <a:p>
            <a:pPr>
              <a:lnSpc>
                <a:spcPct val="80000"/>
              </a:lnSpc>
            </a:pPr>
            <a:endParaRPr lang="uk-UA" altLang="ru-RU" sz="1600" dirty="0"/>
          </a:p>
          <a:p>
            <a:pPr>
              <a:lnSpc>
                <a:spcPct val="80000"/>
              </a:lnSpc>
            </a:pPr>
            <a:r>
              <a:rPr lang="uk-UA" altLang="ru-RU" sz="1600" dirty="0"/>
              <a:t>І з цього ж року розпочалося </a:t>
            </a:r>
            <a:r>
              <a:rPr lang="uk-UA" altLang="ru-RU" sz="1600" b="1" dirty="0">
                <a:solidFill>
                  <a:schemeClr val="folHlink"/>
                </a:solidFill>
              </a:rPr>
              <a:t>репресивне </a:t>
            </a:r>
            <a:r>
              <a:rPr lang="uk-UA" altLang="ru-RU" sz="1600" b="1" i="1" dirty="0">
                <a:solidFill>
                  <a:schemeClr val="folHlink"/>
                </a:solidFill>
              </a:rPr>
              <a:t>нищення краєзнавчого руху</a:t>
            </a:r>
            <a:r>
              <a:rPr lang="uk-UA" altLang="ru-RU" sz="1600" dirty="0"/>
              <a:t> й братовбивче цькування одними вченими-краєзнавцями інших прогресивних учених і цілих наукових шкіл — М. Грушевського, Д. Яворницького, Д. </a:t>
            </a:r>
            <a:r>
              <a:rPr lang="uk-UA" altLang="ru-RU" sz="1600" dirty="0" err="1"/>
              <a:t>Багалія</a:t>
            </a:r>
            <a:r>
              <a:rPr lang="uk-UA" altLang="ru-RU" sz="1600" dirty="0"/>
              <a:t>, М. </a:t>
            </a:r>
            <a:r>
              <a:rPr lang="uk-UA" altLang="ru-RU" sz="1600" dirty="0" err="1"/>
              <a:t>Слабчека</a:t>
            </a:r>
            <a:r>
              <a:rPr lang="uk-UA" altLang="ru-RU" sz="1600" dirty="0"/>
              <a:t> — українського краєзнавства.</a:t>
            </a:r>
          </a:p>
          <a:p>
            <a:pPr>
              <a:lnSpc>
                <a:spcPct val="80000"/>
              </a:lnSpc>
            </a:pPr>
            <a:endParaRPr lang="uk-UA" altLang="ru-RU" sz="1600" dirty="0"/>
          </a:p>
          <a:p>
            <a:pPr>
              <a:lnSpc>
                <a:spcPct val="80000"/>
              </a:lnSpc>
            </a:pPr>
            <a:r>
              <a:rPr lang="uk-UA" altLang="ru-RU" sz="1600" dirty="0"/>
              <a:t>У роки </a:t>
            </a:r>
            <a:r>
              <a:rPr lang="uk-UA" altLang="ru-RU" sz="1600" b="1" dirty="0">
                <a:solidFill>
                  <a:schemeClr val="folHlink"/>
                </a:solidFill>
              </a:rPr>
              <a:t>Другої світової війни</a:t>
            </a:r>
            <a:r>
              <a:rPr lang="uk-UA" altLang="ru-RU" sz="1600" dirty="0"/>
              <a:t> </a:t>
            </a:r>
            <a:r>
              <a:rPr lang="uk-UA" altLang="ru-RU" sz="1600" b="1" dirty="0">
                <a:solidFill>
                  <a:schemeClr val="folHlink"/>
                </a:solidFill>
              </a:rPr>
              <a:t>краєзнавчий рух на українських теренах був фактично припинений.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714348" y="500042"/>
            <a:ext cx="81439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2400" u="sng" dirty="0">
                <a:solidFill>
                  <a:schemeClr val="hlink"/>
                </a:solidFill>
                <a:latin typeface="Tahoma" panose="020B0604030504040204" pitchFamily="34" charset="0"/>
              </a:rPr>
              <a:t>7 етап</a:t>
            </a:r>
            <a:r>
              <a:rPr lang="uk-UA" altLang="ru-RU" sz="2400" dirty="0">
                <a:latin typeface="Tahoma" panose="020B0604030504040204" pitchFamily="34" charset="0"/>
              </a:rPr>
              <a:t> —  </a:t>
            </a:r>
            <a:r>
              <a:rPr lang="uk-UA" altLang="ru-RU" sz="2400" dirty="0">
                <a:solidFill>
                  <a:schemeClr val="folHlink"/>
                </a:solidFill>
                <a:latin typeface="Tahoma" panose="020B0604030504040204" pitchFamily="34" charset="0"/>
              </a:rPr>
              <a:t> </a:t>
            </a:r>
            <a:r>
              <a:rPr lang="uk-UA" altLang="ru-RU" sz="24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період занепаду краєзнавства - </a:t>
            </a:r>
            <a:r>
              <a:rPr lang="uk-UA" altLang="ru-RU" sz="24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1929-1945</a:t>
            </a:r>
            <a:r>
              <a:rPr lang="" altLang="ru-RU" sz="2400" b="1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рр</a:t>
            </a:r>
            <a:r>
              <a:rPr lang="uk-UA" altLang="ru-RU" sz="24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.  </a:t>
            </a:r>
            <a:endParaRPr lang="uk-UA" altLang="ru-RU" sz="24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122886" name="Picture 6" descr="http://bigwar.msk.ru/pages/cities/img/kiev_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571612"/>
            <a:ext cx="1581150" cy="172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5" name="Picture 5" descr="http://bigwar.msk.ru/pages/cities/img/kiev_4_s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1495425" cy="2058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00" name="Group 20"/>
          <p:cNvGraphicFramePr>
            <a:graphicFrameLocks noGrp="1"/>
          </p:cNvGraphicFramePr>
          <p:nvPr/>
        </p:nvGraphicFramePr>
        <p:xfrm>
          <a:off x="4389438" y="2466975"/>
          <a:ext cx="416560" cy="5181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419143588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75307886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404804"/>
                  </a:ext>
                </a:extLst>
              </a:tr>
            </a:tbl>
          </a:graphicData>
        </a:graphic>
      </p:graphicFrame>
      <p:pic>
        <p:nvPicPr>
          <p:cNvPr id="122902" name="Picture 22" descr="1941-81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29225"/>
            <a:ext cx="1441450" cy="144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2922" name="Group 42"/>
          <p:cNvGraphicFramePr>
            <a:graphicFrameLocks noGrp="1"/>
          </p:cNvGraphicFramePr>
          <p:nvPr/>
        </p:nvGraphicFramePr>
        <p:xfrm>
          <a:off x="2146300" y="-18356263"/>
          <a:ext cx="208280" cy="435254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4071071362"/>
                    </a:ext>
                  </a:extLst>
                </a:gridCol>
              </a:tblGrid>
              <a:tr h="237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uk-UA" altLang="ru-RU" sz="1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6716750"/>
                  </a:ext>
                </a:extLst>
              </a:tr>
            </a:tbl>
          </a:graphicData>
        </a:graphic>
      </p:graphicFrame>
      <p:pic>
        <p:nvPicPr>
          <p:cNvPr id="122913" name="Picture 33" descr="Фотография 1943 год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-18035588"/>
            <a:ext cx="4762500" cy="2105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2933" name="Group 53"/>
          <p:cNvGraphicFramePr>
            <a:graphicFrameLocks noGrp="1"/>
          </p:cNvGraphicFramePr>
          <p:nvPr/>
        </p:nvGraphicFramePr>
        <p:xfrm>
          <a:off x="2146300" y="-18356263"/>
          <a:ext cx="208280" cy="435254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3344105351"/>
                    </a:ext>
                  </a:extLst>
                </a:gridCol>
              </a:tblGrid>
              <a:tr h="237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uk-UA" altLang="ru-RU" sz="1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49675949"/>
                  </a:ext>
                </a:extLst>
              </a:tr>
            </a:tbl>
          </a:graphicData>
        </a:graphic>
      </p:graphicFrame>
      <p:pic>
        <p:nvPicPr>
          <p:cNvPr id="122924" name="Picture 44" descr="Фотография 1943 год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-18035588"/>
            <a:ext cx="4762500" cy="2105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4" name="Picture 54" descr="Фотография 1943 года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24463"/>
            <a:ext cx="33115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5" name="Group 65"/>
          <p:cNvGraphicFramePr>
            <a:graphicFrameLocks noGrp="1"/>
          </p:cNvGraphicFramePr>
          <p:nvPr/>
        </p:nvGraphicFramePr>
        <p:xfrm>
          <a:off x="2146300" y="-18356263"/>
          <a:ext cx="208280" cy="435254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379850354"/>
                    </a:ext>
                  </a:extLst>
                </a:gridCol>
              </a:tblGrid>
              <a:tr h="237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uk-UA" altLang="ru-RU" sz="1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4652077"/>
                  </a:ext>
                </a:extLst>
              </a:tr>
            </a:tbl>
          </a:graphicData>
        </a:graphic>
      </p:graphicFrame>
      <p:pic>
        <p:nvPicPr>
          <p:cNvPr id="122936" name="Picture 56" descr="Фотография 1943 год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-18035588"/>
            <a:ext cx="4762500" cy="209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2956" name="Group 76"/>
          <p:cNvGraphicFramePr>
            <a:graphicFrameLocks noGrp="1"/>
          </p:cNvGraphicFramePr>
          <p:nvPr/>
        </p:nvGraphicFramePr>
        <p:xfrm>
          <a:off x="2146300" y="-18356263"/>
          <a:ext cx="208280" cy="435254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3676670107"/>
                    </a:ext>
                  </a:extLst>
                </a:gridCol>
              </a:tblGrid>
              <a:tr h="237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uk-UA" altLang="ru-RU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uk-UA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7940121"/>
                  </a:ext>
                </a:extLst>
              </a:tr>
            </a:tbl>
          </a:graphicData>
        </a:graphic>
      </p:graphicFrame>
      <p:pic>
        <p:nvPicPr>
          <p:cNvPr id="122947" name="Picture 67" descr="Фотография 1943 год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-18035588"/>
            <a:ext cx="4762500" cy="209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7" name="Picture 77" descr="Фотография 1943 года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229225"/>
            <a:ext cx="33131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14546" y="1428736"/>
            <a:ext cx="6692900" cy="5184775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</a:rPr>
              <a:t>По завершенню Другої світової війни </a:t>
            </a:r>
            <a:r>
              <a:rPr lang="uk-UA" altLang="ru-RU" sz="2000" dirty="0" smtClean="0">
                <a:solidFill>
                  <a:schemeClr val="accent4">
                    <a:lumMod val="50000"/>
                  </a:schemeClr>
                </a:solidFill>
              </a:rPr>
              <a:t>Академія </a:t>
            </a: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</a:rPr>
              <a:t>наук України виступила ініціатором </a:t>
            </a:r>
            <a:r>
              <a:rPr lang="uk-UA" altLang="ru-RU" sz="2000" i="1" dirty="0">
                <a:solidFill>
                  <a:schemeClr val="accent4">
                    <a:lumMod val="50000"/>
                  </a:schemeClr>
                </a:solidFill>
              </a:rPr>
              <a:t>відродження краєзнавчого руху</a:t>
            </a: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</a:rPr>
              <a:t>У 1947 р. у Києві було створено </a:t>
            </a:r>
            <a:r>
              <a:rPr lang="uk-UA" altLang="ru-RU" sz="2000" b="1" i="1" dirty="0">
                <a:solidFill>
                  <a:schemeClr val="accent4">
                    <a:lumMod val="50000"/>
                  </a:schemeClr>
                </a:solidFill>
              </a:rPr>
              <a:t>Український філіал Всесоюзного географічного товариства</a:t>
            </a: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</a:rPr>
              <a:t>, відкрито його відділення в Чернівцях (1945 р.), Криму (1945 р.), Харкові (1946 р.), Львові (1947 р.), Одесі (1953 р.), Мелітополі (1955 р.), Луганську (1959 р.).</a:t>
            </a:r>
          </a:p>
          <a:p>
            <a:pPr>
              <a:lnSpc>
                <a:spcPct val="80000"/>
              </a:lnSpc>
            </a:pPr>
            <a:r>
              <a:rPr lang="uk-UA" altLang="ru-RU" sz="2000" dirty="0" smtClean="0">
                <a:solidFill>
                  <a:schemeClr val="accent4">
                    <a:lumMod val="50000"/>
                  </a:schemeClr>
                </a:solidFill>
              </a:rPr>
              <a:t>У </a:t>
            </a: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</a:rPr>
              <a:t>цей період українськими етнографами-краєзнавцями підготовлено </a:t>
            </a:r>
            <a:r>
              <a:rPr lang="uk-UA" altLang="ru-RU" sz="2000" b="1" dirty="0">
                <a:solidFill>
                  <a:schemeClr val="accent4">
                    <a:lumMod val="50000"/>
                  </a:schemeClr>
                </a:solidFill>
              </a:rPr>
              <a:t>ряд фундаментальних монографій</a:t>
            </a: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</a:rPr>
              <a:t>, наприклад: «</a:t>
            </a:r>
            <a:r>
              <a:rPr lang="uk-UA" altLang="ru-RU" sz="2000" i="1" dirty="0" err="1">
                <a:solidFill>
                  <a:schemeClr val="accent4">
                    <a:lumMod val="50000"/>
                  </a:schemeClr>
                </a:solidFill>
              </a:rPr>
              <a:t>Украинцы</a:t>
            </a: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</a:rPr>
              <a:t>» (1964р.), «</a:t>
            </a:r>
            <a:r>
              <a:rPr lang="uk-UA" altLang="ru-RU" sz="2000" i="1" dirty="0" err="1">
                <a:solidFill>
                  <a:schemeClr val="accent4">
                    <a:lumMod val="50000"/>
                  </a:schemeClr>
                </a:solidFill>
              </a:rPr>
              <a:t>Бойківщина</a:t>
            </a:r>
            <a:r>
              <a:rPr lang="uk-UA" altLang="ru-RU" sz="2000" i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uk-UA" altLang="ru-RU" sz="2000" i="1" dirty="0" err="1">
                <a:solidFill>
                  <a:schemeClr val="accent4">
                    <a:lumMod val="50000"/>
                  </a:schemeClr>
                </a:solidFill>
              </a:rPr>
              <a:t>історико-етнографічні</a:t>
            </a:r>
            <a:r>
              <a:rPr lang="uk-UA" altLang="ru-RU" sz="2000" i="1" dirty="0">
                <a:solidFill>
                  <a:schemeClr val="accent4">
                    <a:lumMod val="50000"/>
                  </a:schemeClr>
                </a:solidFill>
              </a:rPr>
              <a:t> дослідження</a:t>
            </a: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</a:rPr>
              <a:t>» (1983 р.), «Гуцу</a:t>
            </a:r>
            <a:r>
              <a:rPr lang="uk-UA" altLang="ru-RU" sz="2000" i="1" dirty="0">
                <a:solidFill>
                  <a:schemeClr val="accent4">
                    <a:lumMod val="50000"/>
                  </a:schemeClr>
                </a:solidFill>
              </a:rPr>
              <a:t>льщина. </a:t>
            </a:r>
            <a:r>
              <a:rPr lang="uk-UA" altLang="ru-RU" sz="2000" i="1" dirty="0" err="1">
                <a:solidFill>
                  <a:schemeClr val="accent4">
                    <a:lumMod val="50000"/>
                  </a:schemeClr>
                </a:solidFill>
              </a:rPr>
              <a:t>Історико-етнографічні</a:t>
            </a:r>
            <a:r>
              <a:rPr lang="uk-UA" altLang="ru-RU" sz="2000" i="1" dirty="0">
                <a:solidFill>
                  <a:schemeClr val="accent4">
                    <a:lumMod val="50000"/>
                  </a:schemeClr>
                </a:solidFill>
              </a:rPr>
              <a:t> дослідження» (1967 р.), «</a:t>
            </a:r>
            <a:r>
              <a:rPr lang="uk-UA" altLang="ru-RU" sz="2000" i="1" dirty="0" err="1">
                <a:solidFill>
                  <a:schemeClr val="accent4">
                    <a:lumMod val="50000"/>
                  </a:schemeClr>
                </a:solidFill>
              </a:rPr>
              <a:t>Карпатский</a:t>
            </a:r>
            <a:r>
              <a:rPr lang="uk-UA" altLang="ru-RU" sz="2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altLang="ru-RU" sz="2000" i="1" dirty="0" err="1">
                <a:solidFill>
                  <a:schemeClr val="accent4">
                    <a:lumMod val="50000"/>
                  </a:schemeClr>
                </a:solidFill>
              </a:rPr>
              <a:t>сборник</a:t>
            </a: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</a:rPr>
              <a:t>» (1976 р.), «</a:t>
            </a:r>
            <a:r>
              <a:rPr lang="uk-UA" altLang="ru-RU" sz="2000" i="1" dirty="0" err="1">
                <a:solidFill>
                  <a:schemeClr val="accent4">
                    <a:lumMod val="50000"/>
                  </a:schemeClr>
                </a:solidFill>
              </a:rPr>
              <a:t>Этнография</a:t>
            </a:r>
            <a:r>
              <a:rPr lang="uk-UA" altLang="ru-RU" sz="2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altLang="ru-RU" sz="2000" i="1" dirty="0" err="1">
                <a:solidFill>
                  <a:schemeClr val="accent4">
                    <a:lumMod val="50000"/>
                  </a:schemeClr>
                </a:solidFill>
              </a:rPr>
              <a:t>восточных</a:t>
            </a:r>
            <a:r>
              <a:rPr lang="uk-UA" altLang="ru-RU" sz="2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altLang="ru-RU" sz="2000" i="1" dirty="0" err="1">
                <a:solidFill>
                  <a:schemeClr val="accent4">
                    <a:lumMod val="50000"/>
                  </a:schemeClr>
                </a:solidFill>
              </a:rPr>
              <a:t>славян</a:t>
            </a:r>
            <a:r>
              <a:rPr lang="uk-UA" altLang="ru-RU" sz="2000" i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</a:rPr>
              <a:t> (1987 р.) тощо.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1547813" y="469900"/>
            <a:ext cx="6840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b="1" u="sng" dirty="0">
                <a:solidFill>
                  <a:schemeClr val="hlink"/>
                </a:solidFill>
                <a:latin typeface="Tahoma" panose="020B0604030504040204" pitchFamily="34" charset="0"/>
              </a:rPr>
              <a:t>8 етап</a:t>
            </a:r>
            <a:r>
              <a:rPr lang="uk-UA" altLang="ru-RU" sz="2400" dirty="0">
                <a:latin typeface="Tahoma" panose="020B0604030504040204" pitchFamily="34" charset="0"/>
              </a:rPr>
              <a:t> </a:t>
            </a:r>
            <a:r>
              <a:rPr lang="" altLang="ru-RU" sz="2400" smtClean="0">
                <a:latin typeface="Tahoma" panose="020B0604030504040204" pitchFamily="34" charset="0"/>
              </a:rPr>
              <a:t>-</a:t>
            </a:r>
            <a:r>
              <a:rPr lang="uk-UA" altLang="ru-RU" sz="2400" dirty="0" smtClean="0">
                <a:latin typeface="Tahoma" panose="020B0604030504040204" pitchFamily="34" charset="0"/>
              </a:rPr>
              <a:t> </a:t>
            </a:r>
            <a:r>
              <a:rPr lang="uk-UA" altLang="ru-RU" sz="2400" b="1" dirty="0" smtClean="0">
                <a:latin typeface="Tahoma" panose="020B0604030504040204" pitchFamily="34" charset="0"/>
              </a:rPr>
              <a:t> </a:t>
            </a:r>
            <a:r>
              <a:rPr lang="uk-UA" altLang="ru-RU" sz="24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період відродження краєзнавства - </a:t>
            </a:r>
            <a:r>
              <a:rPr lang="uk-UA" altLang="ru-RU" sz="24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1946-1990</a:t>
            </a:r>
            <a:r>
              <a:rPr lang="" altLang="ru-RU" sz="2400" b="1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рр</a:t>
            </a:r>
            <a:r>
              <a:rPr lang="uk-UA" altLang="ru-RU" sz="24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.  </a:t>
            </a:r>
            <a:endParaRPr lang="uk-UA" altLang="ru-RU" sz="24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482850"/>
            <a:ext cx="255587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altLang="ru-RU">
                <a:latin typeface="Arial" panose="020B0604020202020204" pitchFamily="34" charset="0"/>
                <a:hlinkClick r:id="rId2"/>
              </a:rPr>
              <a:t>  </a:t>
            </a:r>
            <a:r>
              <a:rPr lang="uk-UA" altLang="ru-RU" sz="9400">
                <a:latin typeface="Arial" panose="020B0604020202020204" pitchFamily="34" charset="0"/>
              </a:rPr>
              <a:t> </a:t>
            </a:r>
            <a:r>
              <a:rPr lang="uk-UA" altLang="ru-RU">
                <a:latin typeface="Arial" panose="020B0604020202020204" pitchFamily="34" charset="0"/>
              </a:rPr>
              <a:t>                              </a:t>
            </a:r>
            <a:r>
              <a:rPr lang="uk-UA" altLang="ru-RU" sz="1200">
                <a:latin typeface="Arial" panose="020B0604020202020204" pitchFamily="34" charset="0"/>
              </a:rPr>
              <a:t>Максим Рильський на українській </a:t>
            </a:r>
          </a:p>
          <a:p>
            <a:pPr eaLnBrk="0" hangingPunct="0"/>
            <a:r>
              <a:rPr lang="uk-UA" altLang="ru-RU" sz="1200">
                <a:latin typeface="Arial" panose="020B0604020202020204" pitchFamily="34" charset="0"/>
              </a:rPr>
              <a:t>поштовій марці </a:t>
            </a:r>
            <a:r>
              <a:rPr lang="uk-UA" altLang="ru-RU" sz="1200">
                <a:latin typeface="Arial" panose="020B0604020202020204" pitchFamily="34" charset="0"/>
                <a:hlinkClick r:id="rId3" tooltip="1995"/>
              </a:rPr>
              <a:t>1995</a:t>
            </a:r>
            <a:r>
              <a:rPr lang="uk-UA" altLang="ru-RU" sz="1200">
                <a:latin typeface="Arial" panose="020B0604020202020204" pitchFamily="34" charset="0"/>
              </a:rPr>
              <a:t> року</a:t>
            </a:r>
          </a:p>
        </p:txBody>
      </p:sp>
      <p:pic>
        <p:nvPicPr>
          <p:cNvPr id="123910" name="Picture 6" descr="220px-Stamp_of_Ukraine_s81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2095500" cy="149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34" y="357167"/>
            <a:ext cx="8388379" cy="5664222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У другій половині XX ст. відбувається </a:t>
            </a:r>
            <a:r>
              <a:rPr lang="uk-UA" altLang="ru-RU" sz="1800" i="1" dirty="0">
                <a:solidFill>
                  <a:schemeClr val="accent4">
                    <a:lumMod val="50000"/>
                  </a:schemeClr>
                </a:solidFill>
              </a:rPr>
              <a:t>процес диференціації наукового краєзнавства</a:t>
            </a: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, особливої ваги стало набирати </a:t>
            </a:r>
            <a:r>
              <a:rPr lang="uk-UA" altLang="ru-RU" sz="1800" b="1" i="1" dirty="0">
                <a:solidFill>
                  <a:schemeClr val="accent4">
                    <a:lumMod val="50000"/>
                  </a:schemeClr>
                </a:solidFill>
              </a:rPr>
              <a:t>історичне краєзнавство</a:t>
            </a: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. Зростає інтерес до історії міст і сіл, до охорони пам'яток історії та культури, створюється мережа громадських </a:t>
            </a:r>
            <a:r>
              <a:rPr lang="uk-UA" altLang="ru-RU" sz="1800" dirty="0" err="1">
                <a:solidFill>
                  <a:schemeClr val="accent4">
                    <a:lumMod val="50000"/>
                  </a:schemeClr>
                </a:solidFill>
              </a:rPr>
              <a:t>історико-краєзнавчих</a:t>
            </a: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 музеїв. Численна когорта талановитих українських науковців, працівників культури й освіти, краєзнавців-аматорів була залучена до написання фундаментальної «</a:t>
            </a:r>
            <a:r>
              <a:rPr lang="uk-UA" altLang="ru-RU" sz="1800" i="1" dirty="0">
                <a:solidFill>
                  <a:schemeClr val="accent4">
                    <a:lumMod val="50000"/>
                  </a:schemeClr>
                </a:solidFill>
              </a:rPr>
              <a:t>Історії міст і сіл Української РСР</a:t>
            </a: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» у 26 томах. </a:t>
            </a:r>
          </a:p>
          <a:p>
            <a:pPr>
              <a:lnSpc>
                <a:spcPct val="80000"/>
              </a:lnSpc>
            </a:pP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Масового характеру у 1960—1980 рр. набрало </a:t>
            </a:r>
            <a:r>
              <a:rPr lang="uk-UA" altLang="ru-RU" sz="1800" b="1" i="1" dirty="0">
                <a:solidFill>
                  <a:schemeClr val="accent4">
                    <a:lumMod val="50000"/>
                  </a:schemeClr>
                </a:solidFill>
              </a:rPr>
              <a:t>шкільне краєзнавство</a:t>
            </a: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, туристично-краєзнавча робота школярів.</a:t>
            </a:r>
          </a:p>
          <a:p>
            <a:pPr>
              <a:lnSpc>
                <a:spcPct val="80000"/>
              </a:lnSpc>
            </a:pP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Координації краєзнавчих досліджень значною мірою сприяло проведення протягом 1980-х рр. чотирьох </a:t>
            </a:r>
            <a:r>
              <a:rPr lang="uk-UA" altLang="ru-RU" sz="1800" b="1" i="1" dirty="0">
                <a:solidFill>
                  <a:schemeClr val="accent4">
                    <a:lumMod val="50000"/>
                  </a:schemeClr>
                </a:solidFill>
              </a:rPr>
              <a:t>Всеукраїнських краєзнавчих конференцій</a:t>
            </a: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 у Полтаві, Вінниці, Чернігові, Миколаєві, а також </a:t>
            </a:r>
            <a:r>
              <a:rPr lang="uk-UA" altLang="ru-RU" sz="1800" b="1" i="1" dirty="0">
                <a:solidFill>
                  <a:schemeClr val="accent4">
                    <a:lumMod val="50000"/>
                  </a:schemeClr>
                </a:solidFill>
              </a:rPr>
              <a:t>Першої Всесоюзної краєзнавчої конференції з історичного краєзнавства</a:t>
            </a: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, яка відбулася в Полтаві. На основі їх практичних рекомендацій були розроблені комплексні плани краєзнавчих досліджень, для реалізації яких потрібно було об'єднати всі краєзнавчі сили України.</a:t>
            </a:r>
          </a:p>
          <a:p>
            <a:pPr>
              <a:lnSpc>
                <a:spcPct val="80000"/>
              </a:lnSpc>
            </a:pP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Інститутом історії України Академії Наук було видано ряд </a:t>
            </a:r>
            <a:r>
              <a:rPr lang="uk-UA" altLang="ru-RU" sz="1800" b="1" dirty="0">
                <a:solidFill>
                  <a:schemeClr val="accent4">
                    <a:lumMod val="50000"/>
                  </a:schemeClr>
                </a:solidFill>
              </a:rPr>
              <a:t>фундаментальних краєзнавчих праць</a:t>
            </a: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: «</a:t>
            </a:r>
            <a:r>
              <a:rPr lang="uk-UA" altLang="ru-RU" sz="1800" i="1" dirty="0" err="1">
                <a:solidFill>
                  <a:schemeClr val="accent4">
                    <a:lumMod val="50000"/>
                  </a:schemeClr>
                </a:solidFill>
              </a:rPr>
              <a:t>Памятники</a:t>
            </a:r>
            <a:r>
              <a:rPr lang="uk-UA" altLang="ru-RU" sz="18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altLang="ru-RU" sz="1800" i="1" dirty="0" err="1">
                <a:solidFill>
                  <a:schemeClr val="accent4">
                    <a:lumMod val="50000"/>
                  </a:schemeClr>
                </a:solidFill>
              </a:rPr>
              <a:t>истории</a:t>
            </a:r>
            <a:r>
              <a:rPr lang="uk-UA" altLang="ru-RU" sz="1800" i="1" dirty="0">
                <a:solidFill>
                  <a:schemeClr val="accent4">
                    <a:lumMod val="50000"/>
                  </a:schemeClr>
                </a:solidFill>
              </a:rPr>
              <a:t> й культури </a:t>
            </a:r>
            <a:r>
              <a:rPr lang="uk-UA" altLang="ru-RU" sz="1800" i="1" dirty="0" err="1">
                <a:solidFill>
                  <a:schemeClr val="accent4">
                    <a:lumMod val="50000"/>
                  </a:schemeClr>
                </a:solidFill>
              </a:rPr>
              <a:t>Украинской</a:t>
            </a:r>
            <a:r>
              <a:rPr lang="uk-UA" altLang="ru-RU" sz="1800" i="1" dirty="0">
                <a:solidFill>
                  <a:schemeClr val="accent4">
                    <a:lumMod val="50000"/>
                  </a:schemeClr>
                </a:solidFill>
              </a:rPr>
              <a:t> УССР</a:t>
            </a: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» (Київ, 1987) та «</a:t>
            </a:r>
            <a:r>
              <a:rPr lang="uk-UA" altLang="ru-RU" sz="1800" i="1" dirty="0">
                <a:solidFill>
                  <a:schemeClr val="accent4">
                    <a:lumMod val="50000"/>
                  </a:schemeClr>
                </a:solidFill>
              </a:rPr>
              <a:t>Історичне краєзнавство в Українській РСР</a:t>
            </a:r>
            <a:r>
              <a:rPr lang="uk-UA" altLang="ru-RU" sz="1800" dirty="0">
                <a:solidFill>
                  <a:schemeClr val="accent4">
                    <a:lumMod val="50000"/>
                  </a:schemeClr>
                </a:solidFill>
              </a:rPr>
              <a:t>» (Київ, 1989</a:t>
            </a:r>
            <a:r>
              <a:rPr lang="uk-UA" altLang="ru-RU" sz="1800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  <a:endParaRPr lang="uk-UA" alt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44" y="1428736"/>
            <a:ext cx="8858312" cy="3960813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altLang="ru-RU" sz="2000" dirty="0" smtClean="0"/>
              <a:t>Після </a:t>
            </a:r>
            <a:r>
              <a:rPr lang="uk-UA" altLang="ru-RU" sz="2000" dirty="0"/>
              <a:t>здобуття Україною державної незалежності краєзнавча робота в країні активізувалася.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altLang="ru-RU" sz="2000" dirty="0"/>
              <a:t>Знаковими науковими працями цього періоду стали монографії </a:t>
            </a:r>
            <a:r>
              <a:rPr lang="uk-UA" altLang="ru-RU" sz="2000" u="sng" dirty="0"/>
              <a:t>Р. В. </a:t>
            </a:r>
            <a:r>
              <a:rPr lang="uk-UA" altLang="ru-RU" sz="2000" u="sng" dirty="0" err="1"/>
              <a:t>Маньківської</a:t>
            </a:r>
            <a:r>
              <a:rPr lang="uk-UA" altLang="ru-RU" sz="2000" dirty="0"/>
              <a:t> «</a:t>
            </a:r>
            <a:r>
              <a:rPr lang="uk-UA" altLang="ru-RU" sz="2000" i="1" dirty="0"/>
              <a:t>Музейництво в Україні</a:t>
            </a:r>
            <a:r>
              <a:rPr lang="uk-UA" altLang="ru-RU" sz="2000" dirty="0"/>
              <a:t>» (Київ, 2000), Л. В. </a:t>
            </a:r>
            <a:r>
              <a:rPr lang="uk-UA" altLang="ru-RU" sz="2000" u="sng" dirty="0" err="1"/>
              <a:t>Баженова</a:t>
            </a:r>
            <a:r>
              <a:rPr lang="uk-UA" altLang="ru-RU" sz="2000" dirty="0"/>
              <a:t> «</a:t>
            </a:r>
            <a:r>
              <a:rPr lang="uk-UA" altLang="ru-RU" sz="2000" i="1" dirty="0"/>
              <a:t>Історичне краєзнавство Правобережної України</a:t>
            </a:r>
            <a:r>
              <a:rPr lang="uk-UA" altLang="ru-RU" sz="2000" dirty="0"/>
              <a:t> у</a:t>
            </a:r>
            <a:r>
              <a:rPr lang="uk-UA" altLang="ru-RU" sz="2000" i="1" dirty="0"/>
              <a:t> XIX — на початку XX ст. Становлення. Історіографія. Бібліографія</a:t>
            </a:r>
            <a:r>
              <a:rPr lang="uk-UA" altLang="ru-RU" sz="2000" dirty="0"/>
              <a:t>» (Хмельницький, 1995), </a:t>
            </a:r>
            <a:r>
              <a:rPr lang="uk-UA" altLang="ru-RU" sz="2000" u="sng" dirty="0"/>
              <a:t>Я. </a:t>
            </a:r>
            <a:r>
              <a:rPr lang="uk-UA" altLang="ru-RU" sz="2000" u="sng" dirty="0" err="1"/>
              <a:t>Серкіза</a:t>
            </a:r>
            <a:r>
              <a:rPr lang="uk-UA" altLang="ru-RU" sz="2000" dirty="0"/>
              <a:t> «</a:t>
            </a:r>
            <a:r>
              <a:rPr lang="uk-UA" altLang="ru-RU" sz="2000" i="1" dirty="0"/>
              <a:t>Історичне краєзнавство</a:t>
            </a:r>
            <a:r>
              <a:rPr lang="uk-UA" altLang="ru-RU" sz="2000" dirty="0"/>
              <a:t>» (Львів, 1995) тощо та низка праць академіка </a:t>
            </a:r>
            <a:r>
              <a:rPr lang="uk-UA" altLang="ru-RU" sz="2000" u="sng" dirty="0"/>
              <a:t>П. Т. </a:t>
            </a:r>
            <a:r>
              <a:rPr lang="uk-UA" altLang="ru-RU" sz="2000" u="sng" dirty="0" err="1"/>
              <a:t>Тронька</a:t>
            </a:r>
            <a:r>
              <a:rPr lang="uk-UA" altLang="ru-RU" sz="2000" u="sng" dirty="0"/>
              <a:t>.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042988" y="692150"/>
            <a:ext cx="75961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000" b="1" u="sng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9 етап</a:t>
            </a:r>
            <a:r>
              <a:rPr lang="uk-UA" altLang="ru-RU" sz="20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— </a:t>
            </a:r>
            <a:r>
              <a:rPr lang="uk-UA" altLang="ru-RU" sz="20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період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розвитку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 </a:t>
            </a:r>
            <a:r>
              <a:rPr lang="ru-RU" altLang="ru-RU" sz="20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краєзнавства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у </a:t>
            </a:r>
            <a:r>
              <a:rPr lang="ru-RU" altLang="ru-RU" sz="20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незалежній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Україні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з</a:t>
            </a:r>
            <a:r>
              <a:rPr lang="uk-UA" altLang="ru-RU" sz="20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uk-UA" alt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1991</a:t>
            </a:r>
            <a:r>
              <a:rPr lang="" altLang="ru-RU" sz="2000" b="1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р. </a:t>
            </a:r>
            <a:r>
              <a:rPr lang="uk-UA" alt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-</a:t>
            </a:r>
            <a:r>
              <a:rPr lang="" altLang="ru-RU" sz="2000" b="1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uk-UA" alt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по  </a:t>
            </a:r>
            <a:r>
              <a:rPr lang="uk-UA" altLang="ru-RU" sz="20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</a:rPr>
              <a:t>теперішній час.  </a:t>
            </a:r>
          </a:p>
        </p:txBody>
      </p:sp>
      <p:pic>
        <p:nvPicPr>
          <p:cNvPr id="1026" name="Picture 2" descr="Журнал “Краєзнавство” | Національна спілка краєзнавців Украї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43380"/>
            <a:ext cx="1935107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57148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Література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357298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400" dirty="0" err="1">
                <a:solidFill>
                  <a:schemeClr val="accent4">
                    <a:lumMod val="50000"/>
                  </a:schemeClr>
                </a:solidFill>
              </a:rPr>
              <a:t>Тронько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 П. Історичне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краєзнавство : Крок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у нове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тисячоліття : Досвід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, проблеми,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перспективи. Київ, 2000. 270 с.</a:t>
            </a:r>
          </a:p>
          <a:p>
            <a:pPr indent="457200" algn="just"/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Основи краєзнавства : 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</a:rPr>
              <a:t>підруч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д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ля 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</a:rPr>
              <a:t>студ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. вищих 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</a:rPr>
              <a:t>навч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</a:rPr>
              <a:t>закл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. Харків : ХНУ імені В.Н. 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</a:rPr>
              <a:t>Каразіна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, 2016. 276 с.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7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Предмет і завдання краєзнавства. Види краєзнавства</a:t>
            </a:r>
          </a:p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42984"/>
            <a:ext cx="2428892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К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раєзнавство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142984"/>
            <a:ext cx="4786346" cy="1643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це комплекс наукових дисциплін, різних за змістом та методами дослідження, які здійснюють наукове та всебічне пізнання краю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857488" y="1428736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2428892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Предмет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3071810"/>
            <a:ext cx="3286148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конкретний регіон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857488" y="3286124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643446"/>
            <a:ext cx="2428892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Об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2000" b="1" dirty="0" err="1" smtClean="0">
                <a:solidFill>
                  <a:schemeClr val="accent4">
                    <a:lumMod val="50000"/>
                  </a:schemeClr>
                </a:solidFill>
              </a:rPr>
              <a:t>єкт</a:t>
            </a:r>
            <a:endParaRPr lang="" sz="20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643446"/>
            <a:ext cx="4714908" cy="1357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природа, населення, господарство, історичне минуле, пам'ятки матеріальної та духовної культури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857488" y="4857760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Петр Семенов-Тян-Шанский, 14 января 2021 – аналитический портал ПОЛИТ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4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ьная выноска 3"/>
          <p:cNvSpPr/>
          <p:nvPr/>
        </p:nvSpPr>
        <p:spPr>
          <a:xfrm>
            <a:off x="714348" y="642918"/>
            <a:ext cx="3786214" cy="2000264"/>
          </a:xfrm>
          <a:prstGeom prst="wedgeEllipseCallout">
            <a:avLst>
              <a:gd name="adj1" fmla="val 94243"/>
              <a:gd name="adj2" fmla="val 206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Петро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Семенов-Тянь-Шаньський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“Географія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дивиться в телескоп, краєзнавство – в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мікроскоп”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3214686"/>
            <a:ext cx="4214842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Рівні краєзнавчих досліджень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143380"/>
            <a:ext cx="307183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державний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4143380"/>
            <a:ext cx="307183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громадський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rot="16200000" flipH="1">
            <a:off x="4804173" y="3589735"/>
            <a:ext cx="285752" cy="821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rot="5400000">
            <a:off x="3982637" y="3589736"/>
            <a:ext cx="285752" cy="821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278608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Державний рівень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500042"/>
            <a:ext cx="278608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Громадський рівень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2786082" cy="107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Інститут історії України НАН України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714620"/>
            <a:ext cx="2786082" cy="107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Вищі навчальні заклади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000504"/>
            <a:ext cx="2786082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Архіви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636"/>
            <a:ext cx="2786082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Музеї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929330"/>
            <a:ext cx="2786082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Бібліотеки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714480" y="1071546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1428736"/>
            <a:ext cx="2786082" cy="107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Національна спілка краєзнавців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2714620"/>
            <a:ext cx="2786082" cy="1285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Українське товариство охорони пам'яток історії та культури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4143380"/>
            <a:ext cx="2786082" cy="1571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Історико-краєзнавчі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 музеї, що діють на громадських засадах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929454" y="1071546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sku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1905000" cy="25336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142984"/>
            <a:ext cx="5429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Бере свій початок з 1925 р., коли було створено Український комітет краєзнавства. Ліквідований у 1933 р.</a:t>
            </a:r>
          </a:p>
          <a:p>
            <a:pPr algn="just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У 1990 р. його було відроджено як Всеукраїнську спілку краєзнавців. У 2008 р. Спілку реформовано у Національну спілку краєзнавців України.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2" name="Picture 4" descr="Tronko P 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2667000" cy="2171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85789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Тронько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Петро Тимофійович (1990-2011)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4" name="Picture 6" descr="https://upload.wikimedia.org/wikipedia/commons/thumb/4/4b/Reent.jpg/220px-Re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3100506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585789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Реєнт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Олександр Петрович (з 2012 р.)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00042"/>
            <a:ext cx="3643338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Види краєзнавства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142984"/>
            <a:ext cx="2000264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етнографічне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142984"/>
            <a:ext cx="2000264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географічне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142984"/>
            <a:ext cx="2000264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літературне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1142984"/>
            <a:ext cx="2000264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мистецьке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857364"/>
            <a:ext cx="2000264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церковне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857364"/>
            <a:ext cx="2357454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пам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яткознавство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857364"/>
            <a:ext cx="2000264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економічне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571744"/>
            <a:ext cx="2000264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екологічне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2571744"/>
            <a:ext cx="2000264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медичне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2571744"/>
            <a:ext cx="2000264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історичне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1435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Джерельна база краєзнавства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1285860"/>
            <a:ext cx="364333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Археологія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928802"/>
            <a:ext cx="5715040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вивчає історичне минуле людства за речовими джерелами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29124" y="1643050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496"/>
            <a:ext cx="2643206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Археологічні дослідження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929066"/>
            <a:ext cx="1214446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польові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3929066"/>
            <a:ext cx="1714512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камеральні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6" idx="2"/>
            <a:endCxn id="9" idx="0"/>
          </p:cNvCxnSpPr>
          <p:nvPr/>
        </p:nvCxnSpPr>
        <p:spPr>
          <a:xfrm rot="16200000" flipH="1">
            <a:off x="1982372" y="3339702"/>
            <a:ext cx="285752" cy="892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 rot="5400000">
            <a:off x="1178695" y="3429000"/>
            <a:ext cx="28575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00826" y="2857496"/>
            <a:ext cx="2214578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Розкопки ведуть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0430" y="2857496"/>
            <a:ext cx="257176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Запорізький обласний краєзнавчий музей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68" y="3929066"/>
            <a:ext cx="257176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Музей історії запорозького козацтва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868" y="5000636"/>
            <a:ext cx="257176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Інспекція з охорони пам’яток 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9388" y="5000636"/>
            <a:ext cx="2571768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Навчально-наукова лабораторія археологічних досліджень ЗНУ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29388" y="3643314"/>
            <a:ext cx="2571768" cy="11430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Навчальна археологічна лабораторія БДПУ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1589</Words>
  <Application>Microsoft Office PowerPoint</Application>
  <PresentationFormat>Экран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Теоретичні основи історичного краєзнавства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3 етап — становлення українського краєзнавства — охоплює останню третину XIX ст. — початок XX ст. </vt:lpstr>
      <vt:lpstr>4 етап —   певний застій у зв'язку з репресіями царизму щодо ук-раїнської мови і культури - з кінця XIX ст. до початку XX ст. 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історичного краєзнавства</dc:title>
  <dc:creator>Ірина</dc:creator>
  <cp:lastModifiedBy>Ірина</cp:lastModifiedBy>
  <cp:revision>22</cp:revision>
  <dcterms:created xsi:type="dcterms:W3CDTF">2022-10-23T17:22:32Z</dcterms:created>
  <dcterms:modified xsi:type="dcterms:W3CDTF">2022-10-23T20:30:13Z</dcterms:modified>
</cp:coreProperties>
</file>