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C2D"/>
    <a:srgbClr val="47627F"/>
    <a:srgbClr val="04105A"/>
    <a:srgbClr val="ED613E"/>
    <a:srgbClr val="BF3C48"/>
    <a:srgbClr val="856E45"/>
    <a:srgbClr val="6F267F"/>
    <a:srgbClr val="FECB00"/>
    <a:srgbClr val="729F11"/>
    <a:srgbClr val="11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2402541" y="1259541"/>
            <a:ext cx="4338918" cy="4338918"/>
          </a:xfrm>
          <a:prstGeom prst="ellipse">
            <a:avLst/>
          </a:prstGeom>
          <a:solidFill>
            <a:srgbClr val="2E2C2D">
              <a:alpha val="95000"/>
            </a:srgbClr>
          </a:solidFill>
          <a:ln w="69850" cmpd="dbl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58588" y="1223873"/>
            <a:ext cx="8426823" cy="5338483"/>
          </a:xfrm>
          <a:prstGeom prst="rect">
            <a:avLst/>
          </a:prstGeom>
          <a:solidFill>
            <a:srgbClr val="2E2C2D">
              <a:alpha val="92000"/>
            </a:srgbClr>
          </a:solidFill>
          <a:ln w="69850" cmpd="dbl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7805" y="978794"/>
            <a:ext cx="5628390" cy="3211293"/>
          </a:xfrm>
        </p:spPr>
        <p:txBody>
          <a:bodyPr>
            <a:normAutofit/>
          </a:bodyPr>
          <a:lstStyle/>
          <a:p>
            <a:r>
              <a:rPr lang="ru-RU" sz="44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Замкові та </a:t>
            </a:r>
            <a:r>
              <a:rPr lang="ru-RU" sz="4400" b="1" spc="50" dirty="0" err="1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фортифікаційні</a:t>
            </a:r>
            <a:r>
              <a:rPr lang="ru-RU" sz="44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400" b="1" spc="50" dirty="0" err="1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комплекси</a:t>
            </a:r>
            <a:r>
              <a:rPr lang="ru-RU" sz="44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України</a:t>
            </a:r>
            <a:endParaRPr lang="en-US" sz="4400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985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Генуе́зькі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коло́нії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Півні́чному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Причорномо́р'ї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950" y="1227049"/>
            <a:ext cx="82835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Укріплені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генуезьких 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купців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XIII—XV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століття. Комплекс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пам'яток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укріплення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торгових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шляхах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генуезців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Середземного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Чорного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морів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Автономній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Республіці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2010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Списку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ЮНЕСКО</a:t>
            </a:r>
          </a:p>
        </p:txBody>
      </p:sp>
      <p:pic>
        <p:nvPicPr>
          <p:cNvPr id="7172" name="Picture 4" descr="https://upload.wikimedia.org/wikipedia/commons/1/15/Genoese_fortress_in_Sud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7" y="3376960"/>
            <a:ext cx="8742771" cy="29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upload.wikimedia.org/wikipedia/commons/e/e8/Astaguera_T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9" y="1339403"/>
            <a:ext cx="6217248" cy="46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uk/a/a2/Chemba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7907"/>
            <a:ext cx="7412982" cy="55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thumb/1/16/THEODOSIA_01.jpg/1024px-THEODOSIA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93" y="1027907"/>
            <a:ext cx="8036416" cy="528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6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985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Бережа́нський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за́мок</a:t>
            </a:r>
            <a:endParaRPr lang="ru-RU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345" y="1323349"/>
            <a:ext cx="83865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оборонної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в м. Бережани Тернопільської області 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Збудований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коштом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Синявських у 16-18 ст. 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Замковий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костел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Святої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Трійці (1554) —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родова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усипальниця Синявських.</a:t>
            </a:r>
          </a:p>
          <a:p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Zamek w Brzeżanach P1600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13" y="3138453"/>
            <a:ext cx="4803820" cy="360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upload.wikimedia.org/wikipedia/uk/9/92/Berezhany_fortress_%281933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0" y="365126"/>
            <a:ext cx="8598080" cy="36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uk/5/57/%D0%AF%D0%BD_%D0%9F%D1%84%D1%96%D1%81%D1%82%D0%B5%D1%80._%D0%9B%D1%96%D0%BF%D0%BB%D0%B5%D0%BD%D0%B8%D0%B9_%D0%B4%D0%B5%D0%BA%D0%BE%D1%80_%D0%BD%D0%B0%D0%B4%D0%B3%D1%80%D0%BE%D0%B1%D0%BA%D0%BE%D0%B2%D0%BE%D1%97_%D0%BA%D0%B0%D0%BF%D0%BB%D0%B8%D1%86%D1%96_%D0%90%D0%B4%D0%B0%D0%BC%D0%B0_%D0%84%D1%80%D0%BE%D0%BD%D1%96%D0%BC%D0%B0_%D0%A1%D0%B5%D0%BD%D1%8F%D0%B2%D1%81%D1%8C%D0%BA%D0%BE%D0%B3%D0%BE%2C_%D0%BB._1640_%D1%80._%D0%91%D0%B5%D1%80%D0%B5%D0%B6%D0%B0%D0%BD%D0%B8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0" y="365126"/>
            <a:ext cx="4622488" cy="62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Золочівський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замок</a:t>
            </a:r>
            <a:br>
              <a:rPr lang="ru-RU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345" y="1325563"/>
            <a:ext cx="82062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амок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Золочеві Львівської області в Україні. Музей-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заповідник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«Золочівський замок» —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Львівської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Замок входить до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маршруту «Золота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підкова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Львівщини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11266" name="Picture 2" descr="Tyr 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6" y="3117727"/>
            <a:ext cx="5035640" cy="335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upload.wikimedia.org/wikipedia/commons/thumb/e/eb/%D0%9F%D0%B0%D0%BB%D0%B0%D1%86_%D0%B7%D0%B0%D0%BC%D0%BA%D1%83.jpg/1024px-%D0%9F%D0%B0%D0%BB%D0%B0%D1%86_%D0%B7%D0%B0%D0%BC%D0%BA%D1%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4" y="683399"/>
            <a:ext cx="7567852" cy="504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upload.wikimedia.org/wikipedia/commons/thumb/b/bf/%D0%97%D0%BE%D0%BB%D0%BE%D1%87%D1%96%D0%B2%D1%81%D1%8C%D0%BA%D0%B8%D0%B9_%D0%B7%D0%B0%D0%BC%D0%BE%D0%BA_8370.jpg/1024px-%D0%97%D0%BE%D0%BB%D0%BE%D1%87%D1%96%D0%B2%D1%81%D1%8C%D0%BA%D0%B8%D0%B9_%D0%B7%D0%B0%D0%BC%D0%BE%D0%BA_8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7" y="1224311"/>
            <a:ext cx="8402824" cy="482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br>
              <a:rPr lang="uk-UA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8" y="1210614"/>
            <a:ext cx="8397026" cy="5499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116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твердинь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руїн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збереглося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часу.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Найвідомішими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 замки Львова, Кам'янця-Подільського, Хотина, Мукачевого та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До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добре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розмірами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фортечних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Старий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Арсенал,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урядової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фундації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Мистецький арсенал.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розмірами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168×135 м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зведена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проектом архітектора Йогана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Міллера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класицизм 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Колись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Тернопільська область представляла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замків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зараз з них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лічені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решта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в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руїнах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Львівщині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триста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оборонного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Велика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них не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збереглася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воєнних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пожеж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природного і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Зараз в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замків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8 з них — у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Львівській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наук Сергія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Трубчанінова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вчені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налічують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5 000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пам'яток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фортифікації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сліду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50628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</a:t>
            </a:r>
          </a:p>
          <a:p>
            <a:pPr marL="0" indent="0" algn="ctr">
              <a:buNone/>
            </a:pPr>
            <a:r>
              <a:rPr lang="uk-UA" sz="4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 41- Е групи </a:t>
            </a:r>
          </a:p>
          <a:p>
            <a:pPr marL="0" indent="0" algn="ctr">
              <a:buNone/>
            </a:pPr>
            <a:r>
              <a:rPr lang="uk-UA" sz="4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Шмідт Семен</a:t>
            </a:r>
            <a:endParaRPr lang="ru-RU" sz="48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69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План 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Вступ 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Аккерманська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фортеця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Кам'янець-Подільська фортеця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Невицький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замок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Генуе́зькі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коло́нії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Півні́чному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Причорномо́р'ї</a:t>
            </a:r>
            <a:endParaRPr lang="ru-RU" sz="2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Бережа́нський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за́мок</a:t>
            </a:r>
            <a:endParaRPr lang="ru-RU" sz="2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Золочівський замок</a:t>
            </a:r>
            <a:endParaRPr lang="uk-UA" sz="2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Висновки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124" y="1262130"/>
            <a:ext cx="8425197" cy="4146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Здавна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замки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захисну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оборонну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житлову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представницьку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репрезентативну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ранньому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замкового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переважала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оборонна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фортечні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житлові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представницькі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зрівнялися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набув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Тісний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фортечні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палацами на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подвір'ї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68191" y="274975"/>
            <a:ext cx="6029727" cy="407606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endParaRPr lang="ru-RU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446" y="-294189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Аккерма́нська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форте́ця</a:t>
            </a:r>
            <a:endParaRPr lang="ru-RU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5" y="1262130"/>
            <a:ext cx="8590209" cy="438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сторико-архітектурна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фортеця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споруджена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Пізнього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середньовіччя (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XIII — XV 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століття) на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руїн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античного 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поліса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Тіра.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м. Білгород-Дністровський 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області.</a:t>
            </a:r>
          </a:p>
        </p:txBody>
      </p:sp>
      <p:pic>
        <p:nvPicPr>
          <p:cNvPr id="1026" name="Picture 2" descr="Bilhorod Dnistrovsk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91" y="3000777"/>
            <a:ext cx="4722251" cy="35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upload.wikimedia.org/wikipedia/commons/thumb/6/6a/Main_entrance_to_the_Bilhorod-Dnistrovskyi_fortress.jpg/800px-Main_entrance_to_the_Bilhorod-Dnistrovskyi_for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5" y="365126"/>
            <a:ext cx="4115065" cy="618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9/9f/Belgorod_vlasen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87" y="833650"/>
            <a:ext cx="7015924" cy="525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3/39/Julia_Zirka_fortez_bilgorod_dnestrovskij_mury129.JPG/800px-Julia_Zirka_fortez_bilgorod_dnestrovskij_mury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72" y="1313494"/>
            <a:ext cx="6986215" cy="523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439" y="-1674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Кам'яне́ць-Поді́льська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форте́ця</a:t>
            </a:r>
            <a:endParaRPr lang="ru-RU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6" y="1258955"/>
            <a:ext cx="8422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ортеця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Кам'янець-Подільський (Хмельницької області України).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XIV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 як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оборонної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Кам'янець,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колишньої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Подільського </a:t>
            </a:r>
            <a:r>
              <a:rPr lang="ru-RU" sz="2400" u="sng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князівства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XIV–XV 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ст., Подільського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воєводства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XV–XVIII 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ст., 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Подільської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губернії (1793–1925 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pp.).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Фортеця є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Національного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історико-архітектурного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заповідника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«Кам'янець»,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 «7 чудес України».</a:t>
            </a:r>
          </a:p>
        </p:txBody>
      </p:sp>
      <p:pic>
        <p:nvPicPr>
          <p:cNvPr id="3074" name="Picture 2" descr="Zamek w Kamieńcu Podolskim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81" y="3618963"/>
            <a:ext cx="4955925" cy="301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upload.wikimedia.org/wikipedia/commons/thumb/d/d3/Lanckoro%C5%84ska_Tower.JPG/320px-Lanckoro%C5%84ska_T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1" y="365126"/>
            <a:ext cx="3489325" cy="62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5/52/68-104-9007_Kamianets-Podilskyi_Fortress_RB_18_2.jpg/1024px-68-104-9007_Kamianets-Podilskyi_Fortress_RB_18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1" y="592187"/>
            <a:ext cx="8621288" cy="57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914" y="1159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Невицький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замок</a:t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589" y="1196774"/>
            <a:ext cx="8515350" cy="3699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Напівзруйнований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замок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села Кам'яниця Ужгородського району Закарпатської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Замок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уперше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згадується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XIV 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ст. як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опорна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феодального бунту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королівської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Карла Роберта Анжу. У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XIV 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ст. замок переходить до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володінь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роду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графів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Другетів,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будують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дерев'яного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замку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кам'яний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У 1644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релігійних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воєн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трансільванський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князь Юрій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Ракоці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зруйнував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замок.</a:t>
            </a:r>
          </a:p>
          <a:p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Захід на Невицькому зам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15" y="4013519"/>
            <a:ext cx="3811701" cy="28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5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upload.wikimedia.org/wikipedia/commons/thumb/1/1e/Panorama_of_Nevytsky_Castle.jpg/1280px-Panorama_of_Nevytsky_Cas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8" y="365126"/>
            <a:ext cx="8525904" cy="43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5/5c/Nevy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4" y="1690689"/>
            <a:ext cx="8825812" cy="49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34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4624</TotalTime>
  <Words>126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Замкові та фортифікаційні комплекси  України</vt:lpstr>
      <vt:lpstr>Презентация PowerPoint</vt:lpstr>
      <vt:lpstr>Вступ</vt:lpstr>
      <vt:lpstr>1. Аккерма́нська форте́ця</vt:lpstr>
      <vt:lpstr>Презентация PowerPoint</vt:lpstr>
      <vt:lpstr>2. Кам'яне́ць-Поді́льська форте́ця</vt:lpstr>
      <vt:lpstr>Презентация PowerPoint</vt:lpstr>
      <vt:lpstr>3. Невицький замок </vt:lpstr>
      <vt:lpstr>Презентация PowerPoint</vt:lpstr>
      <vt:lpstr>4. Генуе́зькі коло́нії у Півні́чному Причорномо́р'ї </vt:lpstr>
      <vt:lpstr>Презентация PowerPoint</vt:lpstr>
      <vt:lpstr>5. Бережа́нський за́мок</vt:lpstr>
      <vt:lpstr>Презентация PowerPoint</vt:lpstr>
      <vt:lpstr>6. Золочівський замок </vt:lpstr>
      <vt:lpstr>Презентация PowerPoint</vt:lpstr>
      <vt:lpstr>Висновки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rti</cp:lastModifiedBy>
  <cp:revision>34</cp:revision>
  <dcterms:created xsi:type="dcterms:W3CDTF">2018-09-04T12:10:47Z</dcterms:created>
  <dcterms:modified xsi:type="dcterms:W3CDTF">2022-05-09T09:43:22Z</dcterms:modified>
</cp:coreProperties>
</file>