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07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0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33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85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17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61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68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62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9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100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21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44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63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63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990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91F5EB-1831-457A-9774-9AF357BD2FA7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8A0DA6-DECF-4A12-BF91-618D19889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3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1130" y="425133"/>
            <a:ext cx="9144000" cy="956808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183" y="1381941"/>
            <a:ext cx="10983686" cy="165576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питання токсикології. Метаболізм токсичних речовин</a:t>
            </a:r>
            <a:endParaRPr lang="uk-UA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8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30273"/>
          </a:xfrm>
        </p:spPr>
        <p:txBody>
          <a:bodyPr>
            <a:normAutofit/>
          </a:bodyPr>
          <a:lstStyle/>
          <a:p>
            <a:pPr algn="just"/>
            <a:r>
              <a:rPr lang="ru-RU" cap="none" dirty="0" err="1" smtClean="0"/>
              <a:t>Класичним</a:t>
            </a:r>
            <a:r>
              <a:rPr lang="ru-RU" cap="none" dirty="0" smtClean="0"/>
              <a:t> прикладом </a:t>
            </a:r>
            <a:r>
              <a:rPr lang="ru-RU" cap="none" dirty="0" err="1" smtClean="0"/>
              <a:t>біотрансформації</a:t>
            </a:r>
            <a:r>
              <a:rPr lang="ru-RU" cap="none" dirty="0" smtClean="0"/>
              <a:t> </a:t>
            </a:r>
            <a:r>
              <a:rPr lang="ru-RU" cap="none" dirty="0" err="1" smtClean="0"/>
              <a:t>ксенобіотиків</a:t>
            </a:r>
            <a:r>
              <a:rPr lang="ru-RU" cap="none" dirty="0" smtClean="0"/>
              <a:t> є </a:t>
            </a:r>
            <a:r>
              <a:rPr lang="ru-RU" cap="none" dirty="0" err="1" smtClean="0"/>
              <a:t>метаболізм</a:t>
            </a:r>
            <a:r>
              <a:rPr lang="ru-RU" cap="none" dirty="0" smtClean="0"/>
              <a:t> бензолу в </a:t>
            </a:r>
            <a:r>
              <a:rPr lang="ru-RU" cap="none" dirty="0" err="1" smtClean="0"/>
              <a:t>організмі</a:t>
            </a:r>
            <a:r>
              <a:rPr lang="ru-RU" cap="none" dirty="0"/>
              <a:t>:</a:t>
            </a:r>
            <a:endParaRPr lang="uk-UA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613" b="1975"/>
          <a:stretch/>
        </p:blipFill>
        <p:spPr>
          <a:xfrm>
            <a:off x="2106141" y="2354580"/>
            <a:ext cx="842986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3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Autofit/>
          </a:bodyPr>
          <a:lstStyle/>
          <a:p>
            <a:pPr lvl="0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виведення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отрути з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організму: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42665" y="124194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Легені.</a:t>
            </a:r>
          </a:p>
          <a:p>
            <a:pPr marL="0" indent="0">
              <a:buNone/>
            </a:pPr>
            <a:r>
              <a:rPr lang="uk-UA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Нирки.</a:t>
            </a:r>
          </a:p>
          <a:p>
            <a:pPr marL="0" indent="0">
              <a:buNone/>
            </a:pPr>
            <a:r>
              <a:rPr lang="uk-UA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ШКТ.</a:t>
            </a:r>
          </a:p>
          <a:p>
            <a:pPr marL="0" indent="0">
              <a:buNone/>
            </a:pPr>
            <a:r>
              <a:rPr lang="uk-UA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Шкіра.</a:t>
            </a:r>
          </a:p>
          <a:p>
            <a:pPr marL="0" indent="0">
              <a:buNone/>
            </a:pPr>
            <a:r>
              <a:rPr lang="uk-UA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 молоком.</a:t>
            </a:r>
            <a:endParaRPr lang="uk-UA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6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024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40108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надходження хімічних речовин в організм.</a:t>
            </a:r>
          </a:p>
          <a:p>
            <a:pPr marL="0" lv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Транспорт хімічних речовин через біологічні мембрани.</a:t>
            </a:r>
          </a:p>
          <a:p>
            <a:pPr marL="0" lv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Розподіл хімічних речовин в організмі.</a:t>
            </a:r>
          </a:p>
          <a:p>
            <a:pPr marL="0" lv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Рецептори.</a:t>
            </a:r>
          </a:p>
          <a:p>
            <a:pPr marL="0" lv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Біотрансформація</a:t>
            </a: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отрут.</a:t>
            </a:r>
          </a:p>
          <a:p>
            <a:pPr marL="0" lv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Виведення отрути з організму.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444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надходження хімічних речовин в організм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рот (пероральний шлях) та шлунково-кишковий тракт.</a:t>
            </a:r>
          </a:p>
          <a:p>
            <a:pPr mar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Через шкіру (</a:t>
            </a:r>
            <a:r>
              <a:rPr lang="uk-UA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резорбтивний</a:t>
            </a: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шлях).</a:t>
            </a:r>
          </a:p>
          <a:p>
            <a:pPr mar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Через дихальні шляхи (інгаляційний шлях).</a:t>
            </a:r>
          </a:p>
          <a:p>
            <a:pPr mar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Ін’єкційний шлях.</a:t>
            </a:r>
          </a:p>
          <a:p>
            <a:pPr mar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Через слизові оболонки очей.</a:t>
            </a:r>
          </a:p>
          <a:p>
            <a:pPr marL="0" indent="0" algn="just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Через плаценту.</a:t>
            </a:r>
            <a:endParaRPr lang="uk-UA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2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5780" y="401133"/>
            <a:ext cx="11281410" cy="575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cap="none" dirty="0" smtClean="0"/>
              <a:t>Швидкість всмоктування у різних відділах ШКТ залежить від: </a:t>
            </a:r>
          </a:p>
          <a:p>
            <a:pPr marL="457200" indent="-457200">
              <a:buAutoNum type="arabicPeriod"/>
            </a:pPr>
            <a:r>
              <a:rPr lang="uk-UA" sz="3200" cap="none" dirty="0" err="1" smtClean="0"/>
              <a:t>рН</a:t>
            </a:r>
            <a:endParaRPr lang="uk-UA" sz="3200" cap="none" dirty="0" smtClean="0"/>
          </a:p>
          <a:p>
            <a:pPr marL="457200" indent="-457200">
              <a:buAutoNum type="arabicPeriod"/>
            </a:pPr>
            <a:r>
              <a:rPr lang="uk-UA" sz="3200" cap="none" dirty="0" smtClean="0"/>
              <a:t>Наповненості ШКТ їжею</a:t>
            </a:r>
          </a:p>
          <a:p>
            <a:pPr marL="0" indent="0">
              <a:buNone/>
            </a:pPr>
            <a:r>
              <a:rPr lang="uk-UA" sz="3200" cap="none" dirty="0" smtClean="0"/>
              <a:t>3. Кровообігу в судинах ШКТ.</a:t>
            </a:r>
          </a:p>
          <a:p>
            <a:pPr marL="0" indent="0">
              <a:buNone/>
            </a:pPr>
            <a:r>
              <a:rPr lang="uk-UA" sz="3200" b="1" cap="none" dirty="0" smtClean="0"/>
              <a:t>Шляхи проникнення через шкіру</a:t>
            </a:r>
            <a:r>
              <a:rPr lang="uk-UA" sz="3200" cap="none" dirty="0" smtClean="0"/>
              <a:t>:</a:t>
            </a:r>
          </a:p>
          <a:p>
            <a:pPr marL="514350" indent="-514350">
              <a:buAutoNum type="arabicPeriod"/>
            </a:pPr>
            <a:r>
              <a:rPr lang="uk-UA" sz="3200" cap="none" dirty="0" smtClean="0"/>
              <a:t>Через епідерміс</a:t>
            </a:r>
          </a:p>
          <a:p>
            <a:pPr marL="0" indent="0">
              <a:buNone/>
            </a:pPr>
            <a:r>
              <a:rPr lang="uk-UA" sz="3200" cap="none" dirty="0" smtClean="0"/>
              <a:t>2. Через фолікули волосся</a:t>
            </a:r>
          </a:p>
          <a:p>
            <a:pPr marL="0" indent="0">
              <a:buNone/>
            </a:pPr>
            <a:r>
              <a:rPr lang="uk-UA" sz="3200" cap="none" dirty="0" smtClean="0"/>
              <a:t>3. Через протоки потових і сальних залоз.</a:t>
            </a:r>
            <a:endParaRPr lang="uk-UA" sz="3200" cap="none" dirty="0"/>
          </a:p>
        </p:txBody>
      </p:sp>
    </p:spTree>
    <p:extLst>
      <p:ext uri="{BB962C8B-B14F-4D97-AF65-F5344CB8AC3E}">
        <p14:creationId xmlns:p14="http://schemas.microsoft.com/office/powerpoint/2010/main" val="69447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755"/>
            <a:ext cx="10515600" cy="9738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речовин: пасивний, активний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5686" y="866503"/>
            <a:ext cx="11560628" cy="5497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перенос молекул й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мембрану,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транспорту: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Проста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шар.</a:t>
            </a:r>
          </a:p>
          <a:p>
            <a:pPr marL="0" indent="0">
              <a:buNone/>
            </a:pPr>
            <a:r>
              <a:rPr lang="uk-UA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Транспорт через канали (пори).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молекулами-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переносниками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переносника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речовиною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Піноцитоз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транспорт</a:t>
            </a:r>
            <a:r>
              <a:rPr lang="uk-UA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транспорт </a:t>
            </a:r>
            <a:r>
              <a:rPr lang="uk-UA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біомолекул</a:t>
            </a:r>
            <a:r>
              <a:rPr lang="uk-UA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неорганічних іонів та малих молекул через мембрану клітини, вимагає хімічної енергії у формі </a:t>
            </a:r>
            <a:r>
              <a:rPr lang="uk-UA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АТФ </a:t>
            </a:r>
            <a:r>
              <a:rPr lang="uk-UA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різності концентрацій іншої речовини з двох боків мембрани. Активний транспорт здійснюється транспортними білками.</a:t>
            </a:r>
            <a:endParaRPr lang="uk-UA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45" y="229448"/>
            <a:ext cx="10364451" cy="1596177"/>
          </a:xfrm>
        </p:spPr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хімічних речовин 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3-х факторів: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193" y="1825625"/>
            <a:ext cx="1149141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Просторовий фактор.</a:t>
            </a:r>
          </a:p>
          <a:p>
            <a:pPr marL="0" indent="0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Часовий </a:t>
            </a: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фактор.</a:t>
            </a:r>
          </a:p>
          <a:p>
            <a:pPr marL="0" indent="0">
              <a:buNone/>
            </a:pPr>
            <a:r>
              <a:rPr lang="uk-UA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Концентраційний фактор.</a:t>
            </a:r>
          </a:p>
          <a:p>
            <a:pPr marL="0" indent="0" algn="ctr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Сектори розподілення токсичних речовин:</a:t>
            </a:r>
          </a:p>
          <a:p>
            <a:pPr marL="514350" indent="-514350">
              <a:buAutoNum type="arabicPeriod"/>
            </a:pPr>
            <a:r>
              <a:rPr lang="uk-UA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Позаклітинна рідина.</a:t>
            </a:r>
          </a:p>
          <a:p>
            <a:pPr marL="0" indent="0">
              <a:buNone/>
            </a:pPr>
            <a:r>
              <a:rPr lang="uk-UA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Внутрішньоклітинна рідина.</a:t>
            </a:r>
          </a:p>
          <a:p>
            <a:pPr marL="0" indent="0">
              <a:buNone/>
            </a:pPr>
            <a:r>
              <a:rPr lang="uk-UA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Жирова тканина.</a:t>
            </a:r>
            <a:endParaRPr lang="uk-UA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2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uk-UA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цептори</a:t>
            </a:r>
            <a:r>
              <a:rPr lang="uk-UA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реакційноздатні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структури, що містяться в клітинах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рецепторів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сульфгідрильні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гідроксильні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карбоксильні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аминні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фосфорвмісні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білкових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организмі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рецепторів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нуклеїнові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вітамини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8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32767"/>
            <a:ext cx="10364451" cy="10721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схема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біотрансформації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ксенобіотиків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5" y="1313498"/>
            <a:ext cx="11938235" cy="53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804" t="25043" r="37692" b="20120"/>
          <a:stretch/>
        </p:blipFill>
        <p:spPr>
          <a:xfrm>
            <a:off x="1165860" y="232341"/>
            <a:ext cx="10069830" cy="64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815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169</TotalTime>
  <Words>289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Капля</vt:lpstr>
      <vt:lpstr>Лекція 2</vt:lpstr>
      <vt:lpstr>План</vt:lpstr>
      <vt:lpstr>Шляхи надходження хімічних речовин в організм</vt:lpstr>
      <vt:lpstr>Презентация PowerPoint</vt:lpstr>
      <vt:lpstr>Транспорт речовин: пасивний, активний</vt:lpstr>
      <vt:lpstr>Розподіл хімічних речовин в організмі залежить від 3-х факторів:</vt:lpstr>
      <vt:lpstr>Рецептори – реакційноздатні структури, що містяться в клітинах.</vt:lpstr>
      <vt:lpstr>Загальна схема біотрансформації ксенобіотиків</vt:lpstr>
      <vt:lpstr>Презентация PowerPoint</vt:lpstr>
      <vt:lpstr>Класичним прикладом біотрансформації ксенобіотиків є метаболізм бензолу в організмі:</vt:lpstr>
      <vt:lpstr>Шляхи виведення отрути з організму: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Yulia Petrusha</dc:creator>
  <cp:lastModifiedBy>Yulia Petrusha</cp:lastModifiedBy>
  <cp:revision>50</cp:revision>
  <dcterms:created xsi:type="dcterms:W3CDTF">2020-02-03T15:02:31Z</dcterms:created>
  <dcterms:modified xsi:type="dcterms:W3CDTF">2021-02-24T10:13:09Z</dcterms:modified>
</cp:coreProperties>
</file>