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CAF55F-D7FE-49E2-A19D-37A65F1181B5}" type="datetimeFigureOut">
              <a:rPr lang="uk-UA" smtClean="0"/>
              <a:t>15.05.2020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EF8691-0099-41BC-9F70-270094F78F2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</a:rPr>
              <a:t>Риси та вміння педагога важливі для ефективної роботи з дітьми з особливими освітніми потребами</a:t>
            </a:r>
            <a:endParaRPr lang="uk-U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19268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Одночасне перебування у різних ролях:</a:t>
            </a:r>
            <a:endParaRPr lang="uk-UA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учителя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посередника</a:t>
            </a:r>
          </a:p>
          <a:p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конфліктолога</a:t>
            </a: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аніматора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експерта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терапевта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друга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організатора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Мама\Desktop\Depositphotos_156279600_l-20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Знання: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 </a:t>
            </a:r>
            <a:r>
              <a:rPr lang="uk-UA" dirty="0"/>
              <a:t>державних підходів до організації освіти дітей, які мають обмежені можливості здоров'я;</a:t>
            </a:r>
          </a:p>
          <a:p>
            <a:r>
              <a:rPr lang="uk-UA" dirty="0" smtClean="0"/>
              <a:t>  </a:t>
            </a:r>
            <a:r>
              <a:rPr lang="uk-UA" dirty="0"/>
              <a:t>загальної, </a:t>
            </a:r>
            <a:r>
              <a:rPr lang="uk-UA" dirty="0" smtClean="0"/>
              <a:t>корекційної </a:t>
            </a:r>
            <a:r>
              <a:rPr lang="uk-UA" dirty="0"/>
              <a:t>педагогіки, загальної і спеціальної психології;</a:t>
            </a:r>
          </a:p>
          <a:p>
            <a:r>
              <a:rPr lang="uk-UA" dirty="0" smtClean="0"/>
              <a:t> </a:t>
            </a:r>
            <a:r>
              <a:rPr lang="uk-UA" dirty="0"/>
              <a:t>особливостей і закономірностей розвитку різних категорій осіб з психофізичними вадами;</a:t>
            </a:r>
          </a:p>
          <a:p>
            <a:r>
              <a:rPr lang="uk-UA" dirty="0" smtClean="0"/>
              <a:t> </a:t>
            </a:r>
            <a:r>
              <a:rPr lang="uk-UA" dirty="0"/>
              <a:t>комплексного психолого-педагогічного вивчення дітей;</a:t>
            </a:r>
          </a:p>
          <a:p>
            <a:r>
              <a:rPr lang="uk-UA" dirty="0" smtClean="0"/>
              <a:t> </a:t>
            </a:r>
            <a:r>
              <a:rPr lang="uk-UA" dirty="0"/>
              <a:t>диференційованого та індивідуального </a:t>
            </a:r>
            <a:r>
              <a:rPr lang="uk-UA" dirty="0" smtClean="0"/>
              <a:t>механізмів </a:t>
            </a:r>
            <a:r>
              <a:rPr lang="uk-UA" dirty="0"/>
              <a:t>і </a:t>
            </a:r>
            <a:r>
              <a:rPr lang="uk-UA" dirty="0" smtClean="0"/>
              <a:t>прийомів </a:t>
            </a:r>
            <a:r>
              <a:rPr lang="uk-UA" dirty="0"/>
              <a:t>навчання кожної із категорії дітей з особливими освітніми потребами;</a:t>
            </a:r>
          </a:p>
          <a:p>
            <a:r>
              <a:rPr lang="uk-UA" dirty="0" smtClean="0"/>
              <a:t> змісту </a:t>
            </a:r>
            <a:r>
              <a:rPr lang="uk-UA" dirty="0"/>
              <a:t>та </a:t>
            </a:r>
            <a:r>
              <a:rPr lang="uk-UA" dirty="0" smtClean="0"/>
              <a:t>методів </a:t>
            </a:r>
            <a:r>
              <a:rPr lang="uk-UA" dirty="0"/>
              <a:t>роботи з родинами </a:t>
            </a:r>
            <a:r>
              <a:rPr lang="uk-UA" dirty="0" smtClean="0"/>
              <a:t>вихованців.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08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Методичні уміння:</a:t>
            </a:r>
            <a:endParaRPr lang="uk-UA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 здійснювати моніторинг розвитку дітей;</a:t>
            </a:r>
          </a:p>
          <a:p>
            <a:r>
              <a:rPr lang="ru-RU" dirty="0" err="1" smtClean="0"/>
              <a:t>реалізовувати</a:t>
            </a:r>
            <a:r>
              <a:rPr lang="ru-RU" dirty="0" smtClean="0"/>
              <a:t> </a:t>
            </a:r>
            <a:r>
              <a:rPr lang="ru-RU" dirty="0" err="1" smtClean="0"/>
              <a:t>корекційно-розвивальні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своєчасно</a:t>
            </a:r>
            <a:r>
              <a:rPr lang="ru-RU" dirty="0" smtClean="0"/>
              <a:t> </a:t>
            </a:r>
            <a:r>
              <a:rPr lang="ru-RU" dirty="0" err="1" smtClean="0"/>
              <a:t>виявляти</a:t>
            </a:r>
            <a:r>
              <a:rPr lang="ru-RU" dirty="0" smtClean="0"/>
              <a:t> </a:t>
            </a:r>
            <a:r>
              <a:rPr lang="ru-RU" dirty="0" err="1" smtClean="0"/>
              <a:t>відхилення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індивідуальний</a:t>
            </a:r>
            <a:r>
              <a:rPr lang="ru-RU" dirty="0" smtClean="0"/>
              <a:t> та </a:t>
            </a:r>
            <a:r>
              <a:rPr lang="ru-RU" dirty="0" err="1" smtClean="0"/>
              <a:t>диференційований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;</a:t>
            </a:r>
          </a:p>
          <a:p>
            <a:r>
              <a:rPr lang="ru-RU" dirty="0" err="1" smtClean="0"/>
              <a:t>формувати</a:t>
            </a:r>
            <a:r>
              <a:rPr lang="ru-RU" dirty="0" smtClean="0"/>
              <a:t> </a:t>
            </a:r>
            <a:r>
              <a:rPr lang="ru-RU" dirty="0" err="1" smtClean="0"/>
              <a:t>готовність</a:t>
            </a:r>
            <a:r>
              <a:rPr lang="ru-RU" dirty="0" smtClean="0"/>
              <a:t> </a:t>
            </a:r>
            <a:r>
              <a:rPr lang="ru-RU" dirty="0" err="1" smtClean="0"/>
              <a:t>здорових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до </a:t>
            </a:r>
            <a:r>
              <a:rPr lang="ru-RU" dirty="0" err="1" smtClean="0"/>
              <a:t>позитивної</a:t>
            </a:r>
            <a:r>
              <a:rPr lang="ru-RU" dirty="0" smtClean="0"/>
              <a:t>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однолітками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проводити</a:t>
            </a:r>
            <a:r>
              <a:rPr lang="ru-RU" dirty="0"/>
              <a:t> роботу з </a:t>
            </a:r>
            <a:r>
              <a:rPr lang="ru-RU" dirty="0" smtClean="0"/>
              <a:t>батьками.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47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Особистісні якості вчителя:</a:t>
            </a:r>
            <a:endParaRPr lang="uk-UA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спостережливість ;</a:t>
            </a: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е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мпатія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гуманізм;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етичність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відповідальність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саморегуляція;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тактовність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т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олерантність; 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рефлективність. 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Мама\Desktop\depositphotos_156928690-stock-illustration-teacher-and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98" y="2182677"/>
            <a:ext cx="38884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Критерії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готовності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інклюзивної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діяльності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готовність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невдач</a:t>
            </a:r>
            <a:r>
              <a:rPr lang="ru-RU" dirty="0"/>
              <a:t>;</a:t>
            </a:r>
          </a:p>
          <a:p>
            <a:r>
              <a:rPr lang="ru-RU" dirty="0" err="1" smtClean="0"/>
              <a:t>упевненість</a:t>
            </a:r>
            <a:r>
              <a:rPr lang="ru-RU" dirty="0" smtClean="0"/>
              <a:t> </a:t>
            </a:r>
            <a:r>
              <a:rPr lang="ru-RU" dirty="0"/>
              <a:t>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виконувана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принесе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;</a:t>
            </a:r>
          </a:p>
          <a:p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/>
              <a:t>фахових</a:t>
            </a:r>
            <a:r>
              <a:rPr lang="ru-RU" dirty="0"/>
              <a:t> і </a:t>
            </a:r>
            <a:r>
              <a:rPr lang="ru-RU" dirty="0" err="1"/>
              <a:t>методичних</a:t>
            </a:r>
            <a:r>
              <a:rPr lang="ru-RU" dirty="0"/>
              <a:t> компетентностей;</a:t>
            </a:r>
          </a:p>
          <a:p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/>
              <a:t>реактивного </a:t>
            </a:r>
            <a:r>
              <a:rPr lang="ru-RU" dirty="0" err="1"/>
              <a:t>мислення</a:t>
            </a:r>
            <a:r>
              <a:rPr lang="ru-RU" dirty="0"/>
              <a:t> для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нестандартних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:</a:t>
            </a:r>
          </a:p>
          <a:p>
            <a:r>
              <a:rPr lang="ru-RU" dirty="0" err="1" smtClean="0"/>
              <a:t>схильність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творчості</a:t>
            </a:r>
            <a:r>
              <a:rPr lang="ru-RU" dirty="0"/>
              <a:t>;</a:t>
            </a:r>
          </a:p>
          <a:p>
            <a:r>
              <a:rPr lang="uk-UA" dirty="0" smtClean="0"/>
              <a:t>наявність </a:t>
            </a:r>
            <a:r>
              <a:rPr lang="uk-UA" dirty="0"/>
              <a:t>особистісно значущих якостей, необхідних для виконання соціально-педагогічної діяльності в умовах інклюзивної </a:t>
            </a:r>
            <a:r>
              <a:rPr lang="uk-UA" dirty="0" smtClean="0"/>
              <a:t>освіти.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5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57301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accent2"/>
                </a:solidFill>
              </a:rPr>
              <a:t>Сучасний вчитель мусить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До всіх знайти підхід.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Буть прикладом для учнів.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З любов’ю вчити всіх</a:t>
            </a:r>
            <a:endParaRPr lang="uk-UA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 smtClean="0"/>
              <a:t>..</a:t>
            </a:r>
            <a:endParaRPr lang="uk-UA" dirty="0"/>
          </a:p>
        </p:txBody>
      </p:sp>
      <p:pic>
        <p:nvPicPr>
          <p:cNvPr id="1026" name="Picture 2" descr="C:\Users\Мама\Desktop\depositphotos_118000448-stock-illustration-teacher-and-children-in-t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7"/>
            <a:ext cx="65527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Дякую за увагу !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5" name="Picture 3" descr="C:\Users\Мам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046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180</TotalTime>
  <Words>225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Презентация PowerPoint</vt:lpstr>
      <vt:lpstr>Одночасне перебування у різних ролях:</vt:lpstr>
      <vt:lpstr>Знання:</vt:lpstr>
      <vt:lpstr>Методичні уміння:</vt:lpstr>
      <vt:lpstr>Особистісні якості вчителя:</vt:lpstr>
      <vt:lpstr>Критерії готовності до інклюзивної діяльності:</vt:lpstr>
      <vt:lpstr> Сучасний вчитель мусить До всіх знайти підхід. Буть прикладом для учнів. З любов’ю вчити всіх</vt:lpstr>
      <vt:lpstr>Дякую за увагу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13</cp:revision>
  <dcterms:created xsi:type="dcterms:W3CDTF">2020-02-04T15:38:48Z</dcterms:created>
  <dcterms:modified xsi:type="dcterms:W3CDTF">2020-05-15T13:18:55Z</dcterms:modified>
</cp:coreProperties>
</file>