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64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СУТНІСТЬ</a:t>
            </a:r>
            <a:r>
              <a:rPr lang="ru-RU" dirty="0"/>
              <a:t>, ПОНЯТТЯ ТА ЗАВДАННЯ ДИСЦИПЛІНИ «ДОСЛІДЖЕННЯ РИНКУ ГКТ </a:t>
            </a:r>
            <a:r>
              <a:rPr lang="ru-RU" dirty="0" err="1"/>
              <a:t>сфери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164288" y="5229200"/>
            <a:ext cx="216024" cy="144016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9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46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ПЛАН: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100" dirty="0"/>
              <a:t>2.1.	Сутнісно-змістовна основа дослідження ринку. Історичний аспект виникнення та розвитку «дослідження ринку».</a:t>
            </a:r>
            <a:br>
              <a:rPr lang="uk-UA" sz="3100" dirty="0"/>
            </a:br>
            <a:r>
              <a:rPr lang="uk-UA" sz="3100" dirty="0"/>
              <a:t>2.2.	Мета, завдання, структура та класифікація досліджень ринку.</a:t>
            </a:r>
            <a:br>
              <a:rPr lang="uk-UA" sz="3100" dirty="0"/>
            </a:br>
            <a:r>
              <a:rPr lang="uk-UA" sz="3100" dirty="0"/>
              <a:t>2.3.	Основні методи та принципи організації досліджень ринку.</a:t>
            </a:r>
            <a:br>
              <a:rPr lang="uk-UA" sz="3100" dirty="0"/>
            </a:br>
            <a:r>
              <a:rPr lang="uk-UA" sz="3100" dirty="0"/>
              <a:t>2.4.	Стан туризму і готельного бізнесу в Україні</a:t>
            </a:r>
            <a:br>
              <a:rPr lang="uk-UA" sz="3100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17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008313" cy="6858000"/>
          </a:xfrm>
        </p:spPr>
        <p:txBody>
          <a:bodyPr>
            <a:normAutofit lnSpcReduction="10000"/>
          </a:bodyPr>
          <a:lstStyle/>
          <a:p>
            <a:r>
              <a:rPr lang="ru-RU" sz="1800" b="1" i="1" dirty="0" err="1"/>
              <a:t>Дослідження</a:t>
            </a:r>
            <a:r>
              <a:rPr lang="ru-RU" sz="1800" b="1" i="1" dirty="0"/>
              <a:t> ринку </a:t>
            </a:r>
            <a:r>
              <a:rPr lang="ru-RU" sz="1800" dirty="0" err="1"/>
              <a:t>припускає</a:t>
            </a:r>
            <a:r>
              <a:rPr lang="ru-RU" sz="1800" dirty="0"/>
              <a:t> </a:t>
            </a:r>
            <a:r>
              <a:rPr lang="ru-RU" sz="1800" dirty="0" err="1"/>
              <a:t>вивчення</a:t>
            </a:r>
            <a:r>
              <a:rPr lang="ru-RU" sz="1800" dirty="0"/>
              <a:t> </a:t>
            </a:r>
            <a:r>
              <a:rPr lang="ru-RU" sz="1800" dirty="0" err="1"/>
              <a:t>кон'юнктури</a:t>
            </a:r>
            <a:r>
              <a:rPr lang="ru-RU" sz="1800" dirty="0"/>
              <a:t> ринку, </a:t>
            </a:r>
            <a:r>
              <a:rPr lang="ru-RU" sz="1800" dirty="0" err="1"/>
              <a:t>з'ясування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стану і </a:t>
            </a:r>
            <a:r>
              <a:rPr lang="ru-RU" sz="1800" dirty="0" err="1"/>
              <a:t>тенденцій</a:t>
            </a:r>
            <a:r>
              <a:rPr lang="ru-RU" sz="1800" dirty="0"/>
              <a:t> </a:t>
            </a:r>
            <a:r>
              <a:rPr lang="ru-RU" sz="1800" dirty="0" err="1"/>
              <a:t>розвитку</a:t>
            </a:r>
            <a:r>
              <a:rPr lang="ru-RU" sz="1800" dirty="0"/>
              <a:t> в </a:t>
            </a:r>
            <a:r>
              <a:rPr lang="ru-RU" sz="1800" dirty="0" err="1"/>
              <a:t>цілому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складових</a:t>
            </a:r>
            <a:r>
              <a:rPr lang="ru-RU" sz="1800" dirty="0"/>
              <a:t>: </a:t>
            </a:r>
            <a:r>
              <a:rPr lang="ru-RU" sz="1800" dirty="0" err="1"/>
              <a:t>попиту</a:t>
            </a:r>
            <a:r>
              <a:rPr lang="ru-RU" sz="1800" dirty="0"/>
              <a:t>, </a:t>
            </a:r>
            <a:r>
              <a:rPr lang="ru-RU" sz="1800" dirty="0" err="1"/>
              <a:t>пропозиції</a:t>
            </a:r>
            <a:r>
              <a:rPr lang="ru-RU" sz="1800" dirty="0"/>
              <a:t>, та </a:t>
            </a:r>
            <a:r>
              <a:rPr lang="ru-RU" sz="1800" dirty="0" err="1"/>
              <a:t>дослідження</a:t>
            </a:r>
            <a:r>
              <a:rPr lang="ru-RU" sz="1800" dirty="0"/>
              <a:t> ринку з метою характеристики </a:t>
            </a:r>
            <a:r>
              <a:rPr lang="ru-RU" sz="1800" dirty="0" err="1"/>
              <a:t>особливостей</a:t>
            </a:r>
            <a:r>
              <a:rPr lang="ru-RU" sz="1800" dirty="0"/>
              <a:t> </a:t>
            </a:r>
            <a:r>
              <a:rPr lang="ru-RU" sz="1800" dirty="0" err="1"/>
              <a:t>комерційної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фірм-конкурентів</a:t>
            </a:r>
            <a:r>
              <a:rPr lang="ru-RU" sz="1800" dirty="0"/>
              <a:t>, </a:t>
            </a:r>
            <a:r>
              <a:rPr lang="ru-RU" sz="1800" dirty="0" err="1" smtClean="0"/>
              <a:t>покупців</a:t>
            </a:r>
            <a:r>
              <a:rPr lang="ru-RU" sz="1800" dirty="0" smtClean="0"/>
              <a:t>.</a:t>
            </a:r>
          </a:p>
          <a:p>
            <a:r>
              <a:rPr lang="ru-RU" sz="1800" dirty="0" err="1"/>
              <a:t>Згідно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сучасним</a:t>
            </a:r>
            <a:r>
              <a:rPr lang="ru-RU" sz="1800" dirty="0"/>
              <a:t> </a:t>
            </a:r>
            <a:r>
              <a:rPr lang="ru-RU" sz="1800" dirty="0" err="1"/>
              <a:t>економічним</a:t>
            </a:r>
            <a:r>
              <a:rPr lang="ru-RU" sz="1800" dirty="0"/>
              <a:t> словником </a:t>
            </a:r>
            <a:r>
              <a:rPr lang="ru-RU" sz="1800" b="1" i="1" dirty="0"/>
              <a:t>«</a:t>
            </a:r>
            <a:r>
              <a:rPr lang="ru-RU" sz="1800" b="1" i="1" dirty="0" err="1"/>
              <a:t>дослідження</a:t>
            </a:r>
            <a:r>
              <a:rPr lang="ru-RU" sz="1800" b="1" i="1" dirty="0"/>
              <a:t> ринку» </a:t>
            </a:r>
            <a:r>
              <a:rPr lang="ru-RU" sz="1800" dirty="0"/>
              <a:t>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кількісний</a:t>
            </a:r>
            <a:r>
              <a:rPr lang="ru-RU" sz="1800" dirty="0"/>
              <a:t> і </a:t>
            </a:r>
            <a:r>
              <a:rPr lang="ru-RU" sz="1800" dirty="0" err="1"/>
              <a:t>якісний</a:t>
            </a:r>
            <a:r>
              <a:rPr lang="ru-RU" sz="1800" dirty="0"/>
              <a:t> </a:t>
            </a:r>
            <a:r>
              <a:rPr lang="ru-RU" sz="1800" dirty="0" err="1"/>
              <a:t>аналіз</a:t>
            </a:r>
            <a:r>
              <a:rPr lang="ru-RU" sz="1800" dirty="0"/>
              <a:t> одного ринку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сукупності</a:t>
            </a:r>
            <a:r>
              <a:rPr lang="ru-RU" sz="1800" dirty="0"/>
              <a:t> </a:t>
            </a:r>
            <a:r>
              <a:rPr lang="ru-RU" sz="1800" dirty="0" err="1"/>
              <a:t>ринків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проводиться з метою </a:t>
            </a:r>
            <a:r>
              <a:rPr lang="ru-RU" sz="1800" dirty="0" err="1"/>
              <a:t>вивчення</a:t>
            </a:r>
            <a:r>
              <a:rPr lang="ru-RU" sz="1800" dirty="0"/>
              <a:t> </a:t>
            </a:r>
            <a:r>
              <a:rPr lang="ru-RU" sz="1800" dirty="0" err="1"/>
              <a:t>потенційного</a:t>
            </a:r>
            <a:r>
              <a:rPr lang="ru-RU" sz="1800" dirty="0"/>
              <a:t> </a:t>
            </a:r>
            <a:r>
              <a:rPr lang="ru-RU" sz="1800" dirty="0" err="1"/>
              <a:t>обсягу</a:t>
            </a:r>
            <a:r>
              <a:rPr lang="ru-RU" sz="1800" dirty="0"/>
              <a:t> ринку, </a:t>
            </a:r>
            <a:r>
              <a:rPr lang="ru-RU" sz="1800" dirty="0" err="1"/>
              <a:t>попиту</a:t>
            </a:r>
            <a:r>
              <a:rPr lang="ru-RU" sz="1800" dirty="0"/>
              <a:t> на </a:t>
            </a:r>
            <a:r>
              <a:rPr lang="ru-RU" sz="1800" dirty="0" err="1"/>
              <a:t>товари</a:t>
            </a:r>
            <a:r>
              <a:rPr lang="ru-RU" sz="1800" dirty="0"/>
              <a:t> та </a:t>
            </a:r>
            <a:r>
              <a:rPr lang="ru-RU" sz="1800" dirty="0" err="1"/>
              <a:t>послуги</a:t>
            </a:r>
            <a:r>
              <a:rPr lang="ru-RU" sz="1800" dirty="0"/>
              <a:t> на </a:t>
            </a:r>
            <a:r>
              <a:rPr lang="ru-RU" sz="1800" dirty="0" err="1"/>
              <a:t>даному</a:t>
            </a:r>
            <a:r>
              <a:rPr lang="ru-RU" sz="1800" dirty="0"/>
              <a:t> ринку, конкурентного </a:t>
            </a:r>
            <a:r>
              <a:rPr lang="ru-RU" sz="1800" dirty="0" err="1"/>
              <a:t>середовища</a:t>
            </a:r>
            <a:r>
              <a:rPr lang="ru-RU" sz="1800" dirty="0"/>
              <a:t>, </a:t>
            </a:r>
            <a:r>
              <a:rPr lang="ru-RU" sz="1800" dirty="0" err="1"/>
              <a:t>цін</a:t>
            </a:r>
            <a:r>
              <a:rPr lang="ru-RU" sz="1800" dirty="0"/>
              <a:t>, потреб у товарах і </a:t>
            </a:r>
            <a:r>
              <a:rPr lang="ru-RU" sz="1800" dirty="0" err="1"/>
              <a:t>послугах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виявляються</a:t>
            </a:r>
            <a:r>
              <a:rPr lang="ru-RU" sz="1800" dirty="0"/>
              <a:t> на ринку.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9279"/>
            <a:ext cx="5013043" cy="144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321081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210" y="1916831"/>
            <a:ext cx="2395091" cy="106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17" y="3060762"/>
            <a:ext cx="2523534" cy="285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23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Дослідження</a:t>
            </a:r>
            <a:r>
              <a:rPr lang="ru-RU" sz="2800" dirty="0"/>
              <a:t> ринку – </a:t>
            </a:r>
            <a:r>
              <a:rPr lang="ru-RU" sz="2800" dirty="0" err="1"/>
              <a:t>осмислене</a:t>
            </a:r>
            <a:r>
              <a:rPr lang="ru-RU" sz="2800" dirty="0"/>
              <a:t>, </a:t>
            </a:r>
            <a:r>
              <a:rPr lang="ru-RU" sz="2800" dirty="0" err="1"/>
              <a:t>систематизоване</a:t>
            </a:r>
            <a:r>
              <a:rPr lang="ru-RU" sz="2800" dirty="0"/>
              <a:t> </a:t>
            </a:r>
            <a:r>
              <a:rPr lang="ru-RU" sz="2800" dirty="0" err="1"/>
              <a:t>аналітичне</a:t>
            </a:r>
            <a:r>
              <a:rPr lang="ru-RU" sz="2800" dirty="0"/>
              <a:t> </a:t>
            </a:r>
            <a:r>
              <a:rPr lang="ru-RU" sz="2800" dirty="0" err="1"/>
              <a:t>джерело</a:t>
            </a:r>
            <a:r>
              <a:rPr lang="ru-RU" sz="2800" dirty="0"/>
              <a:t> для </a:t>
            </a:r>
            <a:r>
              <a:rPr lang="ru-RU" sz="2800" dirty="0" err="1"/>
              <a:t>прийняття</a:t>
            </a:r>
            <a:r>
              <a:rPr lang="ru-RU" sz="2800" dirty="0"/>
              <a:t> </a:t>
            </a:r>
            <a:r>
              <a:rPr lang="ru-RU" sz="2800" dirty="0" err="1"/>
              <a:t>ефективних</a:t>
            </a:r>
            <a:r>
              <a:rPr lang="ru-RU" sz="2800" dirty="0"/>
              <a:t> </a:t>
            </a:r>
            <a:r>
              <a:rPr lang="ru-RU" sz="2800" dirty="0" err="1"/>
              <a:t>маркетингових</a:t>
            </a:r>
            <a:r>
              <a:rPr lang="ru-RU" sz="2800" dirty="0"/>
              <a:t> </a:t>
            </a:r>
            <a:r>
              <a:rPr lang="ru-RU" sz="2800" dirty="0" err="1"/>
              <a:t>рішень</a:t>
            </a:r>
            <a:r>
              <a:rPr lang="ru-RU" sz="2800" dirty="0"/>
              <a:t>, </a:t>
            </a:r>
            <a:r>
              <a:rPr lang="ru-RU" sz="2800" dirty="0" err="1"/>
              <a:t>заснованих</a:t>
            </a:r>
            <a:r>
              <a:rPr lang="ru-RU" sz="2800" dirty="0"/>
              <a:t> на </a:t>
            </a:r>
            <a:r>
              <a:rPr lang="ru-RU" sz="2800" dirty="0" err="1"/>
              <a:t>певних</a:t>
            </a:r>
            <a:r>
              <a:rPr lang="ru-RU" sz="2800" dirty="0"/>
              <a:t> правилах, </a:t>
            </a:r>
            <a:r>
              <a:rPr lang="ru-RU" sz="2800" dirty="0" err="1"/>
              <a:t>відомих</a:t>
            </a:r>
            <a:r>
              <a:rPr lang="ru-RU" sz="2800" dirty="0"/>
              <a:t> як «</a:t>
            </a:r>
            <a:r>
              <a:rPr lang="ru-RU" sz="2800" dirty="0" err="1"/>
              <a:t>етика</a:t>
            </a:r>
            <a:r>
              <a:rPr lang="ru-RU" sz="2800" dirty="0"/>
              <a:t> ринку» (рис. 2.2).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544616" cy="46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31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/>
              <a:t>Метою </a:t>
            </a:r>
            <a:r>
              <a:rPr lang="ru-RU" sz="2200" dirty="0" err="1"/>
              <a:t>досліджень</a:t>
            </a:r>
            <a:r>
              <a:rPr lang="ru-RU" sz="2200" dirty="0"/>
              <a:t> ринку є </a:t>
            </a:r>
            <a:r>
              <a:rPr lang="ru-RU" sz="2200" dirty="0" err="1"/>
              <a:t>визначення</a:t>
            </a:r>
            <a:r>
              <a:rPr lang="ru-RU" sz="2200" dirty="0"/>
              <a:t> того, де та коли </a:t>
            </a:r>
            <a:r>
              <a:rPr lang="ru-RU" sz="2200" dirty="0" err="1"/>
              <a:t>потрібно</a:t>
            </a:r>
            <a:r>
              <a:rPr lang="ru-RU" sz="2200" dirty="0"/>
              <a:t> </a:t>
            </a:r>
            <a:r>
              <a:rPr lang="ru-RU" sz="2200" dirty="0" err="1"/>
              <a:t>продати</a:t>
            </a:r>
            <a:r>
              <a:rPr lang="ru-RU" sz="2200" dirty="0"/>
              <a:t> товар,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сьогодні</a:t>
            </a:r>
            <a:r>
              <a:rPr lang="ru-RU" sz="2200" dirty="0"/>
              <a:t> </a:t>
            </a:r>
            <a:r>
              <a:rPr lang="ru-RU" sz="2200" dirty="0" err="1"/>
              <a:t>необхідний</a:t>
            </a:r>
            <a:r>
              <a:rPr lang="ru-RU" sz="2200" dirty="0"/>
              <a:t> </a:t>
            </a:r>
            <a:r>
              <a:rPr lang="ru-RU" sz="2200" dirty="0" err="1"/>
              <a:t>покупцеві</a:t>
            </a:r>
            <a:r>
              <a:rPr lang="ru-RU" sz="2200" dirty="0"/>
              <a:t>.</a:t>
            </a:r>
            <a:br>
              <a:rPr lang="ru-RU" sz="2200" dirty="0"/>
            </a:br>
            <a:r>
              <a:rPr lang="ru-RU" sz="2200" dirty="0" err="1" smtClean="0"/>
              <a:t>Завданнями</a:t>
            </a:r>
            <a:r>
              <a:rPr lang="ru-RU" sz="2200" dirty="0" smtClean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 ринку є:</a:t>
            </a:r>
            <a:br>
              <a:rPr lang="ru-RU" sz="2200" dirty="0"/>
            </a:br>
            <a:r>
              <a:rPr lang="ru-RU" sz="2200" dirty="0" smtClean="0"/>
              <a:t>1. </a:t>
            </a:r>
            <a:r>
              <a:rPr lang="ru-RU" sz="2200" dirty="0" err="1" smtClean="0"/>
              <a:t>вивчення</a:t>
            </a:r>
            <a:r>
              <a:rPr lang="ru-RU" sz="2200" dirty="0" smtClean="0"/>
              <a:t> </a:t>
            </a:r>
            <a:r>
              <a:rPr lang="ru-RU" sz="2200" dirty="0"/>
              <a:t>потреб ринку до товару, </a:t>
            </a:r>
            <a:r>
              <a:rPr lang="ru-RU" sz="2200" dirty="0" err="1"/>
              <a:t>тобто</a:t>
            </a:r>
            <a:r>
              <a:rPr lang="ru-RU" sz="2200" dirty="0"/>
              <a:t> потреб </a:t>
            </a:r>
            <a:r>
              <a:rPr lang="ru-RU" sz="2200" dirty="0" err="1"/>
              <a:t>покупців</a:t>
            </a:r>
            <a:r>
              <a:rPr lang="ru-RU" sz="2200" dirty="0"/>
              <a:t>;</a:t>
            </a:r>
            <a:br>
              <a:rPr lang="ru-RU" sz="2200" dirty="0"/>
            </a:br>
            <a:r>
              <a:rPr lang="ru-RU" sz="2200" dirty="0" smtClean="0"/>
              <a:t>2.аналіз </a:t>
            </a:r>
            <a:r>
              <a:rPr lang="ru-RU" sz="2200" dirty="0" err="1"/>
              <a:t>мотивації</a:t>
            </a:r>
            <a:r>
              <a:rPr lang="ru-RU" sz="2200" dirty="0"/>
              <a:t> </a:t>
            </a:r>
            <a:r>
              <a:rPr lang="ru-RU" sz="2200" dirty="0" err="1"/>
              <a:t>прийняття</a:t>
            </a:r>
            <a:r>
              <a:rPr lang="ru-RU" sz="2200" dirty="0"/>
              <a:t> </a:t>
            </a:r>
            <a:r>
              <a:rPr lang="ru-RU" sz="2200" dirty="0" err="1"/>
              <a:t>рішень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покупки;</a:t>
            </a:r>
            <a:br>
              <a:rPr lang="ru-RU" sz="2200" dirty="0"/>
            </a:br>
            <a:r>
              <a:rPr lang="ru-RU" sz="2200" dirty="0" smtClean="0"/>
              <a:t>3.вивчення </a:t>
            </a:r>
            <a:r>
              <a:rPr lang="ru-RU" sz="2200" dirty="0" err="1"/>
              <a:t>економічної</a:t>
            </a:r>
            <a:r>
              <a:rPr lang="ru-RU" sz="2200" dirty="0"/>
              <a:t> </a:t>
            </a:r>
            <a:r>
              <a:rPr lang="ru-RU" sz="2200" dirty="0" err="1"/>
              <a:t>кон’юнктури</a:t>
            </a:r>
            <a:r>
              <a:rPr lang="ru-RU" sz="2200" dirty="0"/>
              <a:t>;</a:t>
            </a:r>
            <a:br>
              <a:rPr lang="ru-RU" sz="2200" dirty="0"/>
            </a:br>
            <a:r>
              <a:rPr lang="ru-RU" sz="2200" dirty="0" smtClean="0"/>
              <a:t>4.аналіз </a:t>
            </a:r>
            <a:r>
              <a:rPr lang="ru-RU" sz="2200" dirty="0" err="1"/>
              <a:t>ринкової</a:t>
            </a:r>
            <a:r>
              <a:rPr lang="ru-RU" sz="2200" dirty="0"/>
              <a:t> </a:t>
            </a:r>
            <a:r>
              <a:rPr lang="ru-RU" sz="2200" dirty="0" err="1"/>
              <a:t>сегментації</a:t>
            </a:r>
            <a:r>
              <a:rPr lang="ru-RU" sz="2200" dirty="0"/>
              <a:t>;</a:t>
            </a:r>
            <a:br>
              <a:rPr lang="ru-RU" sz="2200" dirty="0"/>
            </a:br>
            <a:r>
              <a:rPr lang="ru-RU" sz="2200" dirty="0" smtClean="0"/>
              <a:t>5.вивчення </a:t>
            </a:r>
            <a:r>
              <a:rPr lang="ru-RU" sz="2200" dirty="0" err="1"/>
              <a:t>типів</a:t>
            </a:r>
            <a:r>
              <a:rPr lang="ru-RU" sz="2200" dirty="0"/>
              <a:t> </a:t>
            </a:r>
            <a:r>
              <a:rPr lang="ru-RU" sz="2200" dirty="0" err="1"/>
              <a:t>покупців</a:t>
            </a:r>
            <a:r>
              <a:rPr lang="ru-RU" sz="2200" dirty="0"/>
              <a:t>;</a:t>
            </a:r>
            <a:br>
              <a:rPr lang="ru-RU" sz="2200" dirty="0"/>
            </a:br>
            <a:r>
              <a:rPr lang="ru-RU" sz="2200" dirty="0"/>
              <a:t>6</a:t>
            </a:r>
            <a:r>
              <a:rPr lang="ru-RU" sz="2200" dirty="0" smtClean="0"/>
              <a:t>.вивчення </a:t>
            </a:r>
            <a:r>
              <a:rPr lang="ru-RU" sz="2200" dirty="0" err="1"/>
              <a:t>фірмової</a:t>
            </a:r>
            <a:r>
              <a:rPr lang="ru-RU" sz="2200" dirty="0"/>
              <a:t> </a:t>
            </a:r>
            <a:r>
              <a:rPr lang="ru-RU" sz="2200" dirty="0" err="1"/>
              <a:t>структури</a:t>
            </a:r>
            <a:r>
              <a:rPr lang="ru-RU" sz="2200" dirty="0"/>
              <a:t> ринку;</a:t>
            </a:r>
            <a:br>
              <a:rPr lang="ru-RU" sz="2200" dirty="0"/>
            </a:br>
            <a:r>
              <a:rPr lang="ru-RU" sz="2200" dirty="0"/>
              <a:t>7</a:t>
            </a:r>
            <a:r>
              <a:rPr lang="ru-RU" sz="2200" dirty="0" smtClean="0"/>
              <a:t>.аналіз </a:t>
            </a:r>
            <a:r>
              <a:rPr lang="ru-RU" sz="2200" dirty="0" err="1"/>
              <a:t>соціально-психологічних</a:t>
            </a:r>
            <a:r>
              <a:rPr lang="ru-RU" sz="2200" dirty="0"/>
              <a:t> </a:t>
            </a:r>
            <a:r>
              <a:rPr lang="ru-RU" sz="2200" dirty="0" err="1"/>
              <a:t>особливостей</a:t>
            </a:r>
            <a:r>
              <a:rPr lang="ru-RU" sz="2200" dirty="0"/>
              <a:t> </a:t>
            </a:r>
            <a:r>
              <a:rPr lang="ru-RU" sz="2200" dirty="0" err="1"/>
              <a:t>покупців</a:t>
            </a:r>
            <a:r>
              <a:rPr lang="ru-RU" sz="2200" dirty="0"/>
              <a:t>;</a:t>
            </a:r>
            <a:br>
              <a:rPr lang="ru-RU" sz="2200" dirty="0"/>
            </a:br>
            <a:r>
              <a:rPr lang="ru-RU" sz="2200" dirty="0"/>
              <a:t>8</a:t>
            </a:r>
            <a:r>
              <a:rPr lang="ru-RU" sz="2200" dirty="0" smtClean="0"/>
              <a:t>.дослідження </a:t>
            </a:r>
            <a:r>
              <a:rPr lang="ru-RU" sz="2200" dirty="0"/>
              <a:t>форм і </a:t>
            </a:r>
            <a:r>
              <a:rPr lang="ru-RU" sz="2200" dirty="0" err="1"/>
              <a:t>методів</a:t>
            </a:r>
            <a:r>
              <a:rPr lang="ru-RU" sz="2200" dirty="0"/>
              <a:t> </a:t>
            </a:r>
            <a:r>
              <a:rPr lang="ru-RU" sz="2200" dirty="0" err="1"/>
              <a:t>торгової</a:t>
            </a:r>
            <a:r>
              <a:rPr lang="ru-RU" sz="2200" dirty="0"/>
              <a:t> практики по </a:t>
            </a:r>
            <a:r>
              <a:rPr lang="ru-RU" sz="2200" dirty="0" err="1"/>
              <a:t>даному</a:t>
            </a:r>
            <a:r>
              <a:rPr lang="ru-RU" sz="2200" dirty="0"/>
              <a:t> товару на </a:t>
            </a:r>
            <a:r>
              <a:rPr lang="ru-RU" sz="2200" dirty="0" err="1"/>
              <a:t>даному</a:t>
            </a:r>
            <a:r>
              <a:rPr lang="ru-RU" sz="2200" dirty="0"/>
              <a:t> ринку та в </a:t>
            </a:r>
            <a:r>
              <a:rPr lang="ru-RU" sz="2200" dirty="0" err="1"/>
              <a:t>його</a:t>
            </a:r>
            <a:r>
              <a:rPr lang="ru-RU" sz="2200" dirty="0"/>
              <a:t> сегментах;</a:t>
            </a:r>
            <a:br>
              <a:rPr lang="ru-RU" sz="2200" dirty="0"/>
            </a:br>
            <a:r>
              <a:rPr lang="ru-RU" sz="2200" dirty="0"/>
              <a:t>9</a:t>
            </a:r>
            <a:r>
              <a:rPr lang="ru-RU" sz="2200" dirty="0" smtClean="0"/>
              <a:t>.визначення </a:t>
            </a:r>
            <a:r>
              <a:rPr lang="ru-RU" sz="2200" dirty="0" err="1"/>
              <a:t>ємності</a:t>
            </a:r>
            <a:r>
              <a:rPr lang="ru-RU" sz="2200" dirty="0"/>
              <a:t> ринку.</a:t>
            </a:r>
            <a:br>
              <a:rPr lang="ru-RU" sz="2200" dirty="0"/>
            </a:br>
            <a:r>
              <a:rPr lang="ru-RU" sz="2200" b="1" dirty="0" err="1"/>
              <a:t>Об'єктами</a:t>
            </a:r>
            <a:r>
              <a:rPr lang="ru-RU" sz="2200" b="1" dirty="0"/>
              <a:t> </a:t>
            </a:r>
            <a:r>
              <a:rPr lang="ru-RU" sz="2200" b="1" dirty="0" err="1"/>
              <a:t>досліджень</a:t>
            </a:r>
            <a:r>
              <a:rPr lang="ru-RU" sz="2200" b="1" dirty="0"/>
              <a:t> ринку </a:t>
            </a:r>
            <a:r>
              <a:rPr lang="ru-RU" sz="2200" dirty="0" err="1"/>
              <a:t>можуть</a:t>
            </a:r>
            <a:r>
              <a:rPr lang="ru-RU" sz="2200" dirty="0"/>
              <a:t> бути </a:t>
            </a:r>
            <a:r>
              <a:rPr lang="ru-RU" sz="2200" dirty="0" err="1"/>
              <a:t>категорії</a:t>
            </a:r>
            <a:r>
              <a:rPr lang="ru-RU" sz="2200" dirty="0"/>
              <a:t>, </a:t>
            </a:r>
            <a:r>
              <a:rPr lang="ru-RU" sz="2200" dirty="0" err="1"/>
              <a:t>процеси</a:t>
            </a:r>
            <a:r>
              <a:rPr lang="ru-RU" sz="2200" dirty="0"/>
              <a:t>, </a:t>
            </a:r>
            <a:r>
              <a:rPr lang="ru-RU" sz="2200" dirty="0" err="1"/>
              <a:t>явища</a:t>
            </a:r>
            <a:r>
              <a:rPr lang="ru-RU" sz="2200" dirty="0"/>
              <a:t> </a:t>
            </a:r>
            <a:r>
              <a:rPr lang="ru-RU" sz="2200" dirty="0" err="1"/>
              <a:t>економічного</a:t>
            </a:r>
            <a:r>
              <a:rPr lang="ru-RU" sz="2200" dirty="0"/>
              <a:t>, </a:t>
            </a:r>
            <a:r>
              <a:rPr lang="ru-RU" sz="2200" dirty="0" err="1"/>
              <a:t>соціального</a:t>
            </a:r>
            <a:r>
              <a:rPr lang="ru-RU" sz="2200" dirty="0"/>
              <a:t>, </a:t>
            </a:r>
            <a:r>
              <a:rPr lang="ru-RU" sz="2200" dirty="0" err="1"/>
              <a:t>психологічного</a:t>
            </a:r>
            <a:r>
              <a:rPr lang="ru-RU" sz="2200" dirty="0"/>
              <a:t> характеру, </a:t>
            </a:r>
            <a:r>
              <a:rPr lang="ru-RU" sz="2200" dirty="0" err="1"/>
              <a:t>що</a:t>
            </a:r>
            <a:r>
              <a:rPr lang="ru-RU" sz="2200" dirty="0"/>
              <a:t> у </a:t>
            </a:r>
            <a:r>
              <a:rPr lang="ru-RU" sz="2200" dirty="0" err="1"/>
              <a:t>сукупності</a:t>
            </a:r>
            <a:r>
              <a:rPr lang="ru-RU" sz="2200" dirty="0"/>
              <a:t> </a:t>
            </a:r>
            <a:r>
              <a:rPr lang="ru-RU" sz="2200" dirty="0" err="1"/>
              <a:t>представляють</a:t>
            </a:r>
            <a:r>
              <a:rPr lang="ru-RU" sz="2200" dirty="0"/>
              <a:t> </a:t>
            </a:r>
            <a:r>
              <a:rPr lang="ru-RU" sz="2200" dirty="0" err="1"/>
              <a:t>сутність</a:t>
            </a:r>
            <a:r>
              <a:rPr lang="ru-RU" sz="2200" dirty="0"/>
              <a:t> і </a:t>
            </a:r>
            <a:r>
              <a:rPr lang="ru-RU" sz="2200" dirty="0" err="1"/>
              <a:t>наслідок</a:t>
            </a:r>
            <a:r>
              <a:rPr lang="ru-RU" sz="2200" dirty="0"/>
              <a:t> </a:t>
            </a:r>
            <a:r>
              <a:rPr lang="ru-RU" sz="2200" dirty="0" err="1"/>
              <a:t>маркетингової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підприємства</a:t>
            </a:r>
            <a:r>
              <a:rPr lang="ru-RU" sz="2200" dirty="0"/>
              <a:t> на конкретному </a:t>
            </a:r>
            <a:r>
              <a:rPr lang="ru-RU" sz="2200" dirty="0" smtClean="0"/>
              <a:t>ринку.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/>
              <a:t>  </a:t>
            </a:r>
            <a:r>
              <a:rPr lang="ru-RU" sz="2200" b="1" dirty="0" err="1"/>
              <a:t>Основними</a:t>
            </a:r>
            <a:r>
              <a:rPr lang="ru-RU" sz="2200" b="1" dirty="0"/>
              <a:t> принципами </a:t>
            </a:r>
            <a:r>
              <a:rPr lang="ru-RU" sz="2200" b="1" dirty="0" err="1"/>
              <a:t>досліджень</a:t>
            </a:r>
            <a:r>
              <a:rPr lang="ru-RU" sz="2200" b="1" dirty="0"/>
              <a:t> ринку є: </a:t>
            </a:r>
            <a:r>
              <a:rPr lang="ru-RU" sz="2200" dirty="0" err="1"/>
              <a:t>системність</a:t>
            </a:r>
            <a:r>
              <a:rPr lang="ru-RU" sz="2200" dirty="0"/>
              <a:t>; </a:t>
            </a:r>
            <a:r>
              <a:rPr lang="ru-RU" sz="2200" dirty="0" err="1"/>
              <a:t>комплексність</a:t>
            </a:r>
            <a:r>
              <a:rPr lang="ru-RU" sz="2200" dirty="0"/>
              <a:t>; </a:t>
            </a:r>
            <a:r>
              <a:rPr lang="ru-RU" sz="2200" dirty="0" err="1"/>
              <a:t>цілеспрямованість</a:t>
            </a:r>
            <a:r>
              <a:rPr lang="ru-RU" sz="2200" dirty="0"/>
              <a:t>; </a:t>
            </a:r>
            <a:r>
              <a:rPr lang="ru-RU" sz="2200" dirty="0" err="1"/>
              <a:t>об'єктивність</a:t>
            </a:r>
            <a:r>
              <a:rPr lang="ru-RU" sz="2200" dirty="0"/>
              <a:t>; </a:t>
            </a:r>
            <a:r>
              <a:rPr lang="ru-RU" sz="2200" dirty="0" err="1"/>
              <a:t>надійність</a:t>
            </a:r>
            <a:r>
              <a:rPr lang="ru-RU" sz="2200" dirty="0"/>
              <a:t>; </a:t>
            </a:r>
            <a:r>
              <a:rPr lang="ru-RU" sz="2200" dirty="0" err="1"/>
              <a:t>економічність</a:t>
            </a:r>
            <a:r>
              <a:rPr lang="ru-RU" sz="2200" dirty="0"/>
              <a:t>; </a:t>
            </a:r>
            <a:r>
              <a:rPr lang="ru-RU" sz="2200" dirty="0" err="1"/>
              <a:t>відповідність</a:t>
            </a:r>
            <a:r>
              <a:rPr lang="ru-RU" sz="2200" dirty="0"/>
              <a:t> принципам	</a:t>
            </a:r>
            <a:r>
              <a:rPr lang="ru-RU" sz="2200" dirty="0" err="1"/>
              <a:t>добросовісної</a:t>
            </a:r>
            <a:r>
              <a:rPr lang="ru-RU" sz="2200" dirty="0"/>
              <a:t> </a:t>
            </a:r>
            <a:r>
              <a:rPr lang="ru-RU" sz="2200" dirty="0" err="1"/>
              <a:t>конкуренції</a:t>
            </a:r>
            <a:r>
              <a:rPr lang="ru-RU" sz="2200" dirty="0"/>
              <a:t>; </a:t>
            </a:r>
            <a:r>
              <a:rPr lang="ru-RU" sz="2200" dirty="0" err="1"/>
              <a:t>довіра</a:t>
            </a:r>
            <a:r>
              <a:rPr lang="ru-RU" sz="2200" dirty="0"/>
              <a:t> з боку </a:t>
            </a:r>
            <a:r>
              <a:rPr lang="ru-RU" sz="2200" dirty="0" err="1"/>
              <a:t>споживачів</a:t>
            </a:r>
            <a:r>
              <a:rPr lang="ru-RU" sz="2200" dirty="0"/>
              <a:t>.</a:t>
            </a:r>
            <a:br>
              <a:rPr lang="ru-RU" sz="22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38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Структура </a:t>
            </a:r>
            <a:r>
              <a:rPr lang="ru-RU" sz="2400" b="1" dirty="0" err="1"/>
              <a:t>дослідження</a:t>
            </a:r>
            <a:r>
              <a:rPr lang="ru-RU" sz="2400" b="1" dirty="0"/>
              <a:t> ринку </a:t>
            </a:r>
            <a:r>
              <a:rPr lang="ru-RU" sz="2400" b="1" dirty="0" err="1"/>
              <a:t>дозволяє</a:t>
            </a:r>
            <a:r>
              <a:rPr lang="ru-RU" sz="2400" b="1" dirty="0"/>
              <a:t> </a:t>
            </a:r>
            <a:r>
              <a:rPr lang="ru-RU" sz="2400" b="1" dirty="0" err="1"/>
              <a:t>виділити</a:t>
            </a:r>
            <a:r>
              <a:rPr lang="ru-RU" sz="2400" b="1" dirty="0"/>
              <a:t> </a:t>
            </a:r>
            <a:r>
              <a:rPr lang="ru-RU" sz="2400" b="1" dirty="0" err="1"/>
              <a:t>п'ять</a:t>
            </a:r>
            <a:r>
              <a:rPr lang="ru-RU" sz="2400" b="1" dirty="0"/>
              <a:t> </a:t>
            </a:r>
            <a:r>
              <a:rPr lang="ru-RU" sz="2400" b="1" dirty="0" err="1"/>
              <a:t>етапів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описують</a:t>
            </a:r>
            <a:r>
              <a:rPr lang="ru-RU" sz="2400" b="1" dirty="0"/>
              <a:t> </a:t>
            </a:r>
            <a:r>
              <a:rPr lang="ru-RU" sz="2400" b="1" dirty="0" err="1"/>
              <a:t>послідовність</a:t>
            </a:r>
            <a:r>
              <a:rPr lang="ru-RU" sz="2400" b="1" dirty="0"/>
              <a:t> </a:t>
            </a:r>
            <a:r>
              <a:rPr lang="ru-RU" sz="2400" b="1" dirty="0" err="1"/>
              <a:t>вивчення</a:t>
            </a:r>
            <a:r>
              <a:rPr lang="ru-RU" sz="2400" b="1" dirty="0"/>
              <a:t> та </a:t>
            </a:r>
            <a:r>
              <a:rPr lang="ru-RU" sz="2400" b="1" dirty="0" err="1"/>
              <a:t>моделювання</a:t>
            </a:r>
            <a:r>
              <a:rPr lang="ru-RU" sz="2400" b="1" dirty="0"/>
              <a:t> ринку, </a:t>
            </a:r>
            <a:r>
              <a:rPr lang="ru-RU" sz="2400" b="1" dirty="0" err="1"/>
              <a:t>починаючи</a:t>
            </a:r>
            <a:r>
              <a:rPr lang="ru-RU" sz="2400" b="1" dirty="0"/>
              <a:t> з </a:t>
            </a:r>
            <a:r>
              <a:rPr lang="ru-RU" sz="2400" b="1" dirty="0" err="1"/>
              <a:t>висунення</a:t>
            </a:r>
            <a:r>
              <a:rPr lang="ru-RU" sz="2400" b="1" dirty="0"/>
              <a:t> </a:t>
            </a:r>
            <a:r>
              <a:rPr lang="ru-RU" sz="2400" b="1" dirty="0" err="1"/>
              <a:t>концепції</a:t>
            </a:r>
            <a:r>
              <a:rPr lang="ru-RU" sz="2400" b="1" dirty="0"/>
              <a:t> </a:t>
            </a:r>
            <a:r>
              <a:rPr lang="ru-RU" sz="2400" b="1" dirty="0" err="1"/>
              <a:t>дослідження</a:t>
            </a:r>
            <a:r>
              <a:rPr lang="ru-RU" sz="2400" b="1" dirty="0"/>
              <a:t> та </a:t>
            </a:r>
            <a:r>
              <a:rPr lang="ru-RU" sz="2400" b="1" dirty="0" err="1"/>
              <a:t>складання</a:t>
            </a:r>
            <a:r>
              <a:rPr lang="ru-RU" sz="2400" b="1" dirty="0"/>
              <a:t> </a:t>
            </a:r>
            <a:r>
              <a:rPr lang="ru-RU" sz="2400" b="1" dirty="0" err="1"/>
              <a:t>висновків</a:t>
            </a:r>
            <a:r>
              <a:rPr lang="ru-RU" sz="2400" b="1" dirty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9485" y="1443839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err="1" smtClean="0"/>
              <a:t>Залежно</a:t>
            </a:r>
            <a:r>
              <a:rPr lang="ru-RU" sz="2400" b="1" dirty="0" smtClean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характеру та </a:t>
            </a:r>
            <a:r>
              <a:rPr lang="ru-RU" sz="2400" b="1" dirty="0" err="1"/>
              <a:t>цілей</a:t>
            </a:r>
            <a:r>
              <a:rPr lang="ru-RU" sz="2400" b="1" dirty="0"/>
              <a:t> </a:t>
            </a:r>
            <a:r>
              <a:rPr lang="ru-RU" sz="2400" b="1" dirty="0" err="1"/>
              <a:t>виокремлюють</a:t>
            </a:r>
            <a:r>
              <a:rPr lang="ru-RU" sz="2400" b="1" dirty="0"/>
              <a:t> три   </a:t>
            </a:r>
            <a:r>
              <a:rPr lang="ru-RU" sz="2400" b="1" dirty="0" err="1"/>
              <a:t>типи</a:t>
            </a:r>
            <a:r>
              <a:rPr lang="ru-RU" sz="2400" b="1" dirty="0"/>
              <a:t> </a:t>
            </a:r>
            <a:r>
              <a:rPr lang="ru-RU" sz="2400" b="1" dirty="0" err="1"/>
              <a:t>досліджень</a:t>
            </a:r>
            <a:r>
              <a:rPr lang="ru-RU" sz="2400" b="1" dirty="0"/>
              <a:t> ринку:</a:t>
            </a:r>
          </a:p>
          <a:p>
            <a:r>
              <a:rPr lang="ru-RU" sz="2400" dirty="0"/>
              <a:t>-	</a:t>
            </a:r>
            <a:r>
              <a:rPr lang="ru-RU" sz="2400" dirty="0" err="1"/>
              <a:t>розвідувальне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</a:p>
          <a:p>
            <a:r>
              <a:rPr lang="ru-RU" sz="2400" dirty="0"/>
              <a:t>-	</a:t>
            </a:r>
            <a:r>
              <a:rPr lang="ru-RU" sz="2400" dirty="0" err="1"/>
              <a:t>описове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;</a:t>
            </a:r>
          </a:p>
          <a:p>
            <a:r>
              <a:rPr lang="ru-RU" sz="2400" dirty="0"/>
              <a:t>-	</a:t>
            </a:r>
            <a:r>
              <a:rPr lang="ru-RU" sz="2400" dirty="0" err="1"/>
              <a:t>каузальне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Ринкові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розрізнятися</a:t>
            </a:r>
            <a:r>
              <a:rPr lang="ru-RU" sz="2400" dirty="0"/>
              <a:t> за </a:t>
            </a:r>
            <a:r>
              <a:rPr lang="ru-RU" sz="2400" dirty="0" err="1"/>
              <a:t>сутністю</a:t>
            </a:r>
            <a:r>
              <a:rPr lang="ru-RU" sz="2400" dirty="0"/>
              <a:t>, </a:t>
            </a:r>
            <a:r>
              <a:rPr lang="ru-RU" sz="2400" dirty="0" err="1"/>
              <a:t>об'єктом</a:t>
            </a:r>
            <a:r>
              <a:rPr lang="ru-RU" sz="2400" dirty="0"/>
              <a:t>, </a:t>
            </a:r>
            <a:r>
              <a:rPr lang="ru-RU" sz="2400" dirty="0" err="1"/>
              <a:t>напрямком</a:t>
            </a:r>
            <a:r>
              <a:rPr lang="ru-RU" sz="2400" dirty="0"/>
              <a:t>, масштабом, </a:t>
            </a:r>
            <a:r>
              <a:rPr lang="ru-RU" sz="2400" dirty="0" err="1"/>
              <a:t>термінами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,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Правова</a:t>
            </a:r>
            <a:r>
              <a:rPr lang="ru-RU" sz="2400" dirty="0"/>
              <a:t> база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ринку в </a:t>
            </a:r>
            <a:r>
              <a:rPr lang="ru-RU" sz="2400" dirty="0" err="1"/>
              <a:t>Україні</a:t>
            </a:r>
            <a:r>
              <a:rPr lang="ru-RU" sz="2400" dirty="0"/>
              <a:t>     практично </a:t>
            </a:r>
            <a:r>
              <a:rPr lang="ru-RU" sz="2400" dirty="0" err="1"/>
              <a:t>відсутня</a:t>
            </a:r>
            <a:r>
              <a:rPr lang="ru-RU" sz="2400" dirty="0"/>
              <a:t>. </a:t>
            </a:r>
            <a:r>
              <a:rPr lang="ru-RU" sz="2400" dirty="0" err="1"/>
              <a:t>Окремими</a:t>
            </a:r>
            <a:r>
              <a:rPr lang="ru-RU" sz="2400" dirty="0"/>
              <a:t> законами </a:t>
            </a:r>
            <a:r>
              <a:rPr lang="ru-RU" sz="2400" dirty="0" err="1"/>
              <a:t>регламентовано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: рекламу, </a:t>
            </a:r>
            <a:r>
              <a:rPr lang="ru-RU" sz="2400" dirty="0" err="1"/>
              <a:t>захист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недобросовісної</a:t>
            </a:r>
            <a:r>
              <a:rPr lang="ru-RU" sz="2400" dirty="0"/>
              <a:t> </a:t>
            </a:r>
            <a:r>
              <a:rPr lang="ru-RU" sz="2400" dirty="0" err="1"/>
              <a:t>конкуренції</a:t>
            </a:r>
            <a:r>
              <a:rPr lang="ru-RU" sz="2400" dirty="0"/>
              <a:t> та </a:t>
            </a:r>
            <a:r>
              <a:rPr lang="ru-RU" sz="2400" dirty="0" err="1"/>
              <a:t>збереження</a:t>
            </a:r>
            <a:r>
              <a:rPr lang="ru-RU" sz="2400" dirty="0"/>
              <a:t> </a:t>
            </a:r>
            <a:r>
              <a:rPr lang="ru-RU" sz="2400" dirty="0" err="1"/>
              <a:t>комерційної</a:t>
            </a:r>
            <a:r>
              <a:rPr lang="ru-RU" sz="2400" dirty="0"/>
              <a:t> </a:t>
            </a:r>
            <a:r>
              <a:rPr lang="ru-RU" sz="2400" dirty="0" err="1"/>
              <a:t>таємниці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152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err="1"/>
              <a:t>Основні</a:t>
            </a:r>
            <a:r>
              <a:rPr lang="ru-RU" sz="1800" b="1" dirty="0"/>
              <a:t> </a:t>
            </a:r>
            <a:r>
              <a:rPr lang="ru-RU" sz="1800" b="1" dirty="0" err="1"/>
              <a:t>вимоги</a:t>
            </a:r>
            <a:r>
              <a:rPr lang="ru-RU" sz="1800" b="1" dirty="0"/>
              <a:t> </a:t>
            </a:r>
            <a:r>
              <a:rPr lang="ru-RU" sz="1800" b="1" dirty="0" err="1"/>
              <a:t>щодо</a:t>
            </a:r>
            <a:r>
              <a:rPr lang="ru-RU" sz="1800" b="1" dirty="0"/>
              <a:t> </a:t>
            </a:r>
            <a:r>
              <a:rPr lang="ru-RU" sz="1800" b="1" dirty="0" err="1"/>
              <a:t>проведення</a:t>
            </a:r>
            <a:r>
              <a:rPr lang="ru-RU" sz="1800" b="1" dirty="0"/>
              <a:t> </a:t>
            </a:r>
            <a:r>
              <a:rPr lang="ru-RU" sz="1800" b="1" dirty="0" err="1"/>
              <a:t>ринкових</a:t>
            </a:r>
            <a:r>
              <a:rPr lang="ru-RU" sz="1800" b="1" dirty="0"/>
              <a:t> </a:t>
            </a:r>
            <a:r>
              <a:rPr lang="ru-RU" sz="1800" b="1" dirty="0" err="1"/>
              <a:t>досліджень</a:t>
            </a:r>
            <a:r>
              <a:rPr lang="ru-RU" sz="1800" b="1" dirty="0"/>
              <a:t>, </a:t>
            </a:r>
            <a:r>
              <a:rPr lang="ru-RU" sz="1800" b="1" dirty="0" err="1"/>
              <a:t>закріплені</a:t>
            </a:r>
            <a:r>
              <a:rPr lang="ru-RU" sz="1800" b="1" dirty="0"/>
              <a:t> в </a:t>
            </a:r>
            <a:r>
              <a:rPr lang="ru-RU" sz="1800" b="1" dirty="0" err="1"/>
              <a:t>Міжнародному</a:t>
            </a:r>
            <a:r>
              <a:rPr lang="ru-RU" sz="1800" b="1" dirty="0"/>
              <a:t> </a:t>
            </a:r>
            <a:r>
              <a:rPr lang="ru-RU" sz="1800" b="1" dirty="0" err="1"/>
              <a:t>процесуальному</a:t>
            </a:r>
            <a:r>
              <a:rPr lang="ru-RU" sz="1800" b="1" dirty="0"/>
              <a:t> </a:t>
            </a:r>
            <a:r>
              <a:rPr lang="ru-RU" sz="1800" b="1" dirty="0" err="1"/>
              <a:t>кодексі</a:t>
            </a:r>
            <a:r>
              <a:rPr lang="ru-RU" sz="1800" b="1" dirty="0"/>
              <a:t> </a:t>
            </a:r>
            <a:r>
              <a:rPr lang="ru-RU" sz="1800" b="1" dirty="0" err="1"/>
              <a:t>маркетингових</a:t>
            </a:r>
            <a:r>
              <a:rPr lang="ru-RU" sz="1800" b="1" dirty="0"/>
              <a:t> і </a:t>
            </a:r>
            <a:r>
              <a:rPr lang="ru-RU" sz="1800" b="1" dirty="0" err="1"/>
              <a:t>соціальних</a:t>
            </a:r>
            <a:r>
              <a:rPr lang="ru-RU" sz="1800" b="1" dirty="0"/>
              <a:t> </a:t>
            </a:r>
            <a:r>
              <a:rPr lang="ru-RU" sz="1800" b="1" dirty="0" err="1"/>
              <a:t>досліджень</a:t>
            </a:r>
            <a:r>
              <a:rPr lang="ru-RU" sz="1800" b="1" dirty="0"/>
              <a:t>: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 smtClean="0"/>
              <a:t>-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/>
              <a:t>повинні</a:t>
            </a:r>
            <a:r>
              <a:rPr lang="ru-RU" sz="1600" dirty="0"/>
              <a:t> </a:t>
            </a:r>
            <a:r>
              <a:rPr lang="ru-RU" sz="1600" dirty="0" err="1"/>
              <a:t>проводитися</a:t>
            </a:r>
            <a:r>
              <a:rPr lang="ru-RU" sz="1600" dirty="0"/>
              <a:t> </a:t>
            </a:r>
            <a:r>
              <a:rPr lang="ru-RU" sz="1600" dirty="0" err="1"/>
              <a:t>чесно</a:t>
            </a:r>
            <a:r>
              <a:rPr lang="ru-RU" sz="1600" dirty="0"/>
              <a:t>, </a:t>
            </a:r>
            <a:r>
              <a:rPr lang="ru-RU" sz="1600" dirty="0" err="1"/>
              <a:t>об’єктивно</a:t>
            </a:r>
            <a:r>
              <a:rPr lang="ru-RU" sz="1600" dirty="0"/>
              <a:t>, </a:t>
            </a:r>
            <a:r>
              <a:rPr lang="ru-RU" sz="1600" dirty="0" err="1"/>
              <a:t>завдання</a:t>
            </a:r>
            <a:r>
              <a:rPr lang="ru-RU" sz="1600" dirty="0"/>
              <a:t> </a:t>
            </a:r>
            <a:r>
              <a:rPr lang="ru-RU" sz="1600" dirty="0" err="1"/>
              <a:t>шкоди</a:t>
            </a:r>
            <a:r>
              <a:rPr lang="ru-RU" sz="1600" dirty="0"/>
              <a:t> особам,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надають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, і </a:t>
            </a:r>
            <a:r>
              <a:rPr lang="ru-RU" sz="1600" dirty="0" err="1"/>
              <a:t>базуватися</a:t>
            </a:r>
            <a:r>
              <a:rPr lang="ru-RU" sz="1600" dirty="0"/>
              <a:t>, на </a:t>
            </a:r>
            <a:r>
              <a:rPr lang="ru-RU" sz="1600" dirty="0" err="1"/>
              <a:t>встановлених</a:t>
            </a:r>
            <a:r>
              <a:rPr lang="ru-RU" sz="1600" dirty="0"/>
              <a:t> </a:t>
            </a:r>
            <a:r>
              <a:rPr lang="ru-RU" sz="1600" dirty="0" err="1"/>
              <a:t>наукових</a:t>
            </a:r>
            <a:r>
              <a:rPr lang="ru-RU" sz="1600" dirty="0"/>
              <a:t> принципах;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/>
              <a:t>використовуються</a:t>
            </a:r>
            <a:r>
              <a:rPr lang="ru-RU" sz="1600" dirty="0"/>
              <a:t> </a:t>
            </a:r>
            <a:r>
              <a:rPr lang="ru-RU" sz="1600" dirty="0" err="1"/>
              <a:t>пристрої</a:t>
            </a:r>
            <a:r>
              <a:rPr lang="ru-RU" sz="1600" dirty="0"/>
              <a:t> </a:t>
            </a:r>
            <a:r>
              <a:rPr lang="ru-RU" sz="1600" dirty="0" err="1"/>
              <a:t>спостереження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записувальне</a:t>
            </a:r>
            <a:r>
              <a:rPr lang="ru-RU" sz="1600" dirty="0"/>
              <a:t> </a:t>
            </a:r>
            <a:r>
              <a:rPr lang="ru-RU" sz="1600" dirty="0" err="1"/>
              <a:t>обладнання</a:t>
            </a:r>
            <a:r>
              <a:rPr lang="ru-RU" sz="1600" dirty="0"/>
              <a:t> (але не у </a:t>
            </a:r>
            <a:r>
              <a:rPr lang="ru-RU" sz="1600" dirty="0" err="1"/>
              <a:t>громадському</a:t>
            </a:r>
            <a:r>
              <a:rPr lang="ru-RU" sz="1600" dirty="0"/>
              <a:t> </a:t>
            </a:r>
            <a:r>
              <a:rPr lang="ru-RU" sz="1600" dirty="0" err="1"/>
              <a:t>місці</a:t>
            </a:r>
            <a:r>
              <a:rPr lang="ru-RU" sz="1600" dirty="0"/>
              <a:t>), то </a:t>
            </a:r>
            <a:r>
              <a:rPr lang="ru-RU" sz="1600" dirty="0" err="1"/>
              <a:t>респонденти</a:t>
            </a:r>
            <a:r>
              <a:rPr lang="ru-RU" sz="1600" dirty="0"/>
              <a:t> </a:t>
            </a:r>
            <a:r>
              <a:rPr lang="ru-RU" sz="1600" dirty="0" err="1"/>
              <a:t>повинні</a:t>
            </a:r>
            <a:r>
              <a:rPr lang="ru-RU" sz="1600" dirty="0"/>
              <a:t> бути </a:t>
            </a:r>
            <a:r>
              <a:rPr lang="ru-RU" sz="1600" dirty="0" err="1"/>
              <a:t>поінформованими</a:t>
            </a:r>
            <a:r>
              <a:rPr lang="ru-RU" sz="1600" dirty="0"/>
              <a:t> про </a:t>
            </a:r>
            <a:r>
              <a:rPr lang="ru-RU" sz="1600" dirty="0" err="1"/>
              <a:t>це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громадськість</a:t>
            </a:r>
            <a:r>
              <a:rPr lang="ru-RU" sz="1600" dirty="0" smtClean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бути </a:t>
            </a:r>
            <a:r>
              <a:rPr lang="ru-RU" sz="1600" dirty="0" err="1"/>
              <a:t>впевнена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маркетингових</a:t>
            </a:r>
            <a:r>
              <a:rPr lang="ru-RU" sz="1600" dirty="0"/>
              <a:t> </a:t>
            </a:r>
            <a:r>
              <a:rPr lang="ru-RU" sz="1600" dirty="0" err="1"/>
              <a:t>досліджень</a:t>
            </a:r>
            <a:r>
              <a:rPr lang="ru-RU" sz="1600" dirty="0"/>
              <a:t> не </a:t>
            </a:r>
            <a:r>
              <a:rPr lang="ru-RU" sz="1600" dirty="0" err="1"/>
              <a:t>порушуються</a:t>
            </a:r>
            <a:r>
              <a:rPr lang="ru-RU" sz="1600" dirty="0"/>
              <a:t> права </a:t>
            </a:r>
            <a:r>
              <a:rPr lang="ru-RU" sz="1600" dirty="0" err="1"/>
              <a:t>особистості</a:t>
            </a:r>
            <a:r>
              <a:rPr lang="ru-RU" sz="1600" dirty="0"/>
              <a:t>. 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інформація</a:t>
            </a:r>
            <a:r>
              <a:rPr lang="ru-RU" sz="1600" dirty="0"/>
              <a:t>, </a:t>
            </a:r>
            <a:r>
              <a:rPr lang="ru-RU" sz="1600" dirty="0" err="1"/>
              <a:t>отримана</a:t>
            </a:r>
            <a:r>
              <a:rPr lang="ru-RU" sz="1600" dirty="0"/>
              <a:t> в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, </a:t>
            </a:r>
            <a:r>
              <a:rPr lang="ru-RU" sz="1600" dirty="0" err="1"/>
              <a:t>має</a:t>
            </a:r>
            <a:r>
              <a:rPr lang="ru-RU" sz="1600" dirty="0"/>
              <a:t> бути </a:t>
            </a:r>
            <a:r>
              <a:rPr lang="ru-RU" sz="1600" dirty="0" err="1"/>
              <a:t>використана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за </a:t>
            </a:r>
            <a:r>
              <a:rPr lang="ru-RU" sz="1600" dirty="0" err="1"/>
              <a:t>призначенням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дослідник</a:t>
            </a:r>
            <a:r>
              <a:rPr lang="ru-RU" sz="1600" dirty="0" smtClean="0"/>
              <a:t> </a:t>
            </a:r>
            <a:r>
              <a:rPr lang="ru-RU" sz="1600" dirty="0"/>
              <a:t>повинен </a:t>
            </a:r>
            <a:r>
              <a:rPr lang="ru-RU" sz="1600" dirty="0" err="1"/>
              <a:t>поінформувати</a:t>
            </a:r>
            <a:r>
              <a:rPr lang="ru-RU" sz="1600" dirty="0"/>
              <a:t> </a:t>
            </a:r>
            <a:r>
              <a:rPr lang="ru-RU" sz="1600" dirty="0" err="1"/>
              <a:t>клієнта</a:t>
            </a:r>
            <a:r>
              <a:rPr lang="ru-RU" sz="1600" dirty="0"/>
              <a:t>, </a:t>
            </a:r>
            <a:r>
              <a:rPr lang="ru-RU" sz="1600" dirty="0" err="1"/>
              <a:t>якщо</a:t>
            </a:r>
            <a:r>
              <a:rPr lang="ru-RU" sz="1600" dirty="0"/>
              <a:t> робота проводиться для </a:t>
            </a:r>
            <a:r>
              <a:rPr lang="ru-RU" sz="1600" dirty="0" err="1"/>
              <a:t>нього</a:t>
            </a:r>
            <a:r>
              <a:rPr lang="ru-RU" sz="1600" dirty="0"/>
              <a:t>, </a:t>
            </a:r>
            <a:r>
              <a:rPr lang="ru-RU" sz="1600" dirty="0" err="1"/>
              <a:t>має</a:t>
            </a:r>
            <a:r>
              <a:rPr lang="ru-RU" sz="1600" dirty="0"/>
              <a:t> бути </a:t>
            </a:r>
            <a:r>
              <a:rPr lang="ru-RU" sz="1600" dirty="0" err="1"/>
              <a:t>поєднаною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синдикативною в рамках того ж проекту з </a:t>
            </a:r>
            <a:r>
              <a:rPr lang="ru-RU" sz="1600" dirty="0" err="1"/>
              <a:t>роботою</a:t>
            </a:r>
            <a:r>
              <a:rPr lang="ru-RU" sz="1600" dirty="0"/>
              <a:t> для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клієнтів</a:t>
            </a:r>
            <a:r>
              <a:rPr lang="ru-RU" sz="1600" dirty="0"/>
              <a:t>, але не повинен </a:t>
            </a:r>
            <a:r>
              <a:rPr lang="ru-RU" sz="1600" dirty="0" err="1"/>
              <a:t>розкривати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ідентичність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/>
              <a:t>час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досліджень</a:t>
            </a:r>
            <a:r>
              <a:rPr lang="ru-RU" sz="1600" dirty="0"/>
              <a:t> не </a:t>
            </a:r>
            <a:r>
              <a:rPr lang="ru-RU" sz="1600" dirty="0" err="1"/>
              <a:t>повинні</a:t>
            </a:r>
            <a:r>
              <a:rPr lang="ru-RU" sz="1600" dirty="0"/>
              <a:t> </a:t>
            </a:r>
            <a:r>
              <a:rPr lang="ru-RU" sz="1600" dirty="0" err="1"/>
              <a:t>порушуватися</a:t>
            </a:r>
            <a:r>
              <a:rPr lang="ru-RU" sz="1600" dirty="0"/>
              <a:t> </a:t>
            </a:r>
            <a:r>
              <a:rPr lang="ru-RU" sz="1600" dirty="0" err="1"/>
              <a:t>принципи</a:t>
            </a:r>
            <a:r>
              <a:rPr lang="ru-RU" sz="1600" dirty="0"/>
              <a:t> </a:t>
            </a:r>
            <a:r>
              <a:rPr lang="ru-RU" sz="1600" dirty="0" err="1"/>
              <a:t>добросовісної</a:t>
            </a:r>
            <a:r>
              <a:rPr lang="ru-RU" sz="1600" dirty="0"/>
              <a:t> </a:t>
            </a:r>
            <a:r>
              <a:rPr lang="ru-RU" sz="1600" dirty="0" err="1"/>
              <a:t>конкуренції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клієнт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 err="1"/>
              <a:t>замовник</a:t>
            </a:r>
            <a:r>
              <a:rPr lang="ru-RU" sz="1600" dirty="0"/>
              <a:t>) і </a:t>
            </a:r>
            <a:r>
              <a:rPr lang="ru-RU" sz="1600" dirty="0" err="1"/>
              <a:t>дослідник</a:t>
            </a:r>
            <a:r>
              <a:rPr lang="ru-RU" sz="1600" dirty="0"/>
              <a:t> (</a:t>
            </a:r>
            <a:r>
              <a:rPr lang="ru-RU" sz="1600" dirty="0" err="1"/>
              <a:t>виконавець</a:t>
            </a:r>
            <a:r>
              <a:rPr lang="ru-RU" sz="1600" dirty="0"/>
              <a:t>)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будувати</a:t>
            </a:r>
            <a:r>
              <a:rPr lang="ru-RU" sz="1600" dirty="0"/>
              <a:t> </a:t>
            </a:r>
            <a:r>
              <a:rPr lang="ru-RU" sz="1600" dirty="0" err="1"/>
              <a:t>свої</a:t>
            </a:r>
            <a:r>
              <a:rPr lang="ru-RU" sz="1600" dirty="0"/>
              <a:t> </a:t>
            </a:r>
            <a:r>
              <a:rPr lang="ru-RU" sz="1600" dirty="0" err="1"/>
              <a:t>відносини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на </a:t>
            </a:r>
            <a:r>
              <a:rPr lang="ru-RU" sz="1600" dirty="0" err="1"/>
              <a:t>основі</a:t>
            </a:r>
            <a:r>
              <a:rPr lang="ru-RU" sz="1600" dirty="0"/>
              <a:t> контракту. </a:t>
            </a:r>
            <a:r>
              <a:rPr lang="ru-RU" sz="1600" dirty="0" err="1"/>
              <a:t>Це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потрібно</a:t>
            </a:r>
            <a:r>
              <a:rPr lang="ru-RU" sz="1600" dirty="0"/>
              <a:t> для того,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уникнути</a:t>
            </a:r>
            <a:r>
              <a:rPr lang="ru-RU" sz="1600" dirty="0"/>
              <a:t> </a:t>
            </a:r>
            <a:r>
              <a:rPr lang="ru-RU" sz="1600" dirty="0" err="1"/>
              <a:t>суперечностей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права </a:t>
            </a:r>
            <a:r>
              <a:rPr lang="ru-RU" sz="1600" dirty="0" err="1"/>
              <a:t>власності</a:t>
            </a:r>
            <a:r>
              <a:rPr lang="ru-RU" sz="1600" dirty="0"/>
              <a:t> на </a:t>
            </a:r>
            <a:r>
              <a:rPr lang="ru-RU" sz="1600" dirty="0" err="1"/>
              <a:t>результати</a:t>
            </a:r>
            <a:r>
              <a:rPr lang="ru-RU" sz="1600" dirty="0"/>
              <a:t> маркетингового </a:t>
            </a:r>
            <a:r>
              <a:rPr lang="ru-RU" sz="1600" dirty="0" err="1"/>
              <a:t>дослідження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належать </a:t>
            </a:r>
            <a:r>
              <a:rPr lang="ru-RU" sz="1600" dirty="0" err="1"/>
              <a:t>клієнтові</a:t>
            </a:r>
            <a:r>
              <a:rPr lang="ru-RU" sz="1600" dirty="0"/>
              <a:t>. В </a:t>
            </a:r>
            <a:r>
              <a:rPr lang="ru-RU" sz="1600" dirty="0" err="1"/>
              <a:t>контракті</a:t>
            </a:r>
            <a:r>
              <a:rPr lang="ru-RU" sz="1600" dirty="0"/>
              <a:t> </a:t>
            </a:r>
            <a:r>
              <a:rPr lang="ru-RU" sz="1600" dirty="0" err="1"/>
              <a:t>робиться</a:t>
            </a:r>
            <a:r>
              <a:rPr lang="ru-RU" sz="1600" dirty="0"/>
              <a:t> </a:t>
            </a:r>
            <a:r>
              <a:rPr lang="ru-RU" sz="1600" dirty="0" err="1"/>
              <a:t>застереження</a:t>
            </a:r>
            <a:r>
              <a:rPr lang="ru-RU" sz="1600" dirty="0"/>
              <a:t> про </a:t>
            </a:r>
            <a:r>
              <a:rPr lang="ru-RU" sz="1600" dirty="0" err="1"/>
              <a:t>відповідальність</a:t>
            </a:r>
            <a:r>
              <a:rPr lang="ru-RU" sz="1600" dirty="0"/>
              <a:t> за </a:t>
            </a:r>
            <a:r>
              <a:rPr lang="ru-RU" sz="1600" dirty="0" err="1"/>
              <a:t>несанкціоновані</a:t>
            </a:r>
            <a:r>
              <a:rPr lang="ru-RU" sz="1600" dirty="0"/>
              <a:t> </a:t>
            </a:r>
            <a:r>
              <a:rPr lang="ru-RU" sz="1600" dirty="0" err="1"/>
              <a:t>копіювання</a:t>
            </a:r>
            <a:r>
              <a:rPr lang="ru-RU" sz="1600" dirty="0"/>
              <a:t>, </a:t>
            </a:r>
            <a:r>
              <a:rPr lang="ru-RU" sz="1600" dirty="0" err="1"/>
              <a:t>тиражування</a:t>
            </a:r>
            <a:r>
              <a:rPr lang="ru-RU" sz="1600" dirty="0"/>
              <a:t> і </a:t>
            </a:r>
            <a:r>
              <a:rPr lang="ru-RU" sz="1600" dirty="0" err="1"/>
              <a:t>поширення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маркетингового </a:t>
            </a:r>
            <a:r>
              <a:rPr lang="ru-RU" sz="1600" dirty="0" err="1"/>
              <a:t>дослідження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про право </a:t>
            </a:r>
            <a:r>
              <a:rPr lang="ru-RU" sz="1600" dirty="0" err="1"/>
              <a:t>замовника</a:t>
            </a:r>
            <a:r>
              <a:rPr lang="ru-RU" sz="1600" dirty="0"/>
              <a:t> на </a:t>
            </a:r>
            <a:r>
              <a:rPr lang="ru-RU" sz="1600" dirty="0" err="1"/>
              <a:t>перевірку</a:t>
            </a:r>
            <a:r>
              <a:rPr lang="ru-RU" sz="1600" dirty="0"/>
              <a:t> </a:t>
            </a:r>
            <a:r>
              <a:rPr lang="ru-RU" sz="1600" dirty="0" err="1"/>
              <a:t>достовірності</a:t>
            </a:r>
            <a:r>
              <a:rPr lang="ru-RU" sz="1600" dirty="0"/>
              <a:t> </a:t>
            </a:r>
            <a:r>
              <a:rPr lang="ru-RU" sz="1600" dirty="0" err="1"/>
              <a:t>отриманої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виконавець</a:t>
            </a:r>
            <a:r>
              <a:rPr lang="ru-RU" sz="1600" dirty="0" smtClean="0"/>
              <a:t> </a:t>
            </a:r>
            <a:r>
              <a:rPr lang="ru-RU" sz="1600" dirty="0" err="1"/>
              <a:t>надає</a:t>
            </a:r>
            <a:r>
              <a:rPr lang="ru-RU" sz="1600" dirty="0"/>
              <a:t> </a:t>
            </a:r>
            <a:r>
              <a:rPr lang="ru-RU" sz="1600" dirty="0" err="1"/>
              <a:t>замовнику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фактичні</a:t>
            </a:r>
            <a:r>
              <a:rPr lang="ru-RU" sz="1600" dirty="0"/>
              <a:t> </a:t>
            </a:r>
            <a:r>
              <a:rPr lang="ru-RU" sz="1600" dirty="0" err="1"/>
              <a:t>результати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: </a:t>
            </a:r>
            <a:r>
              <a:rPr lang="ru-RU" sz="1600" dirty="0" err="1"/>
              <a:t>цифровий</a:t>
            </a:r>
            <a:r>
              <a:rPr lang="ru-RU" sz="1600" dirty="0"/>
              <a:t> </a:t>
            </a:r>
            <a:r>
              <a:rPr lang="ru-RU" sz="1600" dirty="0" smtClean="0"/>
              <a:t>материал </a:t>
            </a:r>
            <a:r>
              <a:rPr lang="ru-RU" sz="1600" dirty="0"/>
              <a:t>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аналіз</a:t>
            </a:r>
            <a:r>
              <a:rPr lang="ru-RU" sz="1600" dirty="0"/>
              <a:t>. </a:t>
            </a:r>
            <a:r>
              <a:rPr lang="ru-RU" sz="1600" dirty="0" err="1"/>
              <a:t>Він</a:t>
            </a:r>
            <a:r>
              <a:rPr lang="ru-RU" sz="1600" dirty="0"/>
              <a:t> не повинен </a:t>
            </a:r>
            <a:r>
              <a:rPr lang="ru-RU" sz="1600" dirty="0" err="1"/>
              <a:t>давати</a:t>
            </a:r>
            <a:r>
              <a:rPr lang="ru-RU" sz="1600" dirty="0"/>
              <a:t> свою </a:t>
            </a:r>
            <a:r>
              <a:rPr lang="ru-RU" sz="1600" dirty="0" err="1"/>
              <a:t>оцінку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тлумачити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за </a:t>
            </a:r>
            <a:r>
              <a:rPr lang="ru-RU" sz="1600" dirty="0" err="1"/>
              <a:t>власним</a:t>
            </a:r>
            <a:r>
              <a:rPr lang="ru-RU" sz="1600" dirty="0"/>
              <a:t> </a:t>
            </a:r>
            <a:r>
              <a:rPr lang="ru-RU" sz="1600" dirty="0" err="1"/>
              <a:t>розумінням</a:t>
            </a:r>
            <a:r>
              <a:rPr lang="ru-RU" sz="1600" dirty="0"/>
              <a:t>, </a:t>
            </a:r>
            <a:r>
              <a:rPr lang="ru-RU" sz="1600" dirty="0" err="1"/>
              <a:t>оскільки</a:t>
            </a:r>
            <a:r>
              <a:rPr lang="ru-RU" sz="1600" dirty="0"/>
              <a:t>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призвести</a:t>
            </a:r>
            <a:r>
              <a:rPr lang="ru-RU" sz="1600" dirty="0"/>
              <a:t> до </a:t>
            </a:r>
            <a:r>
              <a:rPr lang="ru-RU" sz="1600" dirty="0" err="1"/>
              <a:t>втрати</a:t>
            </a:r>
            <a:r>
              <a:rPr lang="ru-RU" sz="1600" dirty="0"/>
              <a:t> </a:t>
            </a:r>
            <a:r>
              <a:rPr lang="ru-RU" sz="1600" dirty="0" err="1"/>
              <a:t>достовірності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маркетингового </a:t>
            </a:r>
            <a:r>
              <a:rPr lang="ru-RU" sz="1600" dirty="0" err="1"/>
              <a:t>дослідження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клієнт</a:t>
            </a:r>
            <a:r>
              <a:rPr lang="ru-RU" sz="1600" dirty="0" smtClean="0"/>
              <a:t> </a:t>
            </a:r>
            <a:r>
              <a:rPr lang="ru-RU" sz="1600" dirty="0"/>
              <a:t>не </a:t>
            </a:r>
            <a:r>
              <a:rPr lang="ru-RU" sz="1600" dirty="0" err="1"/>
              <a:t>має</a:t>
            </a:r>
            <a:r>
              <a:rPr lang="ru-RU" sz="1600" dirty="0"/>
              <a:t> права без </a:t>
            </a:r>
            <a:r>
              <a:rPr lang="ru-RU" sz="1600" dirty="0" err="1"/>
              <a:t>попередньої</a:t>
            </a:r>
            <a:r>
              <a:rPr lang="ru-RU" sz="1600" dirty="0"/>
              <a:t> угоди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залученими</a:t>
            </a:r>
            <a:r>
              <a:rPr lang="ru-RU" sz="1600" dirty="0"/>
              <a:t> сторонами на </a:t>
            </a:r>
            <a:r>
              <a:rPr lang="ru-RU" sz="1600" dirty="0" err="1"/>
              <a:t>ексклюзивне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в </a:t>
            </a:r>
            <a:r>
              <a:rPr lang="ru-RU" sz="1600" dirty="0" err="1"/>
              <a:t>цілому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частково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 </a:t>
            </a:r>
            <a:r>
              <a:rPr lang="ru-RU" sz="1600" dirty="0" err="1"/>
              <a:t>дослідника</a:t>
            </a:r>
            <a:r>
              <a:rPr lang="ru-RU" sz="1600" dirty="0"/>
              <a:t> і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46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69160"/>
            <a:ext cx="9144000" cy="1988840"/>
          </a:xfrm>
        </p:spPr>
        <p:txBody>
          <a:bodyPr>
            <a:normAutofit/>
          </a:bodyPr>
          <a:lstStyle/>
          <a:p>
            <a:r>
              <a:rPr lang="ru-RU" dirty="0" err="1"/>
              <a:t>Дослідження</a:t>
            </a:r>
            <a:r>
              <a:rPr lang="ru-RU" dirty="0"/>
              <a:t> ринку є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 У </a:t>
            </a:r>
            <a:r>
              <a:rPr lang="ru-RU" dirty="0" err="1"/>
              <a:t>дослідженні</a:t>
            </a:r>
            <a:r>
              <a:rPr lang="ru-RU" dirty="0"/>
              <a:t> ринку </a:t>
            </a:r>
            <a:r>
              <a:rPr lang="ru-RU" dirty="0" err="1"/>
              <a:t>склалася</a:t>
            </a:r>
            <a:r>
              <a:rPr lang="ru-RU" dirty="0"/>
              <a:t>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методологія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, правил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і </a:t>
            </a:r>
            <a:r>
              <a:rPr lang="ru-RU" dirty="0" err="1"/>
              <a:t>явищ</a:t>
            </a:r>
            <a:r>
              <a:rPr lang="ru-RU" dirty="0"/>
              <a:t> ринку.</a:t>
            </a:r>
            <a:br>
              <a:rPr lang="ru-RU" dirty="0"/>
            </a:b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обґрунтований</a:t>
            </a:r>
            <a:r>
              <a:rPr lang="ru-RU" dirty="0"/>
              <a:t> порядок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прогнозування</a:t>
            </a:r>
            <a:r>
              <a:rPr lang="ru-RU" dirty="0"/>
              <a:t> в </a:t>
            </a:r>
            <a:r>
              <a:rPr lang="ru-RU" dirty="0" err="1"/>
              <a:t>дослідженнях</a:t>
            </a:r>
            <a:r>
              <a:rPr lang="ru-RU" dirty="0"/>
              <a:t> ринку.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3" r="7283"/>
          <a:stretch>
            <a:fillRect/>
          </a:stretch>
        </p:blipFill>
        <p:spPr>
          <a:xfrm>
            <a:off x="1331640" y="188640"/>
            <a:ext cx="6300192" cy="4725144"/>
          </a:xfrm>
        </p:spPr>
      </p:pic>
    </p:spTree>
    <p:extLst>
      <p:ext uri="{BB962C8B-B14F-4D97-AF65-F5344CB8AC3E}">
        <p14:creationId xmlns:p14="http://schemas.microsoft.com/office/powerpoint/2010/main" val="332501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Методологія</a:t>
            </a:r>
            <a:r>
              <a:rPr lang="ru-RU" sz="2400" dirty="0" smtClean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ринку – </a:t>
            </a:r>
            <a:r>
              <a:rPr lang="ru-RU" sz="2400" dirty="0" err="1"/>
              <a:t>це</a:t>
            </a:r>
            <a:r>
              <a:rPr lang="ru-RU" sz="2400" dirty="0"/>
              <a:t> складне </a:t>
            </a:r>
            <a:r>
              <a:rPr lang="ru-RU" sz="2400" dirty="0" err="1"/>
              <a:t>складне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статистичних</a:t>
            </a:r>
            <a:r>
              <a:rPr lang="ru-RU" sz="2400" dirty="0"/>
              <a:t>, </a:t>
            </a:r>
            <a:r>
              <a:rPr lang="ru-RU" sz="2400" dirty="0" err="1"/>
              <a:t>економетричних</a:t>
            </a:r>
            <a:r>
              <a:rPr lang="ru-RU" sz="2400" dirty="0"/>
              <a:t>, </a:t>
            </a:r>
            <a:r>
              <a:rPr lang="ru-RU" sz="2400" dirty="0" err="1"/>
              <a:t>социометричних</a:t>
            </a:r>
            <a:r>
              <a:rPr lang="ru-RU" sz="2400" dirty="0"/>
              <a:t>, </a:t>
            </a:r>
            <a:r>
              <a:rPr lang="ru-RU" sz="2400" dirty="0" err="1"/>
              <a:t>кваліметричних</a:t>
            </a:r>
            <a:r>
              <a:rPr lang="ru-RU" sz="2400" dirty="0"/>
              <a:t>, </a:t>
            </a:r>
            <a:r>
              <a:rPr lang="ru-RU" sz="2400" dirty="0" err="1"/>
              <a:t>біхевіористичних</a:t>
            </a:r>
            <a:r>
              <a:rPr lang="ru-RU" sz="2400" dirty="0"/>
              <a:t> і </a:t>
            </a:r>
            <a:r>
              <a:rPr lang="ru-RU" sz="2400" dirty="0" err="1"/>
              <a:t>власне</a:t>
            </a:r>
            <a:r>
              <a:rPr lang="ru-RU" sz="2400" dirty="0"/>
              <a:t> </a:t>
            </a:r>
            <a:r>
              <a:rPr lang="ru-RU" sz="2400" dirty="0" err="1"/>
              <a:t>маркетингових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r>
              <a:rPr lang="ru-RU" sz="2400" dirty="0"/>
              <a:t> </a:t>
            </a:r>
            <a:r>
              <a:rPr lang="ru-RU" sz="2400" dirty="0" err="1" smtClean="0"/>
              <a:t>інформатики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аким</a:t>
            </a:r>
            <a:r>
              <a:rPr lang="ru-RU" sz="2400" dirty="0"/>
              <a:t> чином в </a:t>
            </a:r>
            <a:r>
              <a:rPr lang="ru-RU" sz="2400" dirty="0" err="1"/>
              <a:t>досліджені</a:t>
            </a:r>
            <a:r>
              <a:rPr lang="ru-RU" sz="2400" dirty="0"/>
              <a:t> ринку </a:t>
            </a:r>
            <a:r>
              <a:rPr lang="ru-RU" sz="2400" dirty="0" err="1"/>
              <a:t>доцільно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 </a:t>
            </a:r>
            <a:r>
              <a:rPr lang="ru-RU" sz="2400" dirty="0" err="1"/>
              <a:t>комплексний</a:t>
            </a:r>
            <a:r>
              <a:rPr lang="ru-RU" sz="2400" dirty="0"/>
              <a:t> </a:t>
            </a:r>
            <a:r>
              <a:rPr lang="ru-RU" sz="2400" dirty="0" err="1"/>
              <a:t>підхід</a:t>
            </a:r>
            <a:r>
              <a:rPr lang="ru-RU" sz="2400" dirty="0"/>
              <a:t>.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202"/>
            <a:ext cx="5373836" cy="465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255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СУТНІСТЬ, ПОНЯТТЯ ТА ЗАВДАННЯ ДИСЦИПЛІНИ «ДОСЛІДЖЕННЯ РИНКУ ГКТ сфери»</vt:lpstr>
      <vt:lpstr>  ПЛАН:  2.1. Сутнісно-змістовна основа дослідження ринку. Історичний аспект виникнення та розвитку «дослідження ринку». 2.2. Мета, завдання, структура та класифікація досліджень ринку. 2.3. Основні методи та принципи організації досліджень ринку. 2.4. Стан туризму і готельного бізнесу в Україні    </vt:lpstr>
      <vt:lpstr>Презентация PowerPoint</vt:lpstr>
      <vt:lpstr>Дослідження ринку – осмислене, систематизоване аналітичне джерело для прийняття ефективних маркетингових рішень, заснованих на певних правилах, відомих як «етика ринку» (рис. 2.2).</vt:lpstr>
      <vt:lpstr>Метою досліджень ринку є визначення того, де та коли потрібно продати товар, що сьогодні необхідний покупцеві. Завданнями дослідження ринку є: 1. вивчення потреб ринку до товару, тобто потреб покупців; 2.аналіз мотивації прийняття рішень щодо покупки; 3.вивчення економічної кон’юнктури; 4.аналіз ринкової сегментації; 5.вивчення типів покупців; 6.вивчення фірмової структури ринку; 7.аналіз соціально-психологічних особливостей покупців; 8.дослідження форм і методів торгової практики по даному товару на даному ринку та в його сегментах; 9.визначення ємності ринку. Об'єктами досліджень ринку можуть бути категорії, процеси, явища економічного, соціального, психологічного характеру, що у сукупності представляють сутність і наслідок маркетингової діяльності підприємства на конкретному ринку.   Основними принципами досліджень ринку є: системність; комплексність; цілеспрямованість; об'єктивність; надійність; економічність; відповідність принципам добросовісної конкуренції; довіра з боку споживачів.  </vt:lpstr>
      <vt:lpstr> Структура дослідження ринку дозволяє виділити п'ять етапів, що описують послідовність вивчення та моделювання ринку, починаючи з висунення концепції дослідження та складання висновків  </vt:lpstr>
      <vt:lpstr>Основні вимоги щодо проведення ринкових досліджень, закріплені в Міжнародному процесуальному кодексі маркетингових і соціальних досліджень: -дослідження повинні проводитися чесно, об’єктивно, завдання шкоди особам, які надають інформацію, і базуватися, на встановлених наукових принципах; -якщо використовуються пристрої спостереження або записувальне обладнання (але не у громадському місці), то респонденти повинні бути поінформованими про це; -громадськість має бути впевнена, що під час проведення маркетингових досліджень не порушуються права особистості. Зокрема, інформація, отримана в результаті дослідження, має бути використана лише за призначенням; -дослідник повинен поінформувати клієнта, якщо робота проводиться для нього, має бути поєднаною або синдикативною в рамках того ж проекту з роботою для інших клієнтів, але не повинен розкривати їх ідентичність; -під час проведення досліджень не повинні порушуватися принципи добросовісної конкуренції; -клієнт (замовник) і дослідник (виконавець) мають будувати свої відносини лише на основі контракту. Це, зокрема, потрібно для того, щоб уникнути суперечностей щодо права власності на результати маркетингового дослідження; -результати дослідження належать клієнтові. В контракті робиться застереження про відповідальність за несанкціоновані копіювання, тиражування і поширення результатів маркетингового дослідження, а також про право замовника на перевірку достовірності отриманої інформації; -виконавець надає замовнику лише фактичні результати дослідження: цифровий материал та його аналіз. Він не повинен давати свою оцінку результатів чи тлумачити їх за власним розумінням, оскільки це може призвести до втрати достовірності результатів маркетингового дослідження; -клієнт не має права без попередньої угоди між залученими сторонами на ексклюзивне використання в цілому або частково послуг дослідника і його організації.</vt:lpstr>
      <vt:lpstr>Дослідження ринку є складовою частиною загального процесу наукового пізнання. У дослідженні ринку склалася власна методологія, тобто сукупність способів, правил і методів вивчення процесів і явищ ринку. Методологія встановлює науково обґрунтований порядок збору, розроблення, аналізу та прогнозування в дослідженнях ринку. </vt:lpstr>
      <vt:lpstr> Методологія дослідження ринку – це складне складне поєднання статистичних, економетричних, социометричних, кваліметричних, біхевіористичних і власне маркетингових методів, а також методів інформатики аким чином в досліджені ринку доцільно застосовувати комплексний підхід.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ПОНЯТТЯ ТА ЗАВДАННЯ ДИСЦИПЛІНИ «ДОСЛІДЖЕННЯ РИНКУ ГКТ сфери»</dc:title>
  <dc:creator>Admin</dc:creator>
  <cp:lastModifiedBy>User</cp:lastModifiedBy>
  <cp:revision>4</cp:revision>
  <dcterms:created xsi:type="dcterms:W3CDTF">2021-12-14T07:45:50Z</dcterms:created>
  <dcterms:modified xsi:type="dcterms:W3CDTF">2023-01-04T14:09:19Z</dcterms:modified>
</cp:coreProperties>
</file>